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87" r:id="rId3"/>
    <p:sldId id="297" r:id="rId4"/>
    <p:sldId id="286" r:id="rId5"/>
    <p:sldId id="296" r:id="rId6"/>
    <p:sldId id="257" r:id="rId7"/>
    <p:sldId id="270" r:id="rId8"/>
    <p:sldId id="299" r:id="rId9"/>
    <p:sldId id="258" r:id="rId10"/>
    <p:sldId id="259" r:id="rId11"/>
    <p:sldId id="260" r:id="rId12"/>
    <p:sldId id="261" r:id="rId13"/>
    <p:sldId id="263" r:id="rId14"/>
    <p:sldId id="298" r:id="rId15"/>
    <p:sldId id="265" r:id="rId16"/>
    <p:sldId id="267" r:id="rId17"/>
    <p:sldId id="292" r:id="rId18"/>
    <p:sldId id="271" r:id="rId19"/>
    <p:sldId id="272" r:id="rId20"/>
    <p:sldId id="277" r:id="rId21"/>
    <p:sldId id="278" r:id="rId22"/>
    <p:sldId id="279" r:id="rId23"/>
    <p:sldId id="281" r:id="rId24"/>
    <p:sldId id="282" r:id="rId25"/>
    <p:sldId id="283" r:id="rId26"/>
    <p:sldId id="293" r:id="rId27"/>
    <p:sldId id="294" r:id="rId28"/>
    <p:sldId id="284" r:id="rId29"/>
    <p:sldId id="285" r:id="rId30"/>
    <p:sldId id="30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267AD-80DA-499A-BE32-78B5754FA795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C4AF0-43C7-4D16-8832-0B93A70D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87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EA52-0DF5-43BD-A935-5BB98F5F4DE3}" type="datetime1">
              <a:rPr lang="ru-RU" smtClean="0"/>
              <a:t>19.04.2017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/>
              <a:t>оценка компонентов интеллектуального и социально-репутационного капитала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F034-3A8E-4C62-A546-D59AEC0369A2}" type="datetime1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D2FA-BF46-42E7-8348-912B88103197}" type="datetime1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D174-0E03-4648-93DF-5D7C208A70FB}" type="datetime1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B437-5BAE-4C5B-B47A-70286C72F60D}" type="datetime1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837D-A6C0-4425-A335-BBEAA070640A}" type="datetime1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97D7-9336-40DC-892F-8E7348D964C1}" type="datetime1">
              <a:rPr lang="ru-RU" smtClean="0"/>
              <a:t>19.04.2017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2EAB-0BB2-462B-A9EE-DEC1580427F3}" type="datetime1">
              <a:rPr lang="ru-RU" smtClean="0"/>
              <a:t>19.04.2017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851D-02DA-4F7A-AB6F-0A81F29B88A6}" type="datetime1">
              <a:rPr lang="ru-RU" smtClean="0"/>
              <a:t>19.04.2017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E1D3-678F-4BCC-A5CD-BCE680888E58}" type="datetime1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2C13-A4DD-4C7E-B204-279195C1D149}" type="datetime1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B8AED5B-A51E-4DEE-8161-48ECA9347BDB}" type="datetime1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ru-RU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veiby.com/articles/IntangibleMethod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5"/>
            <a:ext cx="7772400" cy="3464025"/>
          </a:xfrm>
        </p:spPr>
        <p:txBody>
          <a:bodyPr>
            <a:noAutofit/>
          </a:bodyPr>
          <a:lstStyle/>
          <a:p>
            <a:r>
              <a:rPr lang="ru-RU" sz="4000" b="1" dirty="0"/>
              <a:t>Оценка компонентов интеллектуального и социально-репутационного капитала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b="1" dirty="0">
                <a:solidFill>
                  <a:schemeClr val="tx1"/>
                </a:solidFill>
              </a:rPr>
              <a:t>Когденко Вера Геннадьевна,</a:t>
            </a:r>
          </a:p>
          <a:p>
            <a:pPr algn="r"/>
            <a:r>
              <a:rPr lang="ru-RU" b="1" dirty="0">
                <a:solidFill>
                  <a:schemeClr val="tx1"/>
                </a:solidFill>
              </a:rPr>
              <a:t>д.э.н., зав. кафедрой финансового менеджмента НИЯУ МИФИ</a:t>
            </a:r>
          </a:p>
        </p:txBody>
      </p:sp>
    </p:spTree>
    <p:extLst>
      <p:ext uri="{BB962C8B-B14F-4D97-AF65-F5344CB8AC3E}">
        <p14:creationId xmlns:p14="http://schemas.microsoft.com/office/powerpoint/2010/main" val="274884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294" y="620688"/>
            <a:ext cx="8229600" cy="7920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Инновации - источник интеллектуального капитала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Компании в зависимости от </a:t>
            </a:r>
            <a:r>
              <a:rPr lang="ru-RU" sz="1600" b="1" dirty="0">
                <a:solidFill>
                  <a:schemeClr val="tx1"/>
                </a:solidFill>
              </a:rPr>
              <a:t>методов приобретения инноваций</a:t>
            </a:r>
            <a:r>
              <a:rPr lang="ru-RU" sz="1600" dirty="0">
                <a:solidFill>
                  <a:schemeClr val="tx1"/>
                </a:solidFill>
              </a:rPr>
              <a:t> : 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компании-интеграторы, которые сами генерируют инновации; 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компании-дирижеры, которые заказывают разработки на стороне; 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компании-имитаторы, которые копируют инновации.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Генератор инноваций – человеческий капитал; </a:t>
            </a:r>
            <a:r>
              <a:rPr lang="ru-RU" sz="1600" b="1" dirty="0">
                <a:solidFill>
                  <a:schemeClr val="tx1"/>
                </a:solidFill>
              </a:rPr>
              <a:t>методы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управления знаниями</a:t>
            </a:r>
            <a:r>
              <a:rPr lang="ru-RU" sz="1600" dirty="0">
                <a:solidFill>
                  <a:schemeClr val="tx1"/>
                </a:solidFill>
              </a:rPr>
              <a:t>: 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технологии кодификации. Позволяют трансформировать неконтролируемые знания персонала в контролируемые знания компании, отделив знания от человека и кодифицировать, то есть формализовать их. В результате кодификации знаний создаются регламенты, базы данных, технологии, др. Процесс кодификации знаний основан на широком применении информационных технологий.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технологии персонализации. Предполагают взаимодействие сотрудников, передачу знаний, обмен знаниями, создание новых знаний, выявление экспертов в определенных областях знаний. Для знаний, сложно поддающихся кодификации: навыки, модели общения, другие неявные знания.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729259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5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Показатели для оценки интеллектуального капитала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Первая группа показателей оценки интеллектуального капитала</a:t>
            </a:r>
            <a:r>
              <a:rPr lang="ru-RU" sz="1600" dirty="0">
                <a:solidFill>
                  <a:schemeClr val="tx1"/>
                </a:solidFill>
              </a:rPr>
              <a:t> – индикаторы усилий компании, направленных на  формирование интеллектуального капитала: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Затраты на инновации в интеллектуальную собственность, исследования и разработки, не овеществлённые технологические инновации, приобретение новых технологий: 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абсолютные показатели затрат;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 относительные показатели затрат (в расчете на сотрудника, в процентах от выручки, в процентах от общего объема инвестиций); 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динамика затрат;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структура затрат. 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Затраты на совершенствование организационного капитала – корпоративной культуры, бизнес-модели, организационной структуры, систем управления, </a:t>
            </a:r>
            <a:r>
              <a:rPr lang="en-US" sz="1600" dirty="0">
                <a:solidFill>
                  <a:schemeClr val="tx1"/>
                </a:solidFill>
              </a:rPr>
              <a:t>ERP</a:t>
            </a:r>
            <a:r>
              <a:rPr lang="ru-RU" sz="1600" dirty="0">
                <a:solidFill>
                  <a:schemeClr val="tx1"/>
                </a:solidFill>
              </a:rPr>
              <a:t>-систем, бизнес-процессов, процедур, технологий, технического и программного обеспечения;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Инвестиции в новые методы управления, в информационные системы и технологии.</a:t>
            </a:r>
          </a:p>
          <a:p>
            <a:pPr marL="0" indent="0"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657251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07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Показатели для оценки интеллектуального капитала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8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Вторая группа показателей</a:t>
            </a:r>
            <a:r>
              <a:rPr lang="ru-RU" sz="1600" dirty="0">
                <a:solidFill>
                  <a:schemeClr val="tx1"/>
                </a:solidFill>
              </a:rPr>
              <a:t> – индикаторы трех групп взаимосвязанных инноваций: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Обновляемость управленческих организационных технологий (от эволюционного организационного развития, до радикального хозяйственного реинжиниринга).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Обновляемость производственных технологий.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Обновляемость продукции: доля новой продукции; жизненный цикл продукции; фаза жизненного цикла.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Третья группа показателей</a:t>
            </a:r>
            <a:r>
              <a:rPr lang="ru-RU" sz="1600" dirty="0">
                <a:solidFill>
                  <a:schemeClr val="tx1"/>
                </a:solidFill>
              </a:rPr>
              <a:t> – результирующие показатели эффективности и создания стоимости: </a:t>
            </a:r>
          </a:p>
          <a:p>
            <a:r>
              <a:rPr lang="ru-RU" sz="1600" dirty="0">
                <a:solidFill>
                  <a:schemeClr val="tx1"/>
                </a:solidFill>
              </a:rPr>
              <a:t>Рыночная капитализация; коэффициент Тобина.  </a:t>
            </a:r>
          </a:p>
          <a:p>
            <a:r>
              <a:rPr lang="ru-RU" sz="1600" dirty="0">
                <a:solidFill>
                  <a:schemeClr val="tx1"/>
                </a:solidFill>
              </a:rPr>
              <a:t>Фундаментальная стоимость; ее соотношение с балансовой и восстановительной стоимостью</a:t>
            </a:r>
          </a:p>
          <a:p>
            <a:pPr marL="0" lvl="0" indent="0">
              <a:buNone/>
            </a:pPr>
            <a:endParaRPr lang="ru-RU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657251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07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241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Интеллектуальная собственность: финансовые и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нефинансовые показатели для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13387"/>
          </a:xfrm>
        </p:spPr>
        <p:txBody>
          <a:bodyPr>
            <a:noAutofit/>
          </a:bodyPr>
          <a:lstStyle/>
          <a:p>
            <a:pPr lvl="0"/>
            <a:r>
              <a:rPr lang="ru-RU" sz="1600" dirty="0">
                <a:solidFill>
                  <a:schemeClr val="tx1"/>
                </a:solidFill>
              </a:rPr>
              <a:t>Источник интеллектуальной собственности: генерация внутри компании; приобретение; заимствование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Динамика и структура затрат на интеллектуальный капитал 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Абсолютные, относительные показатели затрат на интеллектуальный капитал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Показатели принадлежащих компании объектов интеллектуальной собственности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Доля сотрудников научно-исследовательских подразделений</a:t>
            </a:r>
          </a:p>
          <a:p>
            <a:r>
              <a:rPr lang="ru-RU" sz="1600" dirty="0">
                <a:solidFill>
                  <a:schemeClr val="tx1"/>
                </a:solidFill>
              </a:rPr>
              <a:t>Стоимость нематериальных активов, относящихся к интеллектуальному капиталу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Обновляемость продукции: удельный вес инновационной и новой продукции в выручке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Обновляемость производственных технологий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Дополнительная прибыль, полученная в результате использования интеллектуального капитала 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Отношение рыночной капитализации к балансовой стоимости капитала</a:t>
            </a:r>
          </a:p>
          <a:p>
            <a:pPr marL="0" indent="0"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657251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16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91480"/>
          </a:xfrm>
        </p:spPr>
        <p:txBody>
          <a:bodyPr/>
          <a:lstStyle/>
          <a:p>
            <a:r>
              <a:rPr lang="ru-RU" sz="2800" b="1" dirty="0"/>
              <a:t>Организационный капитал: элементы</a:t>
            </a:r>
            <a:endParaRPr lang="en-US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Корпоративная культура, ценности, философия менеджмента, кодекс поведения, этические нормы, традиции, символы</a:t>
            </a:r>
            <a:endParaRPr lang="en-US" dirty="0">
              <a:solidFill>
                <a:schemeClr val="tx1"/>
              </a:solidFill>
            </a:endParaRPr>
          </a:p>
          <a:p>
            <a:pPr marL="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Миссия, видение, иерархия стратегий бизнеса, бизнес-модель </a:t>
            </a:r>
          </a:p>
          <a:p>
            <a:pPr marL="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Финансовая и организационная структура бизнеса</a:t>
            </a:r>
          </a:p>
          <a:p>
            <a:pPr marL="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Управленческие процедуры и технологии</a:t>
            </a:r>
            <a:endParaRPr lang="en-US" dirty="0">
              <a:solidFill>
                <a:schemeClr val="tx1"/>
              </a:solidFill>
            </a:endParaRPr>
          </a:p>
          <a:p>
            <a:pPr marL="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Административные системы, информационные системы и средства коммуникации, техническое и программное обеспечение</a:t>
            </a:r>
          </a:p>
          <a:p>
            <a:pPr marL="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Процессы управления</a:t>
            </a:r>
            <a:endParaRPr lang="en-US" dirty="0">
              <a:solidFill>
                <a:schemeClr val="tx1"/>
              </a:solidFill>
            </a:endParaRPr>
          </a:p>
          <a:p>
            <a:pPr marL="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Регламенты производственных процессов, распоряжения, методики, положения, инструкции, стандарты, политики, процедуры, регламенты, приказы, др.</a:t>
            </a:r>
            <a:endParaRPr lang="en-US" dirty="0">
              <a:solidFill>
                <a:schemeClr val="tx1"/>
              </a:solidFill>
            </a:endParaRPr>
          </a:p>
          <a:p>
            <a:pPr marL="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Базы знаний, система управления знаниями</a:t>
            </a:r>
            <a:endParaRPr lang="en-US" dirty="0">
              <a:solidFill>
                <a:schemeClr val="tx1"/>
              </a:solidFill>
            </a:endParaRPr>
          </a:p>
          <a:p>
            <a:pPr marL="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Базы данных</a:t>
            </a:r>
            <a:endParaRPr lang="en-US" dirty="0">
              <a:solidFill>
                <a:schemeClr val="tx1"/>
              </a:solidFill>
            </a:endParaRPr>
          </a:p>
          <a:p>
            <a:pPr marL="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Система бенчмаркинга</a:t>
            </a:r>
            <a:endParaRPr lang="en-US" dirty="0">
              <a:solidFill>
                <a:schemeClr val="tx1"/>
              </a:solidFill>
            </a:endParaRPr>
          </a:p>
          <a:p>
            <a:pPr marL="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Система внутреннего контроля</a:t>
            </a:r>
            <a:endParaRPr lang="en-US" dirty="0">
              <a:solidFill>
                <a:schemeClr val="tx1"/>
              </a:solidFill>
            </a:endParaRPr>
          </a:p>
          <a:p>
            <a:pPr marL="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Система управленческого учета</a:t>
            </a:r>
            <a:endParaRPr lang="en-US" dirty="0">
              <a:solidFill>
                <a:schemeClr val="tx1"/>
              </a:solidFill>
            </a:endParaRPr>
          </a:p>
          <a:p>
            <a:pPr marL="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Системы подбора, обучения и стимулирования персонала</a:t>
            </a:r>
            <a:endParaRPr lang="en-US" dirty="0">
              <a:solidFill>
                <a:schemeClr val="tx1"/>
              </a:solidFill>
            </a:endParaRPr>
          </a:p>
          <a:p>
            <a:pPr marL="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Системы взаимодействия со стейкхолдерами</a:t>
            </a:r>
            <a:endParaRPr lang="en-US" dirty="0">
              <a:solidFill>
                <a:schemeClr val="tx1"/>
              </a:solidFill>
            </a:endParaRPr>
          </a:p>
          <a:p>
            <a:pPr marL="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Др.</a:t>
            </a:r>
            <a:endParaRPr lang="en-US" dirty="0">
              <a:solidFill>
                <a:schemeClr val="tx1"/>
              </a:solidFill>
            </a:endParaRPr>
          </a:p>
          <a:p>
            <a:endParaRPr lang="en-US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585243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783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437" y="522079"/>
            <a:ext cx="8229600" cy="9361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организационного капитала в формировании интеллектуального и социально-репутационного капитала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Полотно 62"/>
          <p:cNvGrpSpPr/>
          <p:nvPr/>
        </p:nvGrpSpPr>
        <p:grpSpPr>
          <a:xfrm>
            <a:off x="827584" y="1458183"/>
            <a:ext cx="7632848" cy="4890209"/>
            <a:chOff x="0" y="0"/>
            <a:chExt cx="6124574" cy="576768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0"/>
              <a:ext cx="5943600" cy="5696585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714500" y="3273334"/>
              <a:ext cx="1374460" cy="12095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>
                  <a:effectLst/>
                  <a:latin typeface="+mj-lt"/>
                  <a:ea typeface="Times New Roman"/>
                </a:rPr>
                <a:t>Интеллектуальная собственность, включаемая в интеллектуальный капитал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160959" y="1161101"/>
              <a:ext cx="1923722" cy="638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 b="1">
                  <a:effectLst/>
                  <a:latin typeface="+mj-lt"/>
                  <a:ea typeface="Times New Roman"/>
                </a:rPr>
                <a:t>Социально-репутационный капитал - репутация </a:t>
              </a:r>
              <a:endParaRPr lang="ru-RU" sz="1100">
                <a:effectLst/>
                <a:latin typeface="+mj-lt"/>
                <a:ea typeface="Times New Roman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656382" y="3212942"/>
              <a:ext cx="1468192" cy="13380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>
                  <a:effectLst/>
                  <a:latin typeface="+mj-lt"/>
                  <a:ea typeface="Times New Roman"/>
                </a:rPr>
                <a:t>Интеллектуальная собственность в виде средств индивидуализации: торговые марки, товарные знаки, др.</a:t>
              </a:r>
            </a:p>
          </p:txBody>
        </p: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19181" y="1166926"/>
              <a:ext cx="1923917" cy="6535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 b="1">
                  <a:effectLst/>
                  <a:latin typeface="+mj-lt"/>
                  <a:ea typeface="Times New Roman"/>
                </a:rPr>
                <a:t>Человеческий капитал – неконтролируемые знания</a:t>
              </a:r>
              <a:endParaRPr lang="ru-RU" sz="1100">
                <a:effectLst/>
                <a:latin typeface="+mj-lt"/>
                <a:ea typeface="Times New Roman"/>
              </a:endParaRPr>
            </a:p>
          </p:txBody>
        </p:sp>
        <p:sp>
          <p:nvSpPr>
            <p:cNvPr id="10" name="Text Box 29"/>
            <p:cNvSpPr txBox="1">
              <a:spLocks noChangeArrowheads="1"/>
            </p:cNvSpPr>
            <p:nvPr/>
          </p:nvSpPr>
          <p:spPr bwMode="auto">
            <a:xfrm>
              <a:off x="19182" y="2049050"/>
              <a:ext cx="1428614" cy="838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>
                  <a:effectLst/>
                  <a:latin typeface="+mj-lt"/>
                  <a:ea typeface="Times New Roman"/>
                </a:rPr>
                <a:t>Элементы организационного капитала</a:t>
              </a:r>
            </a:p>
          </p:txBody>
        </p:sp>
        <p:cxnSp>
          <p:nvCxnSpPr>
            <p:cNvPr id="11" name="Прямая со стрелкой 10"/>
            <p:cNvCxnSpPr>
              <a:cxnSpLocks noChangeShapeType="1"/>
              <a:endCxn id="10" idx="0"/>
            </p:cNvCxnSpPr>
            <p:nvPr/>
          </p:nvCxnSpPr>
          <p:spPr bwMode="auto">
            <a:xfrm>
              <a:off x="733489" y="1820450"/>
              <a:ext cx="0" cy="228600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Прямая со стрелкой 11"/>
            <p:cNvCxnSpPr>
              <a:cxnSpLocks noChangeShapeType="1"/>
            </p:cNvCxnSpPr>
            <p:nvPr/>
          </p:nvCxnSpPr>
          <p:spPr bwMode="auto">
            <a:xfrm>
              <a:off x="5449454" y="1835800"/>
              <a:ext cx="64" cy="213250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19377" y="3212942"/>
              <a:ext cx="1468192" cy="1346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>
                  <a:effectLst/>
                  <a:latin typeface="+mj-lt"/>
                  <a:ea typeface="Times New Roman"/>
                </a:rPr>
                <a:t>Интеллектуальная собственность в виде результатов интеллектуальной деятельности: патенты, ноу-хау, др.</a:t>
              </a:r>
            </a:p>
          </p:txBody>
        </p:sp>
        <p:cxnSp>
          <p:nvCxnSpPr>
            <p:cNvPr id="14" name="Прямая со стрелкой 13"/>
            <p:cNvCxnSpPr>
              <a:cxnSpLocks noChangeShapeType="1"/>
            </p:cNvCxnSpPr>
            <p:nvPr/>
          </p:nvCxnSpPr>
          <p:spPr bwMode="auto">
            <a:xfrm>
              <a:off x="1487569" y="3898040"/>
              <a:ext cx="226931" cy="0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2179955" y="2049050"/>
              <a:ext cx="1839595" cy="8286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 b="1">
                  <a:effectLst/>
                  <a:latin typeface="+mj-lt"/>
                  <a:ea typeface="Times New Roman"/>
                </a:rPr>
                <a:t>Организационный капитал – контролируемое знание</a:t>
              </a:r>
              <a:endParaRPr lang="ru-RU" sz="1100">
                <a:effectLst/>
                <a:latin typeface="+mj-lt"/>
                <a:ea typeface="Times New Roman"/>
              </a:endParaRPr>
            </a:p>
          </p:txBody>
        </p:sp>
        <p:cxnSp>
          <p:nvCxnSpPr>
            <p:cNvPr id="16" name="Прямая со стрелкой 15"/>
            <p:cNvCxnSpPr>
              <a:cxnSpLocks noChangeShapeType="1"/>
              <a:stCxn id="15" idx="1"/>
              <a:endCxn id="10" idx="3"/>
            </p:cNvCxnSpPr>
            <p:nvPr/>
          </p:nvCxnSpPr>
          <p:spPr bwMode="auto">
            <a:xfrm flipH="1">
              <a:off x="1447796" y="2463387"/>
              <a:ext cx="732159" cy="4763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Прямая со стрелкой 16"/>
            <p:cNvCxnSpPr>
              <a:cxnSpLocks noChangeShapeType="1"/>
              <a:endCxn id="19" idx="1"/>
            </p:cNvCxnSpPr>
            <p:nvPr/>
          </p:nvCxnSpPr>
          <p:spPr bwMode="auto">
            <a:xfrm>
              <a:off x="4019550" y="2458624"/>
              <a:ext cx="676909" cy="0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1943098" y="4629421"/>
              <a:ext cx="2343151" cy="4645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 b="1">
                  <a:effectLst/>
                  <a:latin typeface="+mj-lt"/>
                  <a:ea typeface="Times New Roman"/>
                </a:rPr>
                <a:t>Интеллектуальный капитал – контролируемые знания</a:t>
              </a:r>
              <a:endParaRPr lang="ru-RU" sz="1100">
                <a:effectLst/>
                <a:latin typeface="+mj-lt"/>
                <a:ea typeface="Times New Roman"/>
              </a:endParaRPr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4696459" y="2039524"/>
              <a:ext cx="1428115" cy="8381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>
                  <a:effectLst/>
                  <a:latin typeface="+mj-lt"/>
                  <a:ea typeface="Times New Roman"/>
                </a:rPr>
                <a:t>Элементы организационного капитала </a:t>
              </a:r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2038350" y="105951"/>
              <a:ext cx="2084509" cy="4486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>
                  <a:effectLst/>
                  <a:latin typeface="+mj-lt"/>
                  <a:ea typeface="Times New Roman"/>
                </a:rPr>
                <a:t>Формирование корпоративной культуры</a:t>
              </a: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966107" y="715481"/>
              <a:ext cx="4267289" cy="3238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>
                  <a:effectLst/>
                  <a:latin typeface="+mj-lt"/>
                  <a:ea typeface="Times New Roman"/>
                </a:rPr>
                <a:t>Создание среды, способствующей генерации знаний</a:t>
              </a:r>
            </a:p>
          </p:txBody>
        </p:sp>
        <p:cxnSp>
          <p:nvCxnSpPr>
            <p:cNvPr id="22" name="Прямая со стрелкой 21"/>
            <p:cNvCxnSpPr>
              <a:cxnSpLocks noChangeShapeType="1"/>
            </p:cNvCxnSpPr>
            <p:nvPr/>
          </p:nvCxnSpPr>
          <p:spPr bwMode="auto">
            <a:xfrm>
              <a:off x="1447796" y="1039401"/>
              <a:ext cx="3" cy="127525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Прямая со стрелкой 22"/>
            <p:cNvCxnSpPr>
              <a:cxnSpLocks noChangeShapeType="1"/>
            </p:cNvCxnSpPr>
            <p:nvPr/>
          </p:nvCxnSpPr>
          <p:spPr bwMode="auto">
            <a:xfrm>
              <a:off x="4704642" y="1039401"/>
              <a:ext cx="0" cy="127525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Прямая со стрелкой 23"/>
            <p:cNvCxnSpPr>
              <a:cxnSpLocks noChangeShapeType="1"/>
              <a:stCxn id="21" idx="2"/>
              <a:endCxn id="15" idx="0"/>
            </p:cNvCxnSpPr>
            <p:nvPr/>
          </p:nvCxnSpPr>
          <p:spPr bwMode="auto">
            <a:xfrm>
              <a:off x="3099752" y="1039331"/>
              <a:ext cx="2" cy="1009718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Прямая со стрелкой 24"/>
            <p:cNvCxnSpPr>
              <a:cxnSpLocks noChangeShapeType="1"/>
              <a:stCxn id="10" idx="2"/>
            </p:cNvCxnSpPr>
            <p:nvPr/>
          </p:nvCxnSpPr>
          <p:spPr bwMode="auto">
            <a:xfrm>
              <a:off x="733489" y="2887250"/>
              <a:ext cx="0" cy="311225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Прямая со стрелкой 25"/>
            <p:cNvCxnSpPr>
              <a:cxnSpLocks noChangeShapeType="1"/>
            </p:cNvCxnSpPr>
            <p:nvPr/>
          </p:nvCxnSpPr>
          <p:spPr bwMode="auto">
            <a:xfrm>
              <a:off x="5449454" y="2887250"/>
              <a:ext cx="0" cy="311225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3099752" y="3273334"/>
              <a:ext cx="1374140" cy="12095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>
                  <a:effectLst/>
                  <a:latin typeface="+mj-lt"/>
                  <a:ea typeface="Times New Roman"/>
                </a:rPr>
                <a:t>Интеллектуальная собственность, включаемая в социально-репутационный капитал</a:t>
              </a:r>
            </a:p>
          </p:txBody>
        </p:sp>
        <p:cxnSp>
          <p:nvCxnSpPr>
            <p:cNvPr id="28" name="Прямая со стрелкой 27"/>
            <p:cNvCxnSpPr>
              <a:cxnSpLocks noChangeShapeType="1"/>
            </p:cNvCxnSpPr>
            <p:nvPr/>
          </p:nvCxnSpPr>
          <p:spPr bwMode="auto">
            <a:xfrm flipH="1">
              <a:off x="4478021" y="3874797"/>
              <a:ext cx="178361" cy="0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Прямая со стрелкой 28"/>
            <p:cNvCxnSpPr>
              <a:cxnSpLocks noChangeShapeType="1"/>
            </p:cNvCxnSpPr>
            <p:nvPr/>
          </p:nvCxnSpPr>
          <p:spPr bwMode="auto">
            <a:xfrm flipH="1">
              <a:off x="3073777" y="554402"/>
              <a:ext cx="4566" cy="160941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 Box 14"/>
            <p:cNvSpPr txBox="1">
              <a:spLocks noChangeArrowheads="1"/>
            </p:cNvSpPr>
            <p:nvPr/>
          </p:nvSpPr>
          <p:spPr bwMode="auto">
            <a:xfrm>
              <a:off x="1943099" y="5303500"/>
              <a:ext cx="2343150" cy="4641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 b="1">
                  <a:effectLst/>
                  <a:latin typeface="+mj-lt"/>
                  <a:ea typeface="Times New Roman"/>
                </a:rPr>
                <a:t>Фундаментальная стоимость и рыночная капитализация</a:t>
              </a:r>
              <a:endParaRPr lang="ru-RU" sz="1100">
                <a:effectLst/>
                <a:latin typeface="+mj-lt"/>
                <a:ea typeface="Times New Roman"/>
              </a:endParaRPr>
            </a:p>
          </p:txBody>
        </p:sp>
        <p:cxnSp>
          <p:nvCxnSpPr>
            <p:cNvPr id="31" name="Прямая со стрелкой 30"/>
            <p:cNvCxnSpPr>
              <a:cxnSpLocks noChangeShapeType="1"/>
              <a:stCxn id="18" idx="2"/>
              <a:endCxn id="30" idx="0"/>
            </p:cNvCxnSpPr>
            <p:nvPr/>
          </p:nvCxnSpPr>
          <p:spPr bwMode="auto">
            <a:xfrm>
              <a:off x="3114674" y="5093950"/>
              <a:ext cx="0" cy="209550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Прямая со стрелкой 31"/>
            <p:cNvCxnSpPr>
              <a:cxnSpLocks noChangeShapeType="1"/>
              <a:stCxn id="6" idx="2"/>
            </p:cNvCxnSpPr>
            <p:nvPr/>
          </p:nvCxnSpPr>
          <p:spPr bwMode="auto">
            <a:xfrm flipH="1">
              <a:off x="2400935" y="4483006"/>
              <a:ext cx="1270" cy="146685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Соединительная линия уступом 32"/>
            <p:cNvCxnSpPr>
              <a:cxnSpLocks noChangeShapeType="1"/>
              <a:stCxn id="13" idx="2"/>
              <a:endCxn id="30" idx="1"/>
            </p:cNvCxnSpPr>
            <p:nvPr/>
          </p:nvCxnSpPr>
          <p:spPr bwMode="auto">
            <a:xfrm rot="16200000" flipH="1">
              <a:off x="860024" y="4452517"/>
              <a:ext cx="976525" cy="1189626"/>
            </a:xfrm>
            <a:prstGeom prst="bentConnector2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Соединительная линия уступом 33"/>
            <p:cNvCxnSpPr>
              <a:cxnSpLocks noChangeShapeType="1"/>
              <a:endCxn id="30" idx="3"/>
            </p:cNvCxnSpPr>
            <p:nvPr/>
          </p:nvCxnSpPr>
          <p:spPr bwMode="auto">
            <a:xfrm rot="10800000" flipV="1">
              <a:off x="4286248" y="4559067"/>
              <a:ext cx="1095376" cy="976525"/>
            </a:xfrm>
            <a:prstGeom prst="bentConnector3">
              <a:avLst>
                <a:gd name="adj1" fmla="val -435"/>
              </a:avLst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575725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196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76064"/>
          </a:xfrm>
        </p:spPr>
        <p:txBody>
          <a:bodyPr/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Социально-репутационный капитал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576064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«Социально-репутационный капитал </a:t>
            </a:r>
            <a:r>
              <a:rPr lang="en-US" sz="1600" dirty="0">
                <a:solidFill>
                  <a:schemeClr val="tx1"/>
                </a:solidFill>
              </a:rPr>
              <a:t>[</a:t>
            </a:r>
            <a:r>
              <a:rPr lang="ru-RU" sz="1600" b="1" dirty="0">
                <a:solidFill>
                  <a:schemeClr val="tx1"/>
                </a:solidFill>
              </a:rPr>
              <a:t>МСИО</a:t>
            </a:r>
            <a:r>
              <a:rPr lang="en-US" sz="1600" dirty="0">
                <a:solidFill>
                  <a:schemeClr val="tx1"/>
                </a:solidFill>
              </a:rPr>
              <a:t>]</a:t>
            </a:r>
            <a:r>
              <a:rPr lang="ru-RU" sz="1600" dirty="0">
                <a:solidFill>
                  <a:schemeClr val="tx1"/>
                </a:solidFill>
              </a:rPr>
              <a:t> – это институты и отношения в рамках сообществ и между ними, а также между группами заинтересованных сторон и другими группами, и способность делиться информацией для повышения индивидуального и коллективного 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благосостояния. Социально-репутационный капитал включает: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общие нормы и ценности и образцы поведения;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отношения/связи между основными заинтересованными сторонами, а также доверие и готовность сотрудничать, которые организация развивает и стремится построить и поддерживать вместе с внешними заинтересованными сторонами;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нематериальные активы, связанные с брендом и репутацией, созданными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организацией;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социальные лицензии на работу»</a:t>
            </a:r>
          </a:p>
          <a:p>
            <a:pPr marL="0" indent="0">
              <a:buNone/>
            </a:pPr>
            <a:r>
              <a:rPr lang="ru-RU" sz="1600" b="1" i="1" dirty="0">
                <a:solidFill>
                  <a:schemeClr val="tx1"/>
                </a:solidFill>
              </a:rPr>
              <a:t>Социально-репутационный капитал – это доверие всех групп стейкхолдеров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513235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588224" y="980728"/>
            <a:ext cx="2108920" cy="5375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Компоненты капитала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Корпоративная</a:t>
            </a:r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Корпоративное управление</a:t>
            </a:r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Персонал</a:t>
            </a:r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Компании группы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Рыночная </a:t>
            </a:r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Покупатели</a:t>
            </a:r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Поставщики</a:t>
            </a:r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Конкуренты 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Финансовая </a:t>
            </a:r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Акционеры</a:t>
            </a:r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Кредиторы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Социальная</a:t>
            </a:r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Государство</a:t>
            </a:r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Общество </a:t>
            </a:r>
          </a:p>
          <a:p>
            <a:pPr marL="0" indent="0">
              <a:buNone/>
            </a:pPr>
            <a:endParaRPr lang="ru-RU" sz="1600" dirty="0">
              <a:solidFill>
                <a:schemeClr val="tx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58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Взаимосвязь между компонентами социально-репутационного капитала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Полотно 94"/>
          <p:cNvGrpSpPr/>
          <p:nvPr/>
        </p:nvGrpSpPr>
        <p:grpSpPr>
          <a:xfrm>
            <a:off x="1331640" y="1916832"/>
            <a:ext cx="6552728" cy="4106917"/>
            <a:chOff x="0" y="0"/>
            <a:chExt cx="5943600" cy="345884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0"/>
              <a:ext cx="5943600" cy="3458845"/>
            </a:xfrm>
            <a:prstGeom prst="rect">
              <a:avLst/>
            </a:prstGeom>
            <a:noFill/>
          </p:spPr>
        </p:sp>
        <p:sp>
          <p:nvSpPr>
            <p:cNvPr id="6" name="AutoShape 18"/>
            <p:cNvSpPr>
              <a:spLocks noChangeArrowheads="1"/>
            </p:cNvSpPr>
            <p:nvPr/>
          </p:nvSpPr>
          <p:spPr bwMode="auto">
            <a:xfrm>
              <a:off x="1700209" y="1164332"/>
              <a:ext cx="2642234" cy="54933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dirty="0">
                  <a:effectLst/>
                  <a:latin typeface="+mj-lt"/>
                  <a:ea typeface="Times New Roman" panose="02020603050405020304" pitchFamily="18" charset="0"/>
                </a:rPr>
                <a:t>Корпоративное управление и корпоративное поведение</a:t>
              </a:r>
              <a:endParaRPr lang="en-US" sz="1400" dirty="0">
                <a:effectLst/>
                <a:latin typeface="+mj-lt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ru-RU" sz="1400" dirty="0">
                  <a:effectLst/>
                  <a:latin typeface="+mj-lt"/>
                  <a:ea typeface="Times New Roman" panose="02020603050405020304" pitchFamily="18" charset="0"/>
                </a:rPr>
                <a:t> </a:t>
              </a:r>
              <a:endParaRPr lang="en-US" sz="1400" dirty="0">
                <a:effectLst/>
                <a:latin typeface="+mj-lt"/>
                <a:ea typeface="Times New Roman" panose="02020603050405020304" pitchFamily="18" charset="0"/>
              </a:endParaRPr>
            </a:p>
          </p:txBody>
        </p:sp>
        <p:sp>
          <p:nvSpPr>
            <p:cNvPr id="7" name="AutoShape 18"/>
            <p:cNvSpPr>
              <a:spLocks noChangeArrowheads="1"/>
            </p:cNvSpPr>
            <p:nvPr/>
          </p:nvSpPr>
          <p:spPr bwMode="auto">
            <a:xfrm>
              <a:off x="71697" y="73246"/>
              <a:ext cx="2757379" cy="33922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effectLst/>
                  <a:latin typeface="+mj-lt"/>
                  <a:ea typeface="Times New Roman" panose="02020603050405020304" pitchFamily="18" charset="0"/>
                </a:rPr>
                <a:t>Акционеры </a:t>
              </a:r>
              <a:endParaRPr lang="en-US" sz="1400">
                <a:effectLst/>
                <a:latin typeface="+mj-lt"/>
                <a:ea typeface="Times New Roman" panose="02020603050405020304" pitchFamily="18" charset="0"/>
              </a:endParaRPr>
            </a:p>
          </p:txBody>
        </p:sp>
        <p:sp>
          <p:nvSpPr>
            <p:cNvPr id="8" name="AutoShape 18"/>
            <p:cNvSpPr>
              <a:spLocks noChangeArrowheads="1"/>
            </p:cNvSpPr>
            <p:nvPr/>
          </p:nvSpPr>
          <p:spPr bwMode="auto">
            <a:xfrm>
              <a:off x="3225892" y="73260"/>
              <a:ext cx="2665561" cy="3393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effectLst/>
                  <a:latin typeface="+mj-lt"/>
                  <a:ea typeface="Times New Roman" panose="02020603050405020304" pitchFamily="18" charset="0"/>
                </a:rPr>
                <a:t>Менеджмент, персонал  </a:t>
              </a:r>
              <a:endParaRPr lang="en-US" sz="1400">
                <a:effectLst/>
                <a:latin typeface="+mj-lt"/>
                <a:ea typeface="Times New Roman" panose="02020603050405020304" pitchFamily="18" charset="0"/>
              </a:endParaRPr>
            </a:p>
          </p:txBody>
        </p:sp>
        <p:sp>
          <p:nvSpPr>
            <p:cNvPr id="9" name="AutoShape 18"/>
            <p:cNvSpPr>
              <a:spLocks noChangeArrowheads="1"/>
            </p:cNvSpPr>
            <p:nvPr/>
          </p:nvSpPr>
          <p:spPr bwMode="auto">
            <a:xfrm>
              <a:off x="1700209" y="1835240"/>
              <a:ext cx="2642234" cy="37926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effectLst/>
                  <a:latin typeface="+mj-lt"/>
                  <a:ea typeface="Times New Roman" panose="02020603050405020304" pitchFamily="18" charset="0"/>
                </a:rPr>
                <a:t>Корпоративная компонента</a:t>
              </a:r>
              <a:endParaRPr lang="en-US" sz="1400">
                <a:effectLst/>
                <a:latin typeface="+mj-lt"/>
                <a:ea typeface="Times New Roman" panose="02020603050405020304" pitchFamily="18" charset="0"/>
              </a:endParaRPr>
            </a:p>
          </p:txBody>
        </p:sp>
        <p:sp>
          <p:nvSpPr>
            <p:cNvPr id="10" name="AutoShape 18"/>
            <p:cNvSpPr>
              <a:spLocks noChangeArrowheads="1"/>
            </p:cNvSpPr>
            <p:nvPr/>
          </p:nvSpPr>
          <p:spPr bwMode="auto">
            <a:xfrm>
              <a:off x="129399" y="2470238"/>
              <a:ext cx="2306884" cy="34197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dirty="0">
                  <a:effectLst/>
                  <a:latin typeface="+mj-lt"/>
                  <a:ea typeface="Times New Roman" panose="02020603050405020304" pitchFamily="18" charset="0"/>
                </a:rPr>
                <a:t>Рыночная компонента</a:t>
              </a:r>
              <a:endParaRPr lang="en-US" sz="1400" dirty="0">
                <a:effectLst/>
                <a:latin typeface="+mj-lt"/>
                <a:ea typeface="Times New Roman" panose="02020603050405020304" pitchFamily="18" charset="0"/>
              </a:endParaRPr>
            </a:p>
          </p:txBody>
        </p:sp>
        <p:sp>
          <p:nvSpPr>
            <p:cNvPr id="11" name="AutoShape 18"/>
            <p:cNvSpPr>
              <a:spLocks noChangeArrowheads="1"/>
            </p:cNvSpPr>
            <p:nvPr/>
          </p:nvSpPr>
          <p:spPr bwMode="auto">
            <a:xfrm>
              <a:off x="888521" y="3053452"/>
              <a:ext cx="4304581" cy="26938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effectLst/>
                  <a:latin typeface="+mj-lt"/>
                  <a:ea typeface="Times New Roman" panose="02020603050405020304" pitchFamily="18" charset="0"/>
                </a:rPr>
                <a:t>Социальная компонента</a:t>
              </a:r>
              <a:endParaRPr lang="en-US" sz="1400">
                <a:effectLst/>
                <a:latin typeface="+mj-lt"/>
                <a:ea typeface="Times New Roman" panose="02020603050405020304" pitchFamily="18" charset="0"/>
              </a:endParaRPr>
            </a:p>
          </p:txBody>
        </p:sp>
        <p:sp>
          <p:nvSpPr>
            <p:cNvPr id="12" name="AutoShape 18"/>
            <p:cNvSpPr>
              <a:spLocks noChangeArrowheads="1"/>
            </p:cNvSpPr>
            <p:nvPr/>
          </p:nvSpPr>
          <p:spPr bwMode="auto">
            <a:xfrm>
              <a:off x="1700208" y="635608"/>
              <a:ext cx="2642235" cy="37909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dirty="0">
                  <a:effectLst/>
                  <a:latin typeface="+mj-lt"/>
                  <a:ea typeface="Times New Roman" panose="02020603050405020304" pitchFamily="18" charset="0"/>
                </a:rPr>
                <a:t>Корпоративная культура</a:t>
              </a:r>
              <a:endParaRPr lang="en-US" sz="1400" dirty="0">
                <a:effectLst/>
                <a:latin typeface="+mj-lt"/>
                <a:ea typeface="Times New Roman" panose="02020603050405020304" pitchFamily="18" charset="0"/>
              </a:endParaRPr>
            </a:p>
          </p:txBody>
        </p:sp>
        <p:cxnSp>
          <p:nvCxnSpPr>
            <p:cNvPr id="13" name="Прямая со стрелкой 12"/>
            <p:cNvCxnSpPr>
              <a:stCxn id="12" idx="2"/>
              <a:endCxn id="6" idx="0"/>
            </p:cNvCxnSpPr>
            <p:nvPr/>
          </p:nvCxnSpPr>
          <p:spPr>
            <a:xfrm>
              <a:off x="3021326" y="1014703"/>
              <a:ext cx="0" cy="1496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3027872" y="1714095"/>
              <a:ext cx="4287" cy="1368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utoShape 18"/>
            <p:cNvSpPr>
              <a:spLocks noChangeArrowheads="1"/>
            </p:cNvSpPr>
            <p:nvPr/>
          </p:nvSpPr>
          <p:spPr bwMode="auto">
            <a:xfrm>
              <a:off x="3636716" y="2490461"/>
              <a:ext cx="2306884" cy="32172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effectLst/>
                  <a:latin typeface="+mj-lt"/>
                  <a:ea typeface="Times New Roman" panose="02020603050405020304" pitchFamily="18" charset="0"/>
                </a:rPr>
                <a:t>Финансовая компонента</a:t>
              </a:r>
              <a:endParaRPr lang="en-US" sz="1400">
                <a:effectLst/>
                <a:latin typeface="+mj-lt"/>
                <a:ea typeface="Times New Roman" panose="02020603050405020304" pitchFamily="18" charset="0"/>
              </a:endParaRPr>
            </a:p>
          </p:txBody>
        </p:sp>
        <p:cxnSp>
          <p:nvCxnSpPr>
            <p:cNvPr id="16" name="Прямая соединительная линия 15"/>
            <p:cNvCxnSpPr>
              <a:cxnSpLocks/>
            </p:cNvCxnSpPr>
            <p:nvPr/>
          </p:nvCxnSpPr>
          <p:spPr>
            <a:xfrm>
              <a:off x="1311215" y="2346218"/>
              <a:ext cx="34789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1311215" y="2346218"/>
              <a:ext cx="0" cy="1238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cxnSpLocks/>
              <a:endCxn id="15" idx="0"/>
            </p:cNvCxnSpPr>
            <p:nvPr/>
          </p:nvCxnSpPr>
          <p:spPr>
            <a:xfrm>
              <a:off x="4790158" y="2346218"/>
              <a:ext cx="0" cy="1442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endCxn id="11" idx="0"/>
            </p:cNvCxnSpPr>
            <p:nvPr/>
          </p:nvCxnSpPr>
          <p:spPr>
            <a:xfrm>
              <a:off x="3032186" y="2214677"/>
              <a:ext cx="8626" cy="8387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cxnSpLocks/>
              <a:stCxn id="10" idx="2"/>
            </p:cNvCxnSpPr>
            <p:nvPr/>
          </p:nvCxnSpPr>
          <p:spPr>
            <a:xfrm>
              <a:off x="1282840" y="2812212"/>
              <a:ext cx="7491" cy="2290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4835402" y="2813693"/>
              <a:ext cx="0" cy="2276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7" idx="2"/>
            </p:cNvCxnSpPr>
            <p:nvPr/>
          </p:nvCxnSpPr>
          <p:spPr>
            <a:xfrm>
              <a:off x="1450387" y="412470"/>
              <a:ext cx="0" cy="791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8" idx="2"/>
            </p:cNvCxnSpPr>
            <p:nvPr/>
          </p:nvCxnSpPr>
          <p:spPr>
            <a:xfrm>
              <a:off x="4558673" y="412581"/>
              <a:ext cx="0" cy="888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1450387" y="501460"/>
              <a:ext cx="3117300" cy="131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3021326" y="501474"/>
              <a:ext cx="0" cy="1341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729259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569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640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Социально-репутационный капитал: корпоративная компонента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80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Индикаторы социально-репутационного капитала в отношении корпоративного управления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Прозрачность контроля над бизнесом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Прозрачность структуры корпоративного управления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Показатели структуры контроля: совокупная доля трех крупнейших акционеров; доля акций в собственности менеджмента; доля акций в собственности членов совета директоров; доля участия государства или муниципального образования в уставном капитале, наличие специального права («золотой акции»); доля акций в собственности иностранных участников, др. 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Характеристики совета директоров: численность; доля независимых, неисполнительных и исполнительных директоров, акционеров; частота заседаний совета директоров; комитеты в составе совета директоров.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Функции и тип совета директоров: церемониальный, операционный, стратегический, консультативный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Вознаграждение членов высших органов корпоративного управления</a:t>
            </a:r>
          </a:p>
          <a:p>
            <a:pPr marL="0" indent="0">
              <a:buNone/>
            </a:pPr>
            <a:endParaRPr lang="ru-RU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657251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29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640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rgbClr val="2F58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Социально-репутационный капитал: корпоративная компонента</a:t>
            </a:r>
            <a:endParaRPr lang="ru-RU" sz="2800" dirty="0">
              <a:solidFill>
                <a:srgbClr val="2F58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805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Индикаторы социально-репутационного капитала в отношении Группы компаний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Состав Группы: дочерние, зависимые общества 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Принципы построения Группы: имущественный, договорной, смешанный холдинг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Организационно-управленческая модель Группы: «финансовый холдинг», «стратегический архитектор», «стратегический контролер», «оператор»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Бизнес-модель Группы: географическая, дивизиональная, гибридная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Доля участия материнской компании в уставном капитале дочерних и зависимых обществ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Динамика состава участников Группы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Функции компаний в группе: генерация добавленной стоимости, обслуживание других компаний, контроль и управление, получение доходов от участия, др.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Объем транзакций внутри группы между материнским, дочерними и зависимыми обществами: материальные и финансовые потоки.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513235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625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415340"/>
            <a:ext cx="8229600" cy="763488"/>
          </a:xfrm>
        </p:spPr>
        <p:txBody>
          <a:bodyPr/>
          <a:lstStyle/>
          <a:p>
            <a:r>
              <a:rPr lang="ru-RU" sz="2800" b="1" dirty="0"/>
              <a:t>Концепция шести видов капитала</a:t>
            </a:r>
            <a:endParaRPr lang="en-US" sz="2800" b="1" dirty="0"/>
          </a:p>
        </p:txBody>
      </p:sp>
      <p:grpSp>
        <p:nvGrpSpPr>
          <p:cNvPr id="4" name="Полотно 46"/>
          <p:cNvGrpSpPr/>
          <p:nvPr/>
        </p:nvGrpSpPr>
        <p:grpSpPr>
          <a:xfrm>
            <a:off x="228282" y="1693076"/>
            <a:ext cx="8768330" cy="4485363"/>
            <a:chOff x="0" y="-8613"/>
            <a:chExt cx="8768330" cy="448536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0"/>
              <a:ext cx="8687435" cy="44767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5319308" y="1812924"/>
              <a:ext cx="1484890" cy="4569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000" b="1">
                  <a:effectLst/>
                  <a:latin typeface="+mj-lt"/>
                  <a:ea typeface="Times New Roman"/>
                </a:rPr>
                <a:t>Ценность компании</a:t>
              </a:r>
              <a:endParaRPr lang="en-US" sz="1000">
                <a:effectLst/>
                <a:latin typeface="+mj-lt"/>
                <a:ea typeface="Times New Roman"/>
              </a:endParaRPr>
            </a:p>
          </p:txBody>
        </p:sp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2687534" y="0"/>
              <a:ext cx="2952328" cy="3264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>
                  <a:effectLst/>
                  <a:latin typeface="+mj-lt"/>
                  <a:ea typeface="Times New Roman"/>
                </a:rPr>
                <a:t>Формирование ценности</a:t>
              </a:r>
              <a:endParaRPr lang="en-US" sz="1400">
                <a:effectLst/>
                <a:latin typeface="+mj-lt"/>
                <a:ea typeface="Times New Roman"/>
              </a:endParaRPr>
            </a:p>
          </p:txBody>
        </p:sp>
        <p:sp>
          <p:nvSpPr>
            <p:cNvPr id="8" name="Text Box 17"/>
            <p:cNvSpPr txBox="1">
              <a:spLocks noChangeArrowheads="1"/>
            </p:cNvSpPr>
            <p:nvPr/>
          </p:nvSpPr>
          <p:spPr bwMode="auto">
            <a:xfrm>
              <a:off x="5648748" y="-8613"/>
              <a:ext cx="3119582" cy="3371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effectLst/>
                  <a:latin typeface="+mj-lt"/>
                  <a:ea typeface="Times New Roman"/>
                </a:rPr>
                <a:t>Распределение ценности</a:t>
              </a:r>
              <a:endParaRPr lang="en-US" sz="1600" dirty="0">
                <a:effectLst/>
                <a:latin typeface="+mj-lt"/>
                <a:ea typeface="Times New Roman"/>
              </a:endParaRPr>
            </a:p>
          </p:txBody>
        </p: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7148298" y="2041796"/>
              <a:ext cx="1482461" cy="2879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Потребители</a:t>
              </a:r>
              <a:endParaRPr lang="en-US" sz="1000">
                <a:effectLst/>
                <a:latin typeface="+mj-lt"/>
                <a:ea typeface="Times New Roman"/>
              </a:endParaRPr>
            </a:p>
          </p:txBody>
        </p:sp>
        <p:sp>
          <p:nvSpPr>
            <p:cNvPr id="10" name="Text Box 19"/>
            <p:cNvSpPr txBox="1">
              <a:spLocks noChangeArrowheads="1"/>
            </p:cNvSpPr>
            <p:nvPr/>
          </p:nvSpPr>
          <p:spPr bwMode="auto">
            <a:xfrm>
              <a:off x="3490509" y="2726055"/>
              <a:ext cx="1484593" cy="6203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000" b="1">
                  <a:effectLst/>
                  <a:latin typeface="+mj-lt"/>
                  <a:ea typeface="Times New Roman"/>
                </a:rPr>
                <a:t>Социально-репутационный капитал</a:t>
              </a:r>
              <a:endParaRPr lang="en-US" sz="1000" b="1">
                <a:effectLst/>
                <a:latin typeface="+mj-lt"/>
                <a:ea typeface="Times New Roman"/>
              </a:endParaRPr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3491128" y="1585694"/>
              <a:ext cx="1485700" cy="4569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ru-RU" sz="1000" dirty="0">
                  <a:latin typeface="+mj-lt"/>
                  <a:ea typeface="Times New Roman"/>
                </a:rPr>
                <a:t>Человеческий </a:t>
              </a:r>
              <a:r>
                <a:rPr lang="ru-RU" sz="1000" dirty="0">
                  <a:effectLst/>
                  <a:latin typeface="+mj-lt"/>
                  <a:ea typeface="Times New Roman"/>
                </a:rPr>
                <a:t>капитал</a:t>
              </a:r>
              <a:endParaRPr lang="en-US" sz="1000" dirty="0">
                <a:effectLst/>
                <a:latin typeface="+mj-lt"/>
                <a:ea typeface="Times New Roman"/>
              </a:endParaRPr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3493049" y="1012190"/>
              <a:ext cx="1484593" cy="4584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000" dirty="0">
                  <a:effectLst/>
                  <a:latin typeface="+mj-lt"/>
                  <a:ea typeface="Times New Roman"/>
                </a:rPr>
                <a:t>Природный капитал</a:t>
              </a:r>
              <a:endParaRPr lang="en-US" sz="1000" dirty="0">
                <a:effectLst/>
                <a:latin typeface="+mj-lt"/>
                <a:ea typeface="Times New Roman"/>
              </a:endParaRPr>
            </a:p>
          </p:txBody>
        </p:sp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3491128" y="2155821"/>
              <a:ext cx="1484890" cy="4561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ru-RU" sz="1000" b="1" dirty="0">
                  <a:latin typeface="+mj-lt"/>
                  <a:ea typeface="Times New Roman"/>
                </a:rPr>
                <a:t>Интеллектуальный </a:t>
              </a:r>
              <a:r>
                <a:rPr lang="ru-RU" sz="1000" b="1" dirty="0">
                  <a:effectLst/>
                  <a:latin typeface="+mj-lt"/>
                  <a:ea typeface="Times New Roman"/>
                </a:rPr>
                <a:t>капитал</a:t>
              </a:r>
              <a:endParaRPr lang="en-US" sz="1000" b="1" dirty="0">
                <a:effectLst/>
                <a:latin typeface="+mj-lt"/>
                <a:ea typeface="Times New Roman"/>
              </a:endParaRPr>
            </a:p>
          </p:txBody>
        </p:sp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3490509" y="440690"/>
              <a:ext cx="1484593" cy="4578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Производственный капитал</a:t>
              </a:r>
              <a:endParaRPr lang="en-US" sz="1000">
                <a:effectLst/>
                <a:latin typeface="+mj-lt"/>
                <a:ea typeface="Times New Roman"/>
              </a:endParaRPr>
            </a:p>
          </p:txBody>
        </p:sp>
        <p:sp>
          <p:nvSpPr>
            <p:cNvPr id="15" name="Text Box 24"/>
            <p:cNvSpPr txBox="1">
              <a:spLocks noChangeArrowheads="1"/>
            </p:cNvSpPr>
            <p:nvPr/>
          </p:nvSpPr>
          <p:spPr bwMode="auto">
            <a:xfrm>
              <a:off x="3490509" y="3447414"/>
              <a:ext cx="1484593" cy="9912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Остаток финансового капитала – финансовые активы</a:t>
              </a:r>
              <a:endParaRPr lang="en-US" sz="1000">
                <a:effectLst/>
                <a:latin typeface="+mj-lt"/>
                <a:ea typeface="Times New Roman"/>
              </a:endParaRPr>
            </a:p>
          </p:txBody>
        </p: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7148298" y="1644757"/>
              <a:ext cx="1482461" cy="2797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Кредиторы</a:t>
              </a:r>
              <a:endParaRPr lang="en-US" sz="1000">
                <a:effectLst/>
                <a:latin typeface="+mj-lt"/>
                <a:ea typeface="Times New Roman"/>
              </a:endParaRPr>
            </a:p>
          </p:txBody>
        </p:sp>
        <p:sp>
          <p:nvSpPr>
            <p:cNvPr id="17" name="Text Box 26"/>
            <p:cNvSpPr txBox="1">
              <a:spLocks noChangeArrowheads="1"/>
            </p:cNvSpPr>
            <p:nvPr/>
          </p:nvSpPr>
          <p:spPr bwMode="auto">
            <a:xfrm>
              <a:off x="7149108" y="2837514"/>
              <a:ext cx="1482461" cy="4585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Государственные органы </a:t>
              </a:r>
              <a:endParaRPr lang="en-US" sz="1000">
                <a:effectLst/>
                <a:latin typeface="+mj-lt"/>
                <a:ea typeface="Times New Roman"/>
              </a:endParaRPr>
            </a:p>
          </p:txBody>
        </p:sp>
        <p:sp>
          <p:nvSpPr>
            <p:cNvPr id="18" name="Text Box 27"/>
            <p:cNvSpPr txBox="1">
              <a:spLocks noChangeArrowheads="1"/>
            </p:cNvSpPr>
            <p:nvPr/>
          </p:nvSpPr>
          <p:spPr bwMode="auto">
            <a:xfrm>
              <a:off x="7151537" y="2426529"/>
              <a:ext cx="1483271" cy="299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Поставщики</a:t>
              </a:r>
              <a:endParaRPr lang="en-US" sz="1000">
                <a:effectLst/>
                <a:latin typeface="+mj-lt"/>
                <a:ea typeface="Times New Roman"/>
              </a:endParaRPr>
            </a:p>
          </p:txBody>
        </p:sp>
        <p:sp>
          <p:nvSpPr>
            <p:cNvPr id="19" name="Text Box 28"/>
            <p:cNvSpPr txBox="1">
              <a:spLocks noChangeArrowheads="1"/>
            </p:cNvSpPr>
            <p:nvPr/>
          </p:nvSpPr>
          <p:spPr bwMode="auto">
            <a:xfrm>
              <a:off x="7153966" y="898259"/>
              <a:ext cx="1482461" cy="2772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Менеджмент </a:t>
              </a:r>
              <a:endParaRPr lang="en-US" sz="1000">
                <a:effectLst/>
                <a:latin typeface="+mj-lt"/>
                <a:ea typeface="Times New Roman"/>
              </a:endParaRPr>
            </a:p>
          </p:txBody>
        </p:sp>
        <p:sp>
          <p:nvSpPr>
            <p:cNvPr id="20" name="Text Box 29"/>
            <p:cNvSpPr txBox="1">
              <a:spLocks noChangeArrowheads="1"/>
            </p:cNvSpPr>
            <p:nvPr/>
          </p:nvSpPr>
          <p:spPr bwMode="auto">
            <a:xfrm>
              <a:off x="7148298" y="3383851"/>
              <a:ext cx="1482461" cy="4547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Общественные организации</a:t>
              </a:r>
              <a:endParaRPr lang="en-US" sz="1000">
                <a:effectLst/>
                <a:latin typeface="+mj-lt"/>
                <a:ea typeface="Times New Roman"/>
              </a:endParaRPr>
            </a:p>
          </p:txBody>
        </p:sp>
        <p:cxnSp>
          <p:nvCxnSpPr>
            <p:cNvPr id="21" name="Line 30"/>
            <p:cNvCxnSpPr>
              <a:cxnSpLocks noChangeShapeType="1"/>
            </p:cNvCxnSpPr>
            <p:nvPr/>
          </p:nvCxnSpPr>
          <p:spPr bwMode="auto">
            <a:xfrm flipH="1">
              <a:off x="5089400" y="669290"/>
              <a:ext cx="635" cy="31699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31"/>
            <p:cNvCxnSpPr>
              <a:cxnSpLocks noChangeShapeType="1"/>
            </p:cNvCxnSpPr>
            <p:nvPr/>
          </p:nvCxnSpPr>
          <p:spPr bwMode="auto">
            <a:xfrm>
              <a:off x="5090179" y="2041796"/>
              <a:ext cx="2291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32"/>
            <p:cNvCxnSpPr>
              <a:cxnSpLocks noChangeShapeType="1"/>
            </p:cNvCxnSpPr>
            <p:nvPr/>
          </p:nvCxnSpPr>
          <p:spPr bwMode="auto">
            <a:xfrm>
              <a:off x="4976018" y="669387"/>
              <a:ext cx="114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33"/>
            <p:cNvCxnSpPr>
              <a:cxnSpLocks noChangeShapeType="1"/>
            </p:cNvCxnSpPr>
            <p:nvPr/>
          </p:nvCxnSpPr>
          <p:spPr bwMode="auto">
            <a:xfrm>
              <a:off x="4976018" y="1812924"/>
              <a:ext cx="115779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34"/>
            <p:cNvCxnSpPr>
              <a:cxnSpLocks noChangeShapeType="1"/>
            </p:cNvCxnSpPr>
            <p:nvPr/>
          </p:nvCxnSpPr>
          <p:spPr bwMode="auto">
            <a:xfrm>
              <a:off x="4976018" y="1241156"/>
              <a:ext cx="114160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Line 35"/>
            <p:cNvCxnSpPr>
              <a:cxnSpLocks noChangeShapeType="1"/>
            </p:cNvCxnSpPr>
            <p:nvPr/>
          </p:nvCxnSpPr>
          <p:spPr bwMode="auto">
            <a:xfrm>
              <a:off x="4976018" y="2955641"/>
              <a:ext cx="114160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36"/>
            <p:cNvCxnSpPr>
              <a:cxnSpLocks noChangeShapeType="1"/>
            </p:cNvCxnSpPr>
            <p:nvPr/>
          </p:nvCxnSpPr>
          <p:spPr bwMode="auto">
            <a:xfrm>
              <a:off x="4975102" y="3838575"/>
              <a:ext cx="114297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37"/>
            <p:cNvCxnSpPr>
              <a:cxnSpLocks noChangeShapeType="1"/>
            </p:cNvCxnSpPr>
            <p:nvPr/>
          </p:nvCxnSpPr>
          <p:spPr bwMode="auto">
            <a:xfrm>
              <a:off x="4976018" y="2384693"/>
              <a:ext cx="115779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38"/>
            <p:cNvCxnSpPr>
              <a:cxnSpLocks noChangeShapeType="1"/>
            </p:cNvCxnSpPr>
            <p:nvPr/>
          </p:nvCxnSpPr>
          <p:spPr bwMode="auto">
            <a:xfrm>
              <a:off x="7033329" y="669387"/>
              <a:ext cx="115779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39"/>
            <p:cNvCxnSpPr>
              <a:cxnSpLocks noChangeShapeType="1"/>
            </p:cNvCxnSpPr>
            <p:nvPr/>
          </p:nvCxnSpPr>
          <p:spPr bwMode="auto">
            <a:xfrm>
              <a:off x="7033329" y="669387"/>
              <a:ext cx="810" cy="28580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40"/>
            <p:cNvCxnSpPr>
              <a:cxnSpLocks noChangeShapeType="1"/>
            </p:cNvCxnSpPr>
            <p:nvPr/>
          </p:nvCxnSpPr>
          <p:spPr bwMode="auto">
            <a:xfrm>
              <a:off x="7038187" y="2155821"/>
              <a:ext cx="115779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41"/>
            <p:cNvCxnSpPr>
              <a:cxnSpLocks noChangeShapeType="1"/>
            </p:cNvCxnSpPr>
            <p:nvPr/>
          </p:nvCxnSpPr>
          <p:spPr bwMode="auto">
            <a:xfrm>
              <a:off x="7038187" y="1811284"/>
              <a:ext cx="114970" cy="16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42"/>
            <p:cNvCxnSpPr>
              <a:cxnSpLocks noChangeShapeType="1"/>
            </p:cNvCxnSpPr>
            <p:nvPr/>
          </p:nvCxnSpPr>
          <p:spPr bwMode="auto">
            <a:xfrm>
              <a:off x="7033329" y="3527409"/>
              <a:ext cx="114970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43"/>
            <p:cNvCxnSpPr>
              <a:cxnSpLocks noChangeShapeType="1"/>
            </p:cNvCxnSpPr>
            <p:nvPr/>
          </p:nvCxnSpPr>
          <p:spPr bwMode="auto">
            <a:xfrm>
              <a:off x="7038187" y="2611924"/>
              <a:ext cx="114970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44"/>
            <p:cNvCxnSpPr>
              <a:cxnSpLocks noChangeShapeType="1"/>
            </p:cNvCxnSpPr>
            <p:nvPr/>
          </p:nvCxnSpPr>
          <p:spPr bwMode="auto">
            <a:xfrm>
              <a:off x="7038187" y="3075409"/>
              <a:ext cx="114970" cy="16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Line 45"/>
            <p:cNvCxnSpPr>
              <a:cxnSpLocks noChangeShapeType="1"/>
            </p:cNvCxnSpPr>
            <p:nvPr/>
          </p:nvCxnSpPr>
          <p:spPr bwMode="auto">
            <a:xfrm>
              <a:off x="6805008" y="2041796"/>
              <a:ext cx="228320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Text Box 46"/>
            <p:cNvSpPr txBox="1">
              <a:spLocks noChangeArrowheads="1"/>
            </p:cNvSpPr>
            <p:nvPr/>
          </p:nvSpPr>
          <p:spPr bwMode="auto">
            <a:xfrm>
              <a:off x="7148298" y="1241976"/>
              <a:ext cx="1482461" cy="2821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Персонал </a:t>
              </a:r>
              <a:endParaRPr lang="en-US" sz="1000">
                <a:effectLst/>
                <a:latin typeface="+mj-lt"/>
                <a:ea typeface="Times New Roman"/>
              </a:endParaRPr>
            </a:p>
          </p:txBody>
        </p:sp>
        <p:cxnSp>
          <p:nvCxnSpPr>
            <p:cNvPr id="38" name="Line 47"/>
            <p:cNvCxnSpPr>
              <a:cxnSpLocks noChangeShapeType="1"/>
            </p:cNvCxnSpPr>
            <p:nvPr/>
          </p:nvCxnSpPr>
          <p:spPr bwMode="auto">
            <a:xfrm>
              <a:off x="7038187" y="1416706"/>
              <a:ext cx="115779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Text Box 48"/>
            <p:cNvSpPr txBox="1">
              <a:spLocks noChangeArrowheads="1"/>
            </p:cNvSpPr>
            <p:nvPr/>
          </p:nvSpPr>
          <p:spPr bwMode="auto">
            <a:xfrm>
              <a:off x="7153156" y="511064"/>
              <a:ext cx="1482461" cy="276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Собственники  </a:t>
              </a:r>
              <a:endParaRPr lang="en-US" sz="1000">
                <a:effectLst/>
                <a:latin typeface="+mj-lt"/>
                <a:ea typeface="Times New Roman"/>
              </a:endParaRPr>
            </a:p>
          </p:txBody>
        </p:sp>
        <p:cxnSp>
          <p:nvCxnSpPr>
            <p:cNvPr id="40" name="Line 49"/>
            <p:cNvCxnSpPr>
              <a:cxnSpLocks noChangeShapeType="1"/>
            </p:cNvCxnSpPr>
            <p:nvPr/>
          </p:nvCxnSpPr>
          <p:spPr bwMode="auto">
            <a:xfrm>
              <a:off x="7033329" y="1012284"/>
              <a:ext cx="114970" cy="16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Text Box 23"/>
            <p:cNvSpPr txBox="1">
              <a:spLocks noChangeArrowheads="1"/>
            </p:cNvSpPr>
            <p:nvPr/>
          </p:nvSpPr>
          <p:spPr bwMode="auto">
            <a:xfrm>
              <a:off x="140970" y="1241425"/>
              <a:ext cx="1484630" cy="9137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000" dirty="0">
                  <a:effectLst/>
                  <a:latin typeface="+mj-lt"/>
                  <a:ea typeface="Times New Roman"/>
                </a:rPr>
                <a:t>Финансовый капитал – источник для всех видов капитала</a:t>
              </a:r>
              <a:endParaRPr lang="en-US" sz="1000" dirty="0">
                <a:effectLst/>
                <a:latin typeface="+mj-lt"/>
                <a:ea typeface="Times New Roman"/>
              </a:endParaRPr>
            </a:p>
          </p:txBody>
        </p:sp>
        <p:sp>
          <p:nvSpPr>
            <p:cNvPr id="42" name="Text Box 23"/>
            <p:cNvSpPr txBox="1">
              <a:spLocks noChangeArrowheads="1"/>
            </p:cNvSpPr>
            <p:nvPr/>
          </p:nvSpPr>
          <p:spPr bwMode="auto">
            <a:xfrm>
              <a:off x="1914525" y="787400"/>
              <a:ext cx="1325880" cy="4546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Материальный капитал</a:t>
              </a:r>
              <a:endParaRPr lang="en-US" sz="1000">
                <a:effectLst/>
                <a:latin typeface="+mj-lt"/>
                <a:ea typeface="Times New Roman"/>
              </a:endParaRPr>
            </a:p>
          </p:txBody>
        </p:sp>
        <p:sp>
          <p:nvSpPr>
            <p:cNvPr id="43" name="Text Box 23"/>
            <p:cNvSpPr txBox="1">
              <a:spLocks noChangeArrowheads="1"/>
            </p:cNvSpPr>
            <p:nvPr/>
          </p:nvSpPr>
          <p:spPr bwMode="auto">
            <a:xfrm>
              <a:off x="1914525" y="2157095"/>
              <a:ext cx="1333500" cy="4559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Нематериальный капитал</a:t>
              </a:r>
              <a:endParaRPr lang="en-US" sz="1000">
                <a:effectLst/>
                <a:latin typeface="+mj-lt"/>
                <a:ea typeface="Times New Roman"/>
              </a:endParaRPr>
            </a:p>
          </p:txBody>
        </p:sp>
        <p:cxnSp>
          <p:nvCxnSpPr>
            <p:cNvPr id="44" name="AutoShape 2161"/>
            <p:cNvCxnSpPr>
              <a:cxnSpLocks noChangeShapeType="1"/>
            </p:cNvCxnSpPr>
            <p:nvPr/>
          </p:nvCxnSpPr>
          <p:spPr bwMode="auto">
            <a:xfrm>
              <a:off x="3345180" y="669925"/>
              <a:ext cx="1" cy="5721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AutoShape 2162"/>
            <p:cNvCxnSpPr>
              <a:cxnSpLocks noChangeShapeType="1"/>
            </p:cNvCxnSpPr>
            <p:nvPr/>
          </p:nvCxnSpPr>
          <p:spPr bwMode="auto">
            <a:xfrm>
              <a:off x="3345180" y="1811020"/>
              <a:ext cx="0" cy="12255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AutoShape 2163"/>
            <p:cNvCxnSpPr>
              <a:cxnSpLocks noChangeShapeType="1"/>
              <a:stCxn id="42" idx="3"/>
            </p:cNvCxnSpPr>
            <p:nvPr/>
          </p:nvCxnSpPr>
          <p:spPr bwMode="auto">
            <a:xfrm flipV="1">
              <a:off x="3240405" y="1012190"/>
              <a:ext cx="95250" cy="25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AutoShape 2164"/>
            <p:cNvCxnSpPr>
              <a:cxnSpLocks noChangeShapeType="1"/>
              <a:endCxn id="14" idx="1"/>
            </p:cNvCxnSpPr>
            <p:nvPr/>
          </p:nvCxnSpPr>
          <p:spPr bwMode="auto">
            <a:xfrm>
              <a:off x="3335655" y="669290"/>
              <a:ext cx="154940" cy="6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AutoShape 2165"/>
            <p:cNvCxnSpPr>
              <a:cxnSpLocks noChangeShapeType="1"/>
              <a:endCxn id="12" idx="1"/>
            </p:cNvCxnSpPr>
            <p:nvPr/>
          </p:nvCxnSpPr>
          <p:spPr bwMode="auto">
            <a:xfrm>
              <a:off x="3345180" y="1241425"/>
              <a:ext cx="14795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AutoShape 2166"/>
            <p:cNvCxnSpPr>
              <a:cxnSpLocks noChangeShapeType="1"/>
              <a:endCxn id="10" idx="1"/>
            </p:cNvCxnSpPr>
            <p:nvPr/>
          </p:nvCxnSpPr>
          <p:spPr bwMode="auto">
            <a:xfrm>
              <a:off x="3345180" y="3036570"/>
              <a:ext cx="14541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AutoShape 2167"/>
            <p:cNvCxnSpPr>
              <a:cxnSpLocks noChangeShapeType="1"/>
              <a:endCxn id="11" idx="1"/>
            </p:cNvCxnSpPr>
            <p:nvPr/>
          </p:nvCxnSpPr>
          <p:spPr bwMode="auto">
            <a:xfrm>
              <a:off x="3345180" y="1811020"/>
              <a:ext cx="145948" cy="31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AutoShape 2168"/>
            <p:cNvCxnSpPr>
              <a:cxnSpLocks noChangeShapeType="1"/>
              <a:stCxn id="43" idx="3"/>
              <a:endCxn id="13" idx="1"/>
            </p:cNvCxnSpPr>
            <p:nvPr/>
          </p:nvCxnSpPr>
          <p:spPr bwMode="auto">
            <a:xfrm flipV="1">
              <a:off x="3248025" y="2383790"/>
              <a:ext cx="243205" cy="12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AutoShape 2169"/>
            <p:cNvCxnSpPr>
              <a:cxnSpLocks noChangeShapeType="1"/>
              <a:stCxn id="41" idx="2"/>
              <a:endCxn id="15" idx="1"/>
            </p:cNvCxnSpPr>
            <p:nvPr/>
          </p:nvCxnSpPr>
          <p:spPr bwMode="auto">
            <a:xfrm rot="16200000" flipH="1">
              <a:off x="1292976" y="1745499"/>
              <a:ext cx="1787842" cy="2607224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AutoShape 2170"/>
            <p:cNvCxnSpPr>
              <a:cxnSpLocks noChangeShapeType="1"/>
            </p:cNvCxnSpPr>
            <p:nvPr/>
          </p:nvCxnSpPr>
          <p:spPr bwMode="auto">
            <a:xfrm>
              <a:off x="1792605" y="1012190"/>
              <a:ext cx="1" cy="13716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AutoShape 2171"/>
            <p:cNvCxnSpPr>
              <a:cxnSpLocks noChangeShapeType="1"/>
              <a:stCxn id="41" idx="3"/>
            </p:cNvCxnSpPr>
            <p:nvPr/>
          </p:nvCxnSpPr>
          <p:spPr bwMode="auto">
            <a:xfrm>
              <a:off x="1625600" y="1698625"/>
              <a:ext cx="167005" cy="63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AutoShape 2172"/>
            <p:cNvCxnSpPr>
              <a:cxnSpLocks noChangeShapeType="1"/>
              <a:endCxn id="42" idx="1"/>
            </p:cNvCxnSpPr>
            <p:nvPr/>
          </p:nvCxnSpPr>
          <p:spPr bwMode="auto">
            <a:xfrm>
              <a:off x="1792605" y="1014730"/>
              <a:ext cx="12192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AutoShape 2173"/>
            <p:cNvCxnSpPr>
              <a:cxnSpLocks noChangeShapeType="1"/>
              <a:endCxn id="43" idx="1"/>
            </p:cNvCxnSpPr>
            <p:nvPr/>
          </p:nvCxnSpPr>
          <p:spPr bwMode="auto">
            <a:xfrm>
              <a:off x="1792605" y="2383790"/>
              <a:ext cx="121920" cy="12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" name="Text Box 16"/>
            <p:cNvSpPr txBox="1">
              <a:spLocks noChangeArrowheads="1"/>
            </p:cNvSpPr>
            <p:nvPr/>
          </p:nvSpPr>
          <p:spPr bwMode="auto">
            <a:xfrm>
              <a:off x="0" y="10795"/>
              <a:ext cx="2134235" cy="3263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dirty="0">
                  <a:effectLst/>
                  <a:latin typeface="+mj-lt"/>
                  <a:ea typeface="Times New Roman"/>
                </a:rPr>
                <a:t>Источник капитала</a:t>
              </a:r>
              <a:endParaRPr lang="en-US" sz="1400" dirty="0">
                <a:effectLst/>
                <a:latin typeface="+mj-lt"/>
                <a:ea typeface="Times New Roman"/>
              </a:endParaRPr>
            </a:p>
          </p:txBody>
        </p:sp>
        <p:cxnSp>
          <p:nvCxnSpPr>
            <p:cNvPr id="58" name="Соединитель: уступ 3698"/>
            <p:cNvCxnSpPr>
              <a:stCxn id="6" idx="0"/>
            </p:cNvCxnSpPr>
            <p:nvPr/>
          </p:nvCxnSpPr>
          <p:spPr>
            <a:xfrm rot="16200000" flipV="1">
              <a:off x="2751795" y="-1497034"/>
              <a:ext cx="1441449" cy="5178468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/>
            <p:cNvCxnSpPr>
              <a:endCxn id="41" idx="0"/>
            </p:cNvCxnSpPr>
            <p:nvPr/>
          </p:nvCxnSpPr>
          <p:spPr>
            <a:xfrm flipH="1">
              <a:off x="883285" y="371475"/>
              <a:ext cx="12065" cy="8699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297211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60" name="Номер слайда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89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5563"/>
            <a:ext cx="8229600" cy="9795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rgbClr val="2F58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Социально-репутационный капитал: корпоративная компонента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Индикаторы социально-репутационного капитала в отношении персонала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Численность и структура персонала, в том числе управляющего, по возрасту, образованию, стажу работы, полу, национальности, др.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Доля сотрудников, охваченных коллективным договором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Характеристика стандартов социальной поддержки работников; состав, структура и динамика социальных инвестиций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Уровень оплаты труда и его соответствие региональному и отраслевому уровню; уровень дифференциации в оплате труда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Показатели вовлеченности, удовлетворенности и лояльности персонала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Показатели движения персонала: коэффициент текучести кадров; оборота по приему; оборота по выбытию персонала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Показатели охраны здоровья и промышленной безопасности: уровень производственного травматизма, профессиональных заболеваний, общее количество смертельных случаев на производстве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Индикаторы роста профессионализма сотрудников и продвижения в карьере</a:t>
            </a:r>
          </a:p>
          <a:p>
            <a:r>
              <a:rPr lang="ru-RU" sz="1600" dirty="0">
                <a:solidFill>
                  <a:schemeClr val="tx1"/>
                </a:solidFill>
              </a:rPr>
              <a:t>Количество жалоб на практику трудовых отношений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585243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315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795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Социально-репутационный капитал: рыночная компонента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Индикаторы социально-репутационного капитала в отношении покупателей</a:t>
            </a:r>
          </a:p>
          <a:p>
            <a:r>
              <a:rPr lang="ru-RU" sz="1600" dirty="0">
                <a:solidFill>
                  <a:schemeClr val="tx1"/>
                </a:solidFill>
              </a:rPr>
              <a:t>Ценность бренда; степень узнаваемости бренда; репутация компании, как коммерческого партнера</a:t>
            </a:r>
          </a:p>
          <a:p>
            <a:r>
              <a:rPr lang="ru-RU" sz="1600" dirty="0">
                <a:solidFill>
                  <a:schemeClr val="tx1"/>
                </a:solidFill>
              </a:rPr>
              <a:t>Информированность покупателей; налаженность обратной связи с покупателями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Лояльность и удовлетворенность покупателей. Стабильность клиентской базы. Индекс потребительской лояльности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Показатели движения клиентской базы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Показатели концентрации покупателей – доля крупнейших в выручке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Объем покупок среднего покупателя; средняя выручка и прибыль, приходящаяся на одного покупателя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Транзакционные издержки на подготовку и заключение договоров; затраты на рекламу, на послепродажное обслуживание; доля коммерческих расходов в выручке.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Рыночная доля компании.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729259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286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389" y="98202"/>
            <a:ext cx="8229600" cy="10515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Социально-репутационный капитал: рыночная компонента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661" y="1268760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Индикаторы социально-репутационного капитала в отношении поставщиков 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Показатели сотрудничества с поставщиками: доля постоянных поставщиков; доля новых поставщиков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Регламент закупок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Нарушения и жалобы на организацию системы закупок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Доля крупнейших поставщиков в объеме поставок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Надежность поставщиков; срочность и бесперебойность поставок 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Оптимальность поставщиков по цене, качеству поставляемой продукции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Индикаторы социально-репутационного капитала в отношении конкурентов</a:t>
            </a:r>
          </a:p>
          <a:p>
            <a:r>
              <a:rPr lang="ru-RU" sz="1600" dirty="0">
                <a:solidFill>
                  <a:schemeClr val="tx1"/>
                </a:solidFill>
              </a:rPr>
              <a:t>Участие компании в отраслевых альянсах; вовлеченность в стратегические союзы; факты совместного лоббирования интересов</a:t>
            </a:r>
          </a:p>
          <a:p>
            <a:r>
              <a:rPr lang="ru-RU" sz="1600" dirty="0">
                <a:solidFill>
                  <a:schemeClr val="tx1"/>
                </a:solidFill>
              </a:rPr>
              <a:t>Индикаторы концентрации рынка; рыночные доли производителей и их динамика; доля импорта на рынке; открытость рынка для вхождения новых производителей.</a:t>
            </a:r>
          </a:p>
          <a:p>
            <a:r>
              <a:rPr lang="ru-RU" sz="1600" dirty="0">
                <a:solidFill>
                  <a:schemeClr val="tx1"/>
                </a:solidFill>
              </a:rPr>
              <a:t>Наличие фактов ценовых войн, фактов недобросовестной конкуренции, других конфликтов с конкурентами. Динамика рыночных цен.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657251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529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Социально-репутационный капитал: финансовая компонента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Индикаторы социально-репутационного капитала в отношении кредиторов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Стабильность отношений с ключевыми кредиторами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Уровень долговой нагрузки и процентной ставки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Транзакционные затраты в отношениях с кредиторами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Кредитный рейтинг компании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Индикаторы социально-репутационного капитала в отношении акционеров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Прозрачность компании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Наличие обратной связи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Индикаторы распределительной политики: величина и периодичность дивидендных выплат, объем средств, направленных на выкуп акций, 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Индикаторы капитализации компании, 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Уровень капитальной доходности вложений в акции компании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585243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09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Социально-репутационный капитал: социальная компонента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Индикаторы социально-репутационного капитала в отношении общества</a:t>
            </a:r>
            <a:endParaRPr lang="ru-RU" sz="1600" dirty="0">
              <a:solidFill>
                <a:schemeClr val="tx1"/>
              </a:solidFill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Объем, состав, структура и динамика социальных инвестиций, осуществленных компанией, инвестиций в проекты по созданию и реконструкции объектов социальной инфраструктуры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Объем помощи, предоставляемой компанией социально незащищенным группам граждан; социальные, благотворительные и спонсорские проекты компании, средства, направленные на поддержку культуры, спорта, муниципальных учреждений, общественных организаций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Уровень поддержки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Цитируемость сайта компании. Наличие положительной информации о компании в прессе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585243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188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Социально-репутационный капитал: социальная компонента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Индикаторы социально-репутационного капитала в отношении государства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Участие в государственных программах; в конкурсах на закупки; полученные лицензии на осуществление определенных видов деятельности; наличие государственных контрактов в хозяйственном портфеле.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Налоговые льготы и налоговые кредиты; объем государственной помощи; инвестиционные гранты, другие виды грантов; прочие выплаты, которые были получены от органов государственной власти.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Налоговая нагрузка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Индикаторы наличия административного ресурса.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441227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79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95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/>
              <a:t>Факторы разрушения социально-репутационного капитала</a:t>
            </a:r>
            <a:endParaRPr lang="en-US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Капитал взаимоотношений с персоналом и акционерами</a:t>
            </a:r>
            <a:r>
              <a:rPr lang="ru-RU" sz="1600" dirty="0">
                <a:solidFill>
                  <a:schemeClr val="tx1"/>
                </a:solidFill>
              </a:rPr>
              <a:t>: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Реализация политики, ориентированной на отдельные личности в ущерб командным и организационным интересам; чрезмерная концентрация внимания на лидере организации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Резкие и радикальные изменения процессов в организации, которые проводятся любой ценой, в ущерб сложившимся в коллективе нормам, ценностям и отношениям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Непрозрачность деятельности; двойные и непрозрачные стандарты корпоративной политики; несоответствие реальных действий руководства заявленным ценностям компании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Не соответствие политики компании ожиданиям сотрудников и акционеров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Финансовые убытки и мошенничество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Несчастные случаи на производстве; нарушение техники безопасности.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Нарушение прав миноритарных акционеров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585243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91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9752"/>
            <a:ext cx="8229600" cy="9795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/>
              <a:t>Факторы разрушения социально-репутационного капитала</a:t>
            </a:r>
            <a:endParaRPr lang="en-US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Капитал во взаимоотношениях с клиентами</a:t>
            </a:r>
            <a:r>
              <a:rPr lang="ru-RU" sz="1600" dirty="0">
                <a:solidFill>
                  <a:schemeClr val="tx1"/>
                </a:solidFill>
              </a:rPr>
              <a:t>: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Неудачи бренда; негативные отзывы о продукции; антиреклама; обнаружившиеся факты мошенничества; неудавшиеся деловые проекты.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Неэффективные взаимоотношения с клиентами: неадекватность системы обратной связи с клиентами; небрежная обработка данных; неисполнение обязательств по обслуживанию покупателей; несвоевременное реагирование на запросы клиентов; использование ненадежных систем поставки; неадекватная оценка потребностей клиентов и их ожиданий.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Недостаточная квалификация персонала и некачественное обслуживание клиентов.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Капитал во взаимоотношениях с обществом</a:t>
            </a:r>
            <a:r>
              <a:rPr lang="ru-RU" sz="1600" dirty="0">
                <a:solidFill>
                  <a:schemeClr val="tx1"/>
                </a:solidFill>
              </a:rPr>
              <a:t>: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Проблемы с исполнением законов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Загрязнение окружающей среды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Нарушение этических норм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Ущерб, наносимый здоровью и безопасности персонала и жителей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Недостаточно социально-ответственное корпоративное управление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Нарушение прав работников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657251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418" y="276837"/>
            <a:ext cx="8229600" cy="9795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Влияние социально-репутационного капитала на фундаментальную стоимость</a:t>
            </a:r>
          </a:p>
        </p:txBody>
      </p:sp>
      <p:grpSp>
        <p:nvGrpSpPr>
          <p:cNvPr id="4" name="Полотно 56"/>
          <p:cNvGrpSpPr/>
          <p:nvPr/>
        </p:nvGrpSpPr>
        <p:grpSpPr>
          <a:xfrm>
            <a:off x="251520" y="1287933"/>
            <a:ext cx="8496944" cy="5277091"/>
            <a:chOff x="0" y="0"/>
            <a:chExt cx="9100784" cy="57150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0"/>
              <a:ext cx="9100185" cy="571500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6" name="AutoShape 18"/>
            <p:cNvSpPr>
              <a:spLocks noChangeArrowheads="1"/>
            </p:cNvSpPr>
            <p:nvPr/>
          </p:nvSpPr>
          <p:spPr bwMode="auto">
            <a:xfrm>
              <a:off x="71652" y="476054"/>
              <a:ext cx="2084906" cy="37804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Корпоративная компонента</a:t>
              </a:r>
            </a:p>
          </p:txBody>
        </p:sp>
        <p:sp>
          <p:nvSpPr>
            <p:cNvPr id="7" name="AutoShape 18"/>
            <p:cNvSpPr>
              <a:spLocks noChangeArrowheads="1"/>
            </p:cNvSpPr>
            <p:nvPr/>
          </p:nvSpPr>
          <p:spPr bwMode="auto">
            <a:xfrm>
              <a:off x="4692719" y="501885"/>
              <a:ext cx="2113455" cy="37830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Финансовая компонента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 </a:t>
              </a:r>
            </a:p>
          </p:txBody>
        </p:sp>
        <p:sp>
          <p:nvSpPr>
            <p:cNvPr id="8" name="AutoShape 18"/>
            <p:cNvSpPr>
              <a:spLocks noChangeArrowheads="1"/>
            </p:cNvSpPr>
            <p:nvPr/>
          </p:nvSpPr>
          <p:spPr bwMode="auto">
            <a:xfrm>
              <a:off x="71651" y="996426"/>
              <a:ext cx="2084907" cy="331767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107950" indent="-107950">
                <a:lnSpc>
                  <a:spcPct val="115000"/>
                </a:lnSpc>
                <a:spcAft>
                  <a:spcPts val="0"/>
                </a:spcAft>
                <a:buFont typeface="Symbol"/>
                <a:buChar char=""/>
              </a:pPr>
              <a:r>
                <a:rPr lang="ru-RU" sz="1000" dirty="0">
                  <a:latin typeface="+mj-lt"/>
                  <a:ea typeface="Times New Roman"/>
                </a:rPr>
                <a:t>Повышение эффективности бизнеса за счет качественного корпоративного управления</a:t>
              </a:r>
            </a:p>
            <a:p>
              <a:pPr marL="107950" indent="-107950">
                <a:lnSpc>
                  <a:spcPct val="115000"/>
                </a:lnSpc>
                <a:spcAft>
                  <a:spcPts val="0"/>
                </a:spcAft>
                <a:buFont typeface="Symbol"/>
                <a:buChar char=""/>
              </a:pPr>
              <a:r>
                <a:rPr lang="ru-RU" sz="1000" dirty="0">
                  <a:latin typeface="+mj-lt"/>
                  <a:ea typeface="Times New Roman"/>
                </a:rPr>
                <a:t>Рост производительности труда за счет привлечения и удержания талантливых сотрудников </a:t>
              </a:r>
            </a:p>
            <a:p>
              <a:pPr marL="107950" indent="-107950">
                <a:lnSpc>
                  <a:spcPct val="115000"/>
                </a:lnSpc>
                <a:spcAft>
                  <a:spcPts val="0"/>
                </a:spcAft>
                <a:buFont typeface="Symbol"/>
                <a:buChar char=""/>
              </a:pPr>
              <a:r>
                <a:rPr lang="ru-RU" sz="1000" dirty="0">
                  <a:latin typeface="+mj-lt"/>
                  <a:ea typeface="Times New Roman"/>
                </a:rPr>
                <a:t>Рост инноваций за счет обмена информацией с контрагентами</a:t>
              </a:r>
            </a:p>
            <a:p>
              <a:pPr marL="107950" indent="-107950">
                <a:lnSpc>
                  <a:spcPct val="115000"/>
                </a:lnSpc>
                <a:spcAft>
                  <a:spcPts val="0"/>
                </a:spcAft>
                <a:buFont typeface="Symbol"/>
                <a:buChar char=""/>
              </a:pPr>
              <a:r>
                <a:rPr lang="ru-RU" sz="1000" dirty="0">
                  <a:latin typeface="+mj-lt"/>
                  <a:ea typeface="Times New Roman"/>
                </a:rPr>
                <a:t>Повышение эффективности за счет взаимодействий внутри группы компаний</a:t>
              </a:r>
            </a:p>
          </p:txBody>
        </p:sp>
        <p:sp>
          <p:nvSpPr>
            <p:cNvPr id="9" name="AutoShape 18"/>
            <p:cNvSpPr>
              <a:spLocks noChangeArrowheads="1"/>
            </p:cNvSpPr>
            <p:nvPr/>
          </p:nvSpPr>
          <p:spPr bwMode="auto">
            <a:xfrm>
              <a:off x="3122714" y="8"/>
              <a:ext cx="2930619" cy="26744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 b="1">
                  <a:effectLst/>
                  <a:latin typeface="+mj-lt"/>
                  <a:ea typeface="Times New Roman"/>
                </a:rPr>
                <a:t>Социально-репутационный капитал</a:t>
              </a:r>
              <a:endParaRPr lang="ru-RU" sz="1000">
                <a:effectLst/>
                <a:latin typeface="+mj-lt"/>
                <a:ea typeface="Times New Roman"/>
              </a:endParaRPr>
            </a:p>
          </p:txBody>
        </p:sp>
        <p:sp>
          <p:nvSpPr>
            <p:cNvPr id="10" name="AutoShape 18"/>
            <p:cNvSpPr>
              <a:spLocks noChangeArrowheads="1"/>
            </p:cNvSpPr>
            <p:nvPr/>
          </p:nvSpPr>
          <p:spPr bwMode="auto">
            <a:xfrm>
              <a:off x="2409399" y="496267"/>
              <a:ext cx="2084912" cy="35785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Рыночная компонента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 </a:t>
              </a:r>
            </a:p>
          </p:txBody>
        </p:sp>
        <p:sp>
          <p:nvSpPr>
            <p:cNvPr id="11" name="AutoShape 18"/>
            <p:cNvSpPr>
              <a:spLocks noChangeArrowheads="1"/>
            </p:cNvSpPr>
            <p:nvPr/>
          </p:nvSpPr>
          <p:spPr bwMode="auto">
            <a:xfrm>
              <a:off x="6995968" y="475744"/>
              <a:ext cx="2104816" cy="37835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 Социальная компонента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 </a:t>
              </a:r>
            </a:p>
          </p:txBody>
        </p:sp>
        <p:sp>
          <p:nvSpPr>
            <p:cNvPr id="12" name="AutoShape 18"/>
            <p:cNvSpPr>
              <a:spLocks noChangeArrowheads="1"/>
            </p:cNvSpPr>
            <p:nvPr/>
          </p:nvSpPr>
          <p:spPr bwMode="auto">
            <a:xfrm>
              <a:off x="7461793" y="1043261"/>
              <a:ext cx="1638945" cy="327109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107950" indent="-107950">
                <a:lnSpc>
                  <a:spcPct val="115000"/>
                </a:lnSpc>
                <a:buFont typeface="Symbol"/>
                <a:buChar char=""/>
              </a:pPr>
              <a:r>
                <a:rPr lang="ru-RU" sz="1000" dirty="0">
                  <a:latin typeface="+mj-lt"/>
                  <a:ea typeface="Times New Roman"/>
                </a:rPr>
                <a:t>Минимизации потерь при взаимодействии с государственными органами </a:t>
              </a:r>
            </a:p>
            <a:p>
              <a:pPr marL="107950" indent="-107950">
                <a:lnSpc>
                  <a:spcPct val="115000"/>
                </a:lnSpc>
                <a:buFont typeface="Symbol"/>
                <a:buChar char=""/>
              </a:pPr>
              <a:r>
                <a:rPr lang="ru-RU" sz="1000" dirty="0">
                  <a:latin typeface="+mj-lt"/>
                  <a:ea typeface="Times New Roman"/>
                </a:rPr>
                <a:t>Использование административного ресурса при решении различного рода бизнес-проблем</a:t>
              </a:r>
            </a:p>
            <a:p>
              <a:pPr marL="107950" indent="-107950">
                <a:lnSpc>
                  <a:spcPct val="115000"/>
                </a:lnSpc>
                <a:buFont typeface="Symbol"/>
                <a:buChar char=""/>
              </a:pPr>
              <a:r>
                <a:rPr lang="ru-RU" sz="1000" dirty="0">
                  <a:latin typeface="+mj-lt"/>
                  <a:ea typeface="Times New Roman"/>
                </a:rPr>
                <a:t>Получение выгод от общественной поддержки</a:t>
              </a:r>
            </a:p>
          </p:txBody>
        </p:sp>
        <p:sp>
          <p:nvSpPr>
            <p:cNvPr id="13" name="AutoShape 18"/>
            <p:cNvSpPr>
              <a:spLocks noChangeArrowheads="1"/>
            </p:cNvSpPr>
            <p:nvPr/>
          </p:nvSpPr>
          <p:spPr bwMode="auto">
            <a:xfrm>
              <a:off x="6188207" y="1074843"/>
              <a:ext cx="1235937" cy="329422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107950" indent="-107950">
                <a:spcAft>
                  <a:spcPts val="0"/>
                </a:spcAft>
                <a:buFont typeface="Symbol"/>
                <a:buChar char=""/>
              </a:pPr>
              <a:r>
                <a:rPr lang="ru-RU" sz="1000" dirty="0">
                  <a:latin typeface="+mj-lt"/>
                  <a:ea typeface="Times New Roman"/>
                </a:rPr>
                <a:t>Снижение стоимости привлечения собственного и заемного капитала за счет роста доверия кредиторов и инвесторов</a:t>
              </a:r>
            </a:p>
            <a:p>
              <a:pPr marL="107950" indent="-107950">
                <a:spcAft>
                  <a:spcPts val="0"/>
                </a:spcAft>
                <a:buFont typeface="Symbol"/>
                <a:buChar char=""/>
              </a:pPr>
              <a:r>
                <a:rPr lang="ru-RU" sz="1000" dirty="0">
                  <a:latin typeface="+mj-lt"/>
                  <a:ea typeface="Times New Roman"/>
                </a:rPr>
                <a:t>Повышение доступности капитала</a:t>
              </a:r>
            </a:p>
            <a:p>
              <a:pPr marL="107950" indent="-107950">
                <a:spcAft>
                  <a:spcPts val="0"/>
                </a:spcAft>
                <a:buFont typeface="Symbol"/>
                <a:buChar char=""/>
              </a:pPr>
              <a:r>
                <a:rPr lang="ru-RU" sz="1000" dirty="0">
                  <a:latin typeface="+mj-lt"/>
                  <a:ea typeface="Times New Roman"/>
                </a:rPr>
                <a:t>Повышени</a:t>
              </a:r>
              <a:r>
                <a:rPr lang="ru-RU" sz="1000" dirty="0">
                  <a:effectLst/>
                  <a:latin typeface="+mj-lt"/>
                  <a:ea typeface="Times New Roman"/>
                </a:rPr>
                <a:t>е возможности роста</a:t>
              </a:r>
            </a:p>
          </p:txBody>
        </p:sp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2252861" y="1069559"/>
              <a:ext cx="3804232" cy="331748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107950" lvl="0" indent="-107950">
                <a:buFont typeface="Symbol"/>
                <a:buChar char=""/>
              </a:pPr>
              <a:r>
                <a:rPr lang="ru-RU" sz="1000" dirty="0">
                  <a:latin typeface="+mj-lt"/>
                  <a:ea typeface="Times New Roman"/>
                </a:rPr>
                <a:t>Увеличение объема продаж за счет увеличения лояльности и удовлетворенности покупателей, повышения доли постоянных клиентов и привлечения новых, установления стабильных связей с клиентами, умения предвосхищать желания клиентов</a:t>
              </a:r>
            </a:p>
            <a:p>
              <a:pPr marL="107950" lvl="0" indent="-107950">
                <a:buFont typeface="Symbol"/>
                <a:buChar char=""/>
              </a:pPr>
              <a:r>
                <a:rPr lang="ru-RU" sz="1000" dirty="0">
                  <a:latin typeface="+mj-lt"/>
                  <a:ea typeface="Times New Roman"/>
                </a:rPr>
                <a:t>Увеличение рыночной власти, снижение заменяемости продукции компании, снижение чувствительности покупателей к цене и повышение рентабельности продаж </a:t>
              </a:r>
            </a:p>
            <a:p>
              <a:pPr marL="107950" lvl="0" indent="-107950">
                <a:buFont typeface="Symbol"/>
                <a:buChar char=""/>
              </a:pPr>
              <a:r>
                <a:rPr lang="ru-RU" sz="1000" dirty="0">
                  <a:latin typeface="+mj-lt"/>
                  <a:ea typeface="Times New Roman"/>
                </a:rPr>
                <a:t>Увеличение доступности ресурсов; повышение их качества и производительности</a:t>
              </a:r>
            </a:p>
            <a:p>
              <a:pPr marL="107950" lvl="0" indent="-107950">
                <a:buFont typeface="Symbol"/>
                <a:buChar char=""/>
              </a:pPr>
              <a:r>
                <a:rPr lang="ru-RU" sz="1000" dirty="0">
                  <a:latin typeface="+mj-lt"/>
                  <a:ea typeface="Times New Roman"/>
                </a:rPr>
                <a:t>Снижение транзакционных издержек в сделках с контрагентами </a:t>
              </a:r>
            </a:p>
            <a:p>
              <a:pPr marL="107950" lvl="0" indent="-107950">
                <a:buFont typeface="Symbol"/>
                <a:buChar char=""/>
              </a:pPr>
              <a:r>
                <a:rPr lang="ru-RU" sz="1000" dirty="0">
                  <a:latin typeface="+mj-lt"/>
                  <a:ea typeface="Times New Roman"/>
                </a:rPr>
                <a:t>Снижение потерь от конкуренции, в том числе ценовых войн, за счет взаимовыгодного сотрудничества и использования сильных сторон при взаимодействии с конкурентами на основе альянсов</a:t>
              </a:r>
            </a:p>
            <a:p>
              <a:pPr marL="107950" indent="-107950">
                <a:spcAft>
                  <a:spcPts val="0"/>
                </a:spcAft>
              </a:pPr>
              <a:r>
                <a:rPr lang="ru-RU" sz="1000" dirty="0">
                  <a:effectLst/>
                  <a:latin typeface="+mj-lt"/>
                  <a:ea typeface="Times New Roman"/>
                </a:rPr>
                <a:t> </a:t>
              </a:r>
            </a:p>
            <a:p>
              <a:pPr marL="107950" indent="-107950">
                <a:spcAft>
                  <a:spcPts val="0"/>
                </a:spcAft>
              </a:pPr>
              <a:r>
                <a:rPr lang="ru-RU" sz="1000" dirty="0">
                  <a:effectLst/>
                  <a:latin typeface="+mj-lt"/>
                  <a:ea typeface="Times New Roman"/>
                </a:rPr>
                <a:t> </a:t>
              </a:r>
            </a:p>
          </p:txBody>
        </p:sp>
        <p:sp>
          <p:nvSpPr>
            <p:cNvPr id="15" name="AutoShape 18"/>
            <p:cNvSpPr>
              <a:spLocks noChangeArrowheads="1"/>
            </p:cNvSpPr>
            <p:nvPr/>
          </p:nvSpPr>
          <p:spPr bwMode="auto">
            <a:xfrm>
              <a:off x="757923" y="4493587"/>
              <a:ext cx="2313028" cy="54743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Рентабельность инвестированного капитала </a:t>
              </a:r>
            </a:p>
          </p:txBody>
        </p:sp>
        <p:sp>
          <p:nvSpPr>
            <p:cNvPr id="16" name="AutoShape 18"/>
            <p:cNvSpPr>
              <a:spLocks noChangeArrowheads="1"/>
            </p:cNvSpPr>
            <p:nvPr/>
          </p:nvSpPr>
          <p:spPr bwMode="auto">
            <a:xfrm>
              <a:off x="3516372" y="4494246"/>
              <a:ext cx="2312670" cy="54679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Устойчивый темп роста инвестированного капитала </a:t>
              </a:r>
            </a:p>
          </p:txBody>
        </p:sp>
        <p:sp>
          <p:nvSpPr>
            <p:cNvPr id="17" name="AutoShape 18"/>
            <p:cNvSpPr>
              <a:spLocks noChangeArrowheads="1"/>
            </p:cNvSpPr>
            <p:nvPr/>
          </p:nvSpPr>
          <p:spPr bwMode="auto">
            <a:xfrm>
              <a:off x="6305857" y="4494905"/>
              <a:ext cx="2312035" cy="54616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>
                  <a:effectLst/>
                  <a:latin typeface="+mj-lt"/>
                  <a:ea typeface="Times New Roman"/>
                </a:rPr>
                <a:t>Средневзвешенная стоимость инвестированного капитала </a:t>
              </a:r>
            </a:p>
          </p:txBody>
        </p:sp>
        <p:sp>
          <p:nvSpPr>
            <p:cNvPr id="18" name="AutoShape 18"/>
            <p:cNvSpPr>
              <a:spLocks noChangeArrowheads="1"/>
            </p:cNvSpPr>
            <p:nvPr/>
          </p:nvSpPr>
          <p:spPr bwMode="auto">
            <a:xfrm>
              <a:off x="3122714" y="5271333"/>
              <a:ext cx="3183138" cy="3013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 b="1">
                  <a:effectLst/>
                  <a:latin typeface="+mj-lt"/>
                  <a:ea typeface="Times New Roman"/>
                </a:rPr>
                <a:t>Фундаментальная стоимость компании </a:t>
              </a:r>
              <a:endParaRPr lang="ru-RU" sz="1000">
                <a:effectLst/>
                <a:latin typeface="+mj-lt"/>
                <a:ea typeface="Times New Roman"/>
              </a:endParaRPr>
            </a:p>
          </p:txBody>
        </p:sp>
        <p:cxnSp>
          <p:nvCxnSpPr>
            <p:cNvPr id="19" name="Прямая со стрелкой 18"/>
            <p:cNvCxnSpPr>
              <a:cxnSpLocks noChangeShapeType="1"/>
              <a:stCxn id="6" idx="2"/>
            </p:cNvCxnSpPr>
            <p:nvPr/>
          </p:nvCxnSpPr>
          <p:spPr bwMode="auto">
            <a:xfrm flipH="1">
              <a:off x="1114104" y="854094"/>
              <a:ext cx="1" cy="167518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Прямая со стрелкой 19"/>
            <p:cNvCxnSpPr>
              <a:cxnSpLocks noChangeShapeType="1"/>
              <a:stCxn id="10" idx="2"/>
            </p:cNvCxnSpPr>
            <p:nvPr/>
          </p:nvCxnSpPr>
          <p:spPr bwMode="auto">
            <a:xfrm flipH="1">
              <a:off x="3451851" y="854119"/>
              <a:ext cx="4" cy="167371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Прямая со стрелкой 20"/>
            <p:cNvCxnSpPr>
              <a:cxnSpLocks noChangeShapeType="1"/>
            </p:cNvCxnSpPr>
            <p:nvPr/>
          </p:nvCxnSpPr>
          <p:spPr bwMode="auto">
            <a:xfrm>
              <a:off x="6305849" y="880133"/>
              <a:ext cx="0" cy="164801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Прямая со стрелкой 21"/>
            <p:cNvCxnSpPr>
              <a:cxnSpLocks noChangeShapeType="1"/>
              <a:stCxn id="11" idx="2"/>
            </p:cNvCxnSpPr>
            <p:nvPr/>
          </p:nvCxnSpPr>
          <p:spPr bwMode="auto">
            <a:xfrm flipH="1">
              <a:off x="8048366" y="854094"/>
              <a:ext cx="10" cy="189105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Прямая соединительная линия 22"/>
            <p:cNvCxnSpPr>
              <a:cxnSpLocks noChangeShapeType="1"/>
            </p:cNvCxnSpPr>
            <p:nvPr/>
          </p:nvCxnSpPr>
          <p:spPr bwMode="auto">
            <a:xfrm flipV="1">
              <a:off x="1114104" y="353639"/>
              <a:ext cx="6934252" cy="25897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Прямая соединительная линия 23"/>
            <p:cNvCxnSpPr>
              <a:cxnSpLocks noChangeShapeType="1"/>
            </p:cNvCxnSpPr>
            <p:nvPr/>
          </p:nvCxnSpPr>
          <p:spPr bwMode="auto">
            <a:xfrm>
              <a:off x="4571948" y="267433"/>
              <a:ext cx="0" cy="112126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Прямая со стрелкой 24"/>
            <p:cNvCxnSpPr>
              <a:cxnSpLocks noChangeShapeType="1"/>
            </p:cNvCxnSpPr>
            <p:nvPr/>
          </p:nvCxnSpPr>
          <p:spPr bwMode="auto">
            <a:xfrm>
              <a:off x="1114103" y="379582"/>
              <a:ext cx="0" cy="96134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Прямая со стрелкой 25"/>
            <p:cNvCxnSpPr>
              <a:cxnSpLocks noChangeShapeType="1"/>
            </p:cNvCxnSpPr>
            <p:nvPr/>
          </p:nvCxnSpPr>
          <p:spPr bwMode="auto">
            <a:xfrm>
              <a:off x="3459143" y="379582"/>
              <a:ext cx="0" cy="116655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Прямая со стрелкой 26"/>
            <p:cNvCxnSpPr>
              <a:cxnSpLocks noChangeShapeType="1"/>
              <a:endCxn id="7" idx="0"/>
            </p:cNvCxnSpPr>
            <p:nvPr/>
          </p:nvCxnSpPr>
          <p:spPr bwMode="auto">
            <a:xfrm flipH="1">
              <a:off x="5749447" y="353681"/>
              <a:ext cx="4319" cy="148205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Прямая со стрелкой 27"/>
            <p:cNvCxnSpPr>
              <a:cxnSpLocks noChangeShapeType="1"/>
              <a:endCxn id="11" idx="0"/>
            </p:cNvCxnSpPr>
            <p:nvPr/>
          </p:nvCxnSpPr>
          <p:spPr bwMode="auto">
            <a:xfrm>
              <a:off x="8048356" y="353702"/>
              <a:ext cx="20" cy="122042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Прямая соединительная линия 28"/>
            <p:cNvCxnSpPr>
              <a:cxnSpLocks noChangeShapeType="1"/>
            </p:cNvCxnSpPr>
            <p:nvPr/>
          </p:nvCxnSpPr>
          <p:spPr bwMode="auto">
            <a:xfrm>
              <a:off x="1923641" y="5149936"/>
              <a:ext cx="5538224" cy="0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Прямая со стрелкой 29"/>
            <p:cNvCxnSpPr>
              <a:cxnSpLocks noChangeShapeType="1"/>
              <a:endCxn id="18" idx="0"/>
            </p:cNvCxnSpPr>
            <p:nvPr/>
          </p:nvCxnSpPr>
          <p:spPr bwMode="auto">
            <a:xfrm>
              <a:off x="4714829" y="5040630"/>
              <a:ext cx="1" cy="230505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Прямая соединительная линия 30"/>
            <p:cNvCxnSpPr>
              <a:cxnSpLocks noChangeShapeType="1"/>
            </p:cNvCxnSpPr>
            <p:nvPr/>
          </p:nvCxnSpPr>
          <p:spPr bwMode="auto">
            <a:xfrm>
              <a:off x="1915019" y="5040765"/>
              <a:ext cx="8626" cy="100851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Прямая соединительная линия 31"/>
            <p:cNvCxnSpPr>
              <a:cxnSpLocks noChangeShapeType="1"/>
              <a:stCxn id="17" idx="2"/>
            </p:cNvCxnSpPr>
            <p:nvPr/>
          </p:nvCxnSpPr>
          <p:spPr bwMode="auto">
            <a:xfrm flipH="1">
              <a:off x="7462474" y="5041265"/>
              <a:ext cx="1" cy="108584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Прямая соединительная линия 32"/>
            <p:cNvCxnSpPr>
              <a:cxnSpLocks noChangeShapeType="1"/>
            </p:cNvCxnSpPr>
            <p:nvPr/>
          </p:nvCxnSpPr>
          <p:spPr bwMode="auto">
            <a:xfrm flipV="1">
              <a:off x="1032153" y="4398922"/>
              <a:ext cx="7274996" cy="8883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Прямая соединительная линия 33"/>
            <p:cNvCxnSpPr>
              <a:cxnSpLocks noChangeShapeType="1"/>
              <a:stCxn id="8" idx="2"/>
            </p:cNvCxnSpPr>
            <p:nvPr/>
          </p:nvCxnSpPr>
          <p:spPr bwMode="auto">
            <a:xfrm flipH="1">
              <a:off x="1032154" y="4314104"/>
              <a:ext cx="81952" cy="68474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Прямая соединительная линия 34"/>
            <p:cNvCxnSpPr>
              <a:cxnSpLocks noChangeShapeType="1"/>
              <a:stCxn id="14" idx="2"/>
            </p:cNvCxnSpPr>
            <p:nvPr/>
          </p:nvCxnSpPr>
          <p:spPr bwMode="auto">
            <a:xfrm flipH="1">
              <a:off x="4154972" y="4387048"/>
              <a:ext cx="5" cy="68827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Прямая соединительная линия 35"/>
            <p:cNvCxnSpPr>
              <a:cxnSpLocks noChangeShapeType="1"/>
              <a:stCxn id="13" idx="2"/>
            </p:cNvCxnSpPr>
            <p:nvPr/>
          </p:nvCxnSpPr>
          <p:spPr bwMode="auto">
            <a:xfrm flipH="1">
              <a:off x="6806166" y="4369071"/>
              <a:ext cx="9" cy="59697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Прямая соединительная линия 36"/>
            <p:cNvCxnSpPr>
              <a:cxnSpLocks noChangeShapeType="1"/>
            </p:cNvCxnSpPr>
            <p:nvPr/>
          </p:nvCxnSpPr>
          <p:spPr bwMode="auto">
            <a:xfrm>
              <a:off x="8307170" y="4314104"/>
              <a:ext cx="0" cy="93965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Прямая со стрелкой 37"/>
            <p:cNvCxnSpPr>
              <a:cxnSpLocks noChangeShapeType="1"/>
              <a:endCxn id="16" idx="0"/>
            </p:cNvCxnSpPr>
            <p:nvPr/>
          </p:nvCxnSpPr>
          <p:spPr bwMode="auto">
            <a:xfrm>
              <a:off x="4672701" y="4408068"/>
              <a:ext cx="6" cy="86178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729259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39" name="Номер слайда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530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/>
          <a:lstStyle/>
          <a:p>
            <a:r>
              <a:rPr lang="ru-RU" sz="2800" b="1" dirty="0"/>
              <a:t>Список литературы</a:t>
            </a:r>
            <a:endParaRPr lang="en-US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 lvl="0"/>
            <a:r>
              <a:rPr lang="ru-RU" sz="1000" dirty="0">
                <a:solidFill>
                  <a:schemeClr val="tx1"/>
                </a:solidFill>
              </a:rPr>
              <a:t>Стюарт Т. А. Интеллектуальный капитал. Новый источник богатства организаций. Пер. с англ. В. </a:t>
            </a:r>
            <a:r>
              <a:rPr lang="ru-RU" sz="1000" dirty="0" err="1">
                <a:solidFill>
                  <a:schemeClr val="tx1"/>
                </a:solidFill>
              </a:rPr>
              <a:t>Ноздриной</a:t>
            </a:r>
            <a:r>
              <a:rPr lang="ru-RU" sz="1000" dirty="0">
                <a:solidFill>
                  <a:schemeClr val="tx1"/>
                </a:solidFill>
              </a:rPr>
              <a:t>. М.: Поколение, 2007, с. 10-368.</a:t>
            </a:r>
            <a:endParaRPr lang="en-US" sz="1000" dirty="0">
              <a:solidFill>
                <a:schemeClr val="tx1"/>
              </a:solidFill>
            </a:endParaRPr>
          </a:p>
          <a:p>
            <a:pPr lvl="0"/>
            <a:r>
              <a:rPr lang="ru-RU" sz="1000" dirty="0" err="1">
                <a:solidFill>
                  <a:schemeClr val="tx1"/>
                </a:solidFill>
              </a:rPr>
              <a:t>Байбурина</a:t>
            </a:r>
            <a:r>
              <a:rPr lang="ru-RU" sz="1000" dirty="0">
                <a:solidFill>
                  <a:schemeClr val="tx1"/>
                </a:solidFill>
              </a:rPr>
              <a:t> Э.Р., </a:t>
            </a:r>
            <a:r>
              <a:rPr lang="ru-RU" sz="1000" dirty="0" err="1">
                <a:solidFill>
                  <a:schemeClr val="tx1"/>
                </a:solidFill>
              </a:rPr>
              <a:t>Гребцова</a:t>
            </a:r>
            <a:r>
              <a:rPr lang="ru-RU" sz="1000" dirty="0">
                <a:solidFill>
                  <a:schemeClr val="tx1"/>
                </a:solidFill>
              </a:rPr>
              <a:t> Е.Г. Раскрытие информации об интеллектуальном капитале и его влияние на стоимость компании на развивающихся рынках капитала // Корпоративные финансы, 2012, №4 (24), с. 113-129.</a:t>
            </a:r>
            <a:endParaRPr lang="en-US" sz="1000" dirty="0">
              <a:solidFill>
                <a:schemeClr val="tx1"/>
              </a:solidFill>
            </a:endParaRPr>
          </a:p>
          <a:p>
            <a:r>
              <a:rPr lang="ru-RU" sz="1000" dirty="0" err="1">
                <a:solidFill>
                  <a:schemeClr val="tx1"/>
                </a:solidFill>
              </a:rPr>
              <a:t>Байбурина</a:t>
            </a:r>
            <a:r>
              <a:rPr lang="ru-RU" sz="1000" dirty="0">
                <a:solidFill>
                  <a:schemeClr val="tx1"/>
                </a:solidFill>
              </a:rPr>
              <a:t> Э.Р., </a:t>
            </a:r>
            <a:r>
              <a:rPr lang="ru-RU" sz="1000" dirty="0" err="1">
                <a:solidFill>
                  <a:schemeClr val="tx1"/>
                </a:solidFill>
              </a:rPr>
              <a:t>Жуковец</a:t>
            </a:r>
            <a:r>
              <a:rPr lang="ru-RU" sz="1000" dirty="0">
                <a:solidFill>
                  <a:schemeClr val="tx1"/>
                </a:solidFill>
              </a:rPr>
              <a:t> О.С. Концепция анализа сетевого капитала, как драйвера стоимости // Корпоративные финансы, 4(12) 2009 г, с. 130-144.</a:t>
            </a:r>
            <a:endParaRPr lang="en-US" sz="1000" dirty="0">
              <a:solidFill>
                <a:schemeClr val="tx1"/>
              </a:solidFill>
            </a:endParaRPr>
          </a:p>
          <a:p>
            <a:r>
              <a:rPr lang="ru-RU" sz="1000" dirty="0" err="1">
                <a:solidFill>
                  <a:schemeClr val="tx1"/>
                </a:solidFill>
              </a:rPr>
              <a:t>Бендиков</a:t>
            </a:r>
            <a:r>
              <a:rPr lang="ru-RU" sz="1000" dirty="0">
                <a:solidFill>
                  <a:schemeClr val="tx1"/>
                </a:solidFill>
              </a:rPr>
              <a:t> М.А., </a:t>
            </a:r>
            <a:r>
              <a:rPr lang="ru-RU" sz="1000" dirty="0" err="1">
                <a:solidFill>
                  <a:schemeClr val="tx1"/>
                </a:solidFill>
              </a:rPr>
              <a:t>Джамай</a:t>
            </a:r>
            <a:r>
              <a:rPr lang="ru-RU" sz="1000" dirty="0">
                <a:solidFill>
                  <a:schemeClr val="tx1"/>
                </a:solidFill>
              </a:rPr>
              <a:t> Е.В. Идентификация и оценка интеллектуального капитала </a:t>
            </a:r>
            <a:r>
              <a:rPr lang="ru-RU" sz="1000" dirty="0" err="1">
                <a:solidFill>
                  <a:schemeClr val="tx1"/>
                </a:solidFill>
              </a:rPr>
              <a:t>инновационно</a:t>
            </a:r>
            <a:r>
              <a:rPr lang="ru-RU" sz="1000" dirty="0">
                <a:solidFill>
                  <a:schemeClr val="tx1"/>
                </a:solidFill>
              </a:rPr>
              <a:t> активного предприятия // Экономическая наука современной России, 2001, №4, с. 83-106.</a:t>
            </a:r>
            <a:endParaRPr lang="en-US" sz="1000" dirty="0">
              <a:solidFill>
                <a:schemeClr val="tx1"/>
              </a:solidFill>
            </a:endParaRPr>
          </a:p>
          <a:p>
            <a:r>
              <a:rPr lang="ru-RU" sz="1000" dirty="0" err="1">
                <a:solidFill>
                  <a:schemeClr val="tx1"/>
                </a:solidFill>
              </a:rPr>
              <a:t>Березинец</a:t>
            </a:r>
            <a:r>
              <a:rPr lang="ru-RU" sz="1000" dirty="0">
                <a:solidFill>
                  <a:schemeClr val="tx1"/>
                </a:solidFill>
              </a:rPr>
              <a:t> И.В., Удовиченко О.М., </a:t>
            </a:r>
            <a:r>
              <a:rPr lang="ru-RU" sz="1000" dirty="0" err="1">
                <a:solidFill>
                  <a:schemeClr val="tx1"/>
                </a:solidFill>
              </a:rPr>
              <a:t>Сысолятина</a:t>
            </a:r>
            <a:r>
              <a:rPr lang="ru-RU" sz="1000" dirty="0">
                <a:solidFill>
                  <a:schemeClr val="tx1"/>
                </a:solidFill>
              </a:rPr>
              <a:t> Е.В. Оценка вклада интеллектуального капитала в создание ценности компании // Корпоративные финансы, 2010, № 3 (15), с. 5-22.</a:t>
            </a:r>
            <a:endParaRPr lang="en-US" sz="1000" dirty="0">
              <a:solidFill>
                <a:schemeClr val="tx1"/>
              </a:solidFill>
            </a:endParaRPr>
          </a:p>
          <a:p>
            <a:pPr lvl="0"/>
            <a:r>
              <a:rPr lang="ru-RU" sz="1000" dirty="0">
                <a:solidFill>
                  <a:schemeClr val="tx1"/>
                </a:solidFill>
              </a:rPr>
              <a:t>Блинов С.С. Интеллектуальный капитал: его идентификация и роль в экономике знаний // Корпоративные финансы, 2010, №4 (16), с. 100-112.</a:t>
            </a:r>
            <a:endParaRPr lang="en-US" sz="1000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Быкова А.А. Морковкина Е.В. </a:t>
            </a:r>
            <a:r>
              <a:rPr lang="ru-RU" sz="1000" dirty="0" err="1">
                <a:solidFill>
                  <a:schemeClr val="tx1"/>
                </a:solidFill>
              </a:rPr>
              <a:t>Отношенческий</a:t>
            </a:r>
            <a:r>
              <a:rPr lang="ru-RU" sz="1000" dirty="0">
                <a:solidFill>
                  <a:schemeClr val="tx1"/>
                </a:solidFill>
              </a:rPr>
              <a:t> капитал как фактор повышения стоимости компании // Корпоративные финансы, выпуск №4 (28), 2013, с. 19-33.</a:t>
            </a:r>
            <a:endParaRPr lang="en-US" sz="1000" dirty="0">
              <a:solidFill>
                <a:schemeClr val="tx1"/>
              </a:solidFill>
            </a:endParaRPr>
          </a:p>
          <a:p>
            <a:pPr lvl="0"/>
            <a:r>
              <a:rPr lang="ru-RU" sz="1000" dirty="0">
                <a:solidFill>
                  <a:schemeClr val="tx1"/>
                </a:solidFill>
              </a:rPr>
              <a:t>Доверие и недоверие в условиях развития гражданского общества/ отв. ред. </a:t>
            </a:r>
            <a:r>
              <a:rPr lang="ru-RU" sz="1000" dirty="0" err="1">
                <a:solidFill>
                  <a:schemeClr val="tx1"/>
                </a:solidFill>
              </a:rPr>
              <a:t>А.Б.Купрейченко</a:t>
            </a:r>
            <a:r>
              <a:rPr lang="ru-RU" sz="1000" dirty="0">
                <a:solidFill>
                  <a:schemeClr val="tx1"/>
                </a:solidFill>
              </a:rPr>
              <a:t>, </a:t>
            </a:r>
            <a:r>
              <a:rPr lang="ru-RU" sz="1000" dirty="0" err="1">
                <a:solidFill>
                  <a:schemeClr val="tx1"/>
                </a:solidFill>
              </a:rPr>
              <a:t>И.В.Мерсияновой</a:t>
            </a:r>
            <a:r>
              <a:rPr lang="ru-RU" sz="1000" dirty="0">
                <a:solidFill>
                  <a:schemeClr val="tx1"/>
                </a:solidFill>
              </a:rPr>
              <a:t>. – М.: Издательский дом НИУ ВШЭ, 2013. – с. 263-290.</a:t>
            </a:r>
            <a:endParaRPr lang="en-US" sz="1000" dirty="0">
              <a:solidFill>
                <a:schemeClr val="tx1"/>
              </a:solidFill>
            </a:endParaRPr>
          </a:p>
          <a:p>
            <a:r>
              <a:rPr lang="ru-RU" sz="1000" dirty="0" err="1">
                <a:solidFill>
                  <a:schemeClr val="tx1"/>
                </a:solidFill>
              </a:rPr>
              <a:t>Заман</a:t>
            </a:r>
            <a:r>
              <a:rPr lang="ru-RU" sz="1000" dirty="0">
                <a:solidFill>
                  <a:schemeClr val="tx1"/>
                </a:solidFill>
              </a:rPr>
              <a:t> </a:t>
            </a:r>
            <a:r>
              <a:rPr lang="ru-RU" sz="1000" dirty="0" err="1">
                <a:solidFill>
                  <a:schemeClr val="tx1"/>
                </a:solidFill>
              </a:rPr>
              <a:t>Ариф</a:t>
            </a:r>
            <a:r>
              <a:rPr lang="ru-RU" sz="1000" dirty="0">
                <a:solidFill>
                  <a:schemeClr val="tx1"/>
                </a:solidFill>
              </a:rPr>
              <a:t>. </a:t>
            </a:r>
            <a:r>
              <a:rPr lang="ru-RU" sz="1000" dirty="0" err="1">
                <a:solidFill>
                  <a:schemeClr val="tx1"/>
                </a:solidFill>
              </a:rPr>
              <a:t>Репутационный</a:t>
            </a:r>
            <a:r>
              <a:rPr lang="ru-RU" sz="1000" dirty="0">
                <a:solidFill>
                  <a:schemeClr val="tx1"/>
                </a:solidFill>
              </a:rPr>
              <a:t> риск: управление в целях создания стоимости/ Пер. с англ. Ю. </a:t>
            </a:r>
            <a:r>
              <a:rPr lang="ru-RU" sz="1000" dirty="0" err="1">
                <a:solidFill>
                  <a:schemeClr val="tx1"/>
                </a:solidFill>
              </a:rPr>
              <a:t>Кострубова</a:t>
            </a:r>
            <a:r>
              <a:rPr lang="ru-RU" sz="1000" dirty="0">
                <a:solidFill>
                  <a:schemeClr val="tx1"/>
                </a:solidFill>
              </a:rPr>
              <a:t> – М.: ЗАО «Олимп-Бизнес», 2008. с. 57-360.</a:t>
            </a:r>
            <a:endParaRPr lang="en-US" sz="1000" dirty="0">
              <a:solidFill>
                <a:schemeClr val="tx1"/>
              </a:solidFill>
            </a:endParaRPr>
          </a:p>
          <a:p>
            <a:pPr lvl="0"/>
            <a:r>
              <a:rPr lang="ru-RU" sz="1000" dirty="0" err="1">
                <a:solidFill>
                  <a:schemeClr val="tx1"/>
                </a:solidFill>
              </a:rPr>
              <a:t>Ивашковская</a:t>
            </a:r>
            <a:r>
              <a:rPr lang="ru-RU" sz="1000" dirty="0">
                <a:solidFill>
                  <a:schemeClr val="tx1"/>
                </a:solidFill>
              </a:rPr>
              <a:t> И.В., </a:t>
            </a:r>
            <a:r>
              <a:rPr lang="ru-RU" sz="1000" dirty="0" err="1">
                <a:solidFill>
                  <a:schemeClr val="tx1"/>
                </a:solidFill>
              </a:rPr>
              <a:t>Байбурина</a:t>
            </a:r>
            <a:r>
              <a:rPr lang="ru-RU" sz="1000" dirty="0">
                <a:solidFill>
                  <a:schemeClr val="tx1"/>
                </a:solidFill>
              </a:rPr>
              <a:t> Э.Р., Роль интеллектуального капитала в создании стоимости крупных российских компаний: опыт эмпирического исследования. // Вестник Финансовой академии, 2007. №4, с. 53–63.</a:t>
            </a:r>
            <a:endParaRPr lang="en-US" sz="1000" dirty="0">
              <a:solidFill>
                <a:schemeClr val="tx1"/>
              </a:solidFill>
            </a:endParaRPr>
          </a:p>
          <a:p>
            <a:pPr lvl="0"/>
            <a:r>
              <a:rPr lang="ru-RU" sz="1000" dirty="0" err="1">
                <a:solidFill>
                  <a:schemeClr val="tx1"/>
                </a:solidFill>
              </a:rPr>
              <a:t>Карлгаард</a:t>
            </a:r>
            <a:r>
              <a:rPr lang="ru-RU" sz="1000" dirty="0">
                <a:solidFill>
                  <a:schemeClr val="tx1"/>
                </a:solidFill>
              </a:rPr>
              <a:t> Рич. В здоровом бизнесе – здоровый дух. Как великие компании вырабатывают иммунитет к кризисам. М.: Издательство «Манн, Иванов и Фербер», </a:t>
            </a:r>
            <a:r>
              <a:rPr lang="en-US" sz="1000" dirty="0">
                <a:solidFill>
                  <a:schemeClr val="tx1"/>
                </a:solidFill>
              </a:rPr>
              <a:t>2015, </a:t>
            </a:r>
            <a:r>
              <a:rPr lang="ru-RU" sz="1000" dirty="0">
                <a:solidFill>
                  <a:schemeClr val="tx1"/>
                </a:solidFill>
              </a:rPr>
              <a:t>с. 10-272</a:t>
            </a:r>
          </a:p>
          <a:p>
            <a:pPr lvl="0"/>
            <a:r>
              <a:rPr lang="ru-RU" sz="1000" dirty="0" err="1">
                <a:solidFill>
                  <a:schemeClr val="tx1"/>
                </a:solidFill>
              </a:rPr>
              <a:t>Когденко</a:t>
            </a:r>
            <a:r>
              <a:rPr lang="ru-RU" sz="1000" dirty="0">
                <a:solidFill>
                  <a:schemeClr val="tx1"/>
                </a:solidFill>
              </a:rPr>
              <a:t> В.Г. Анализ интегрированной отчетности. Учебное пособие. 2017.</a:t>
            </a:r>
            <a:endParaRPr lang="en-US" sz="1000" dirty="0">
              <a:solidFill>
                <a:schemeClr val="tx1"/>
              </a:solidFill>
            </a:endParaRPr>
          </a:p>
          <a:p>
            <a:pPr lvl="0"/>
            <a:r>
              <a:rPr lang="ru-RU" sz="1000" dirty="0">
                <a:solidFill>
                  <a:schemeClr val="tx1"/>
                </a:solidFill>
              </a:rPr>
              <a:t>Найденова Ю.Н., </a:t>
            </a:r>
            <a:r>
              <a:rPr lang="ru-RU" sz="1000" dirty="0" err="1">
                <a:solidFill>
                  <a:schemeClr val="tx1"/>
                </a:solidFill>
              </a:rPr>
              <a:t>Осколкова</a:t>
            </a:r>
            <a:r>
              <a:rPr lang="ru-RU" sz="1000" dirty="0">
                <a:solidFill>
                  <a:schemeClr val="tx1"/>
                </a:solidFill>
              </a:rPr>
              <a:t> М.А. Трансформация интеллектуального капитала в ценность компании в экономике знаний // Корпоративные финансы, выпуск №2 (18), 2011, с. 92-98.</a:t>
            </a:r>
            <a:endParaRPr lang="en-US" sz="1000" dirty="0">
              <a:solidFill>
                <a:schemeClr val="tx1"/>
              </a:solidFill>
            </a:endParaRPr>
          </a:p>
          <a:p>
            <a:pPr lvl="0"/>
            <a:r>
              <a:rPr lang="ru-RU" sz="1000" dirty="0">
                <a:solidFill>
                  <a:schemeClr val="tx1"/>
                </a:solidFill>
              </a:rPr>
              <a:t>Молодчик М.А., Теплых Г.В. Обоснование структурного содержания интеллектуального капитала компании в рамках ценностно ориентированного подхода // Финансы и кредит, 2013 № 4(532), с. 73-84.</a:t>
            </a:r>
            <a:endParaRPr lang="en-US" sz="1000" dirty="0">
              <a:solidFill>
                <a:schemeClr val="tx1"/>
              </a:solidFill>
            </a:endParaRPr>
          </a:p>
          <a:p>
            <a:pPr lvl="0"/>
            <a:r>
              <a:rPr lang="en-US" sz="1000" dirty="0">
                <a:solidFill>
                  <a:schemeClr val="tx1"/>
                </a:solidFill>
              </a:rPr>
              <a:t>Steward T.A. Intellectual Capital: The New Wealth of Organizations. N.Y. ;  L Doubleday / Currency, 1997, p. 16.</a:t>
            </a:r>
          </a:p>
          <a:p>
            <a:pPr lvl="0"/>
            <a:r>
              <a:rPr lang="ru-RU" sz="1000" dirty="0" err="1">
                <a:solidFill>
                  <a:schemeClr val="tx1"/>
                </a:solidFill>
              </a:rPr>
              <a:t>Свейби</a:t>
            </a:r>
            <a:r>
              <a:rPr lang="ru-RU" sz="1000" dirty="0">
                <a:solidFill>
                  <a:schemeClr val="tx1"/>
                </a:solidFill>
              </a:rPr>
              <a:t> К. Код доступа: </a:t>
            </a:r>
            <a:r>
              <a:rPr lang="ru-RU" sz="1000" u="sng" dirty="0">
                <a:solidFill>
                  <a:schemeClr val="tx1"/>
                </a:solidFill>
                <a:hlinkClick r:id="rId2"/>
              </a:rPr>
              <a:t>http://www.sveiby.com/articles/IntangibleMethods.htm</a:t>
            </a:r>
            <a:endParaRPr lang="en-US" sz="1000" dirty="0">
              <a:solidFill>
                <a:schemeClr val="tx1"/>
              </a:solidFill>
            </a:endParaRPr>
          </a:p>
          <a:p>
            <a:pPr lvl="0"/>
            <a:r>
              <a:rPr lang="ru-RU" sz="1000" dirty="0">
                <a:solidFill>
                  <a:schemeClr val="tx1"/>
                </a:solidFill>
              </a:rPr>
              <a:t>Шакина Е.А., Блинов С.С. Оценка доли интеллектуального капитала в стоимости компании // Корпоративные финансы. 2010, №2 (14), с. 47-61.</a:t>
            </a:r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657251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549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48072"/>
          </a:xfrm>
        </p:spPr>
        <p:txBody>
          <a:bodyPr/>
          <a:lstStyle/>
          <a:p>
            <a:r>
              <a:rPr lang="ru-RU" sz="2800" b="1" dirty="0"/>
              <a:t>ГК Росатом: Оценка шести видов капитала</a:t>
            </a:r>
            <a:endParaRPr lang="en-US" sz="2800" b="1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8208912" cy="4896544"/>
          </a:xfrm>
          <a:prstGeom prst="rect">
            <a:avLst/>
          </a:prstGeom>
        </p:spPr>
      </p:pic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383308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70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44824"/>
            <a:ext cx="7772400" cy="1663825"/>
          </a:xfrm>
        </p:spPr>
        <p:txBody>
          <a:bodyPr/>
          <a:lstStyle/>
          <a:p>
            <a:r>
              <a:rPr lang="ru-RU" sz="2800" b="1" dirty="0"/>
              <a:t>Благодарю за внимание</a:t>
            </a:r>
            <a:endParaRPr lang="en-US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Когденко</a:t>
            </a:r>
            <a:r>
              <a:rPr lang="ru-RU" dirty="0"/>
              <a:t> Вера Геннадьевна</a:t>
            </a:r>
          </a:p>
          <a:p>
            <a:r>
              <a:rPr lang="en-US" dirty="0"/>
              <a:t>vgkogdenko@mephi.ru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>
          <a:xfrm>
            <a:off x="659165" y="6356350"/>
            <a:ext cx="7513235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</p:spTree>
    <p:extLst>
      <p:ext uri="{BB962C8B-B14F-4D97-AF65-F5344CB8AC3E}">
        <p14:creationId xmlns:p14="http://schemas.microsoft.com/office/powerpoint/2010/main" val="304320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Компоненты интеллектуального и социально-репутационного капитала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Полотно 32"/>
          <p:cNvGrpSpPr/>
          <p:nvPr/>
        </p:nvGrpSpPr>
        <p:grpSpPr>
          <a:xfrm>
            <a:off x="899592" y="1628800"/>
            <a:ext cx="7344816" cy="3817053"/>
            <a:chOff x="0" y="-53111"/>
            <a:chExt cx="5867400" cy="281536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0"/>
              <a:ext cx="5867400" cy="27622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352550" y="-53111"/>
              <a:ext cx="3166257" cy="3960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ru-RU" sz="1600" b="1" dirty="0">
                  <a:latin typeface="+mj-lt"/>
                  <a:ea typeface="Times New Roman"/>
                </a:rPr>
                <a:t>Нематериальный контролируемый капитал</a:t>
              </a:r>
              <a:endParaRPr lang="en-US" sz="1600" dirty="0">
                <a:effectLst/>
                <a:latin typeface="+mj-lt"/>
                <a:ea typeface="Times New Roman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219450" y="596052"/>
              <a:ext cx="2543174" cy="5857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effectLst/>
                  <a:latin typeface="+mj-lt"/>
                  <a:ea typeface="Times New Roman"/>
                </a:rPr>
                <a:t>Социально-</a:t>
              </a:r>
              <a:r>
                <a:rPr lang="ru-RU" sz="1600" b="1" dirty="0" err="1">
                  <a:effectLst/>
                  <a:latin typeface="+mj-lt"/>
                  <a:ea typeface="Times New Roman"/>
                </a:rPr>
                <a:t>репутационный</a:t>
              </a:r>
              <a:endParaRPr lang="en-US" sz="1600" b="1" dirty="0">
                <a:effectLst/>
                <a:latin typeface="+mj-lt"/>
                <a:ea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effectLst/>
                  <a:latin typeface="+mj-lt"/>
                  <a:ea typeface="Times New Roman"/>
                </a:rPr>
                <a:t>капитал – 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effectLst/>
                  <a:latin typeface="+mj-lt"/>
                  <a:ea typeface="Times New Roman"/>
                </a:rPr>
                <a:t>«доверие стейкхолдеров»</a:t>
              </a:r>
              <a:endParaRPr lang="en-US" sz="1600" b="1" dirty="0">
                <a:effectLst/>
                <a:latin typeface="+mj-lt"/>
                <a:ea typeface="Times New Roman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123826" y="596899"/>
              <a:ext cx="2647950" cy="5951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effectLst/>
                  <a:latin typeface="+mj-lt"/>
                  <a:ea typeface="Times New Roman"/>
                </a:rPr>
                <a:t>Интеллектуальный  </a:t>
              </a:r>
              <a:endParaRPr lang="en-US" sz="1600" b="1" dirty="0">
                <a:effectLst/>
                <a:latin typeface="+mj-lt"/>
                <a:ea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effectLst/>
                  <a:latin typeface="+mj-lt"/>
                  <a:ea typeface="Times New Roman"/>
                </a:rPr>
                <a:t>капитал – 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effectLst/>
                  <a:latin typeface="+mj-lt"/>
                  <a:ea typeface="Times New Roman"/>
                </a:rPr>
                <a:t>«контролируемое знание»</a:t>
              </a:r>
              <a:endParaRPr lang="en-US" sz="1600" b="1" dirty="0">
                <a:effectLst/>
                <a:latin typeface="+mj-lt"/>
                <a:ea typeface="Times New Roman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3219449" y="1358050"/>
              <a:ext cx="2543175" cy="2278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600">
                  <a:effectLst/>
                  <a:latin typeface="+mj-lt"/>
                  <a:ea typeface="Times New Roman"/>
                </a:rPr>
                <a:t>Корпоративная компонента </a:t>
              </a:r>
              <a:endParaRPr lang="en-US" sz="1600">
                <a:effectLst/>
                <a:latin typeface="+mj-lt"/>
                <a:ea typeface="Times New Roman"/>
              </a:endParaRPr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3219449" y="1657351"/>
              <a:ext cx="2543175" cy="2079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600">
                  <a:effectLst/>
                  <a:latin typeface="+mj-lt"/>
                  <a:ea typeface="Times New Roman"/>
                </a:rPr>
                <a:t>Рыночная компонента</a:t>
              </a:r>
              <a:endParaRPr lang="en-US" sz="1600">
                <a:effectLst/>
                <a:latin typeface="+mj-lt"/>
                <a:ea typeface="Times New Roman"/>
              </a:endParaRP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123826" y="1292791"/>
              <a:ext cx="2571749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ru-RU" sz="1600" dirty="0">
                  <a:effectLst/>
                  <a:latin typeface="+mj-lt"/>
                  <a:ea typeface="Times New Roman"/>
                </a:rPr>
                <a:t>Интеллектуальная собственность </a:t>
              </a:r>
              <a:endParaRPr lang="en-US" sz="1600" dirty="0">
                <a:effectLst/>
                <a:latin typeface="+mj-lt"/>
                <a:ea typeface="Times New Roman"/>
              </a:endParaRP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109540" y="1844675"/>
              <a:ext cx="2571748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ru-RU" sz="1600">
                  <a:effectLst/>
                  <a:latin typeface="+mj-lt"/>
                  <a:ea typeface="Times New Roman"/>
                </a:rPr>
                <a:t>Организационный капитал </a:t>
              </a:r>
              <a:endParaRPr lang="en-US" sz="1600">
                <a:effectLst/>
                <a:latin typeface="+mj-lt"/>
                <a:ea typeface="Times New Roman"/>
              </a:endParaRPr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3219449" y="2266950"/>
              <a:ext cx="2543175" cy="216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600">
                  <a:effectLst/>
                  <a:latin typeface="+mj-lt"/>
                  <a:ea typeface="Times New Roman"/>
                </a:rPr>
                <a:t>Социальная компонента</a:t>
              </a:r>
              <a:endParaRPr lang="en-US" sz="1600">
                <a:effectLst/>
                <a:latin typeface="+mj-lt"/>
                <a:ea typeface="Times New Roman"/>
              </a:endParaRPr>
            </a:p>
          </p:txBody>
        </p:sp>
        <p:sp>
          <p:nvSpPr>
            <p:cNvPr id="14" name="Text Box 29"/>
            <p:cNvSpPr txBox="1">
              <a:spLocks noChangeArrowheads="1"/>
            </p:cNvSpPr>
            <p:nvPr/>
          </p:nvSpPr>
          <p:spPr bwMode="auto">
            <a:xfrm>
              <a:off x="3219449" y="1937544"/>
              <a:ext cx="2543175" cy="2407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600">
                  <a:effectLst/>
                  <a:latin typeface="+mj-lt"/>
                  <a:ea typeface="Times New Roman"/>
                </a:rPr>
                <a:t>Финансовая компонента </a:t>
              </a:r>
              <a:endParaRPr lang="en-US" sz="1600">
                <a:effectLst/>
                <a:latin typeface="+mj-lt"/>
                <a:ea typeface="Times New Roman"/>
              </a:endParaRPr>
            </a:p>
          </p:txBody>
        </p:sp>
        <p:cxnSp>
          <p:nvCxnSpPr>
            <p:cNvPr id="15" name="Прямая соединительная линия 14"/>
            <p:cNvCxnSpPr>
              <a:cxnSpLocks noChangeShapeType="1"/>
            </p:cNvCxnSpPr>
            <p:nvPr/>
          </p:nvCxnSpPr>
          <p:spPr bwMode="auto">
            <a:xfrm>
              <a:off x="1559934" y="483447"/>
              <a:ext cx="2528705" cy="0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Прямая со стрелкой 15"/>
            <p:cNvCxnSpPr>
              <a:cxnSpLocks noChangeShapeType="1"/>
            </p:cNvCxnSpPr>
            <p:nvPr/>
          </p:nvCxnSpPr>
          <p:spPr bwMode="auto">
            <a:xfrm>
              <a:off x="4088639" y="483447"/>
              <a:ext cx="0" cy="112606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Прямая со стрелкой 16"/>
            <p:cNvCxnSpPr>
              <a:cxnSpLocks noChangeShapeType="1"/>
            </p:cNvCxnSpPr>
            <p:nvPr/>
          </p:nvCxnSpPr>
          <p:spPr bwMode="auto">
            <a:xfrm>
              <a:off x="1559934" y="483447"/>
              <a:ext cx="0" cy="112606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Прямая соединительная линия 17"/>
            <p:cNvCxnSpPr>
              <a:cxnSpLocks noChangeShapeType="1"/>
            </p:cNvCxnSpPr>
            <p:nvPr/>
          </p:nvCxnSpPr>
          <p:spPr bwMode="auto">
            <a:xfrm>
              <a:off x="2952750" y="343112"/>
              <a:ext cx="1" cy="140335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Прямая соединительная линия 18"/>
            <p:cNvCxnSpPr>
              <a:cxnSpLocks/>
            </p:cNvCxnSpPr>
            <p:nvPr/>
          </p:nvCxnSpPr>
          <p:spPr>
            <a:xfrm flipH="1">
              <a:off x="2864643" y="894469"/>
              <a:ext cx="2382" cy="11788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endCxn id="11" idx="3"/>
            </p:cNvCxnSpPr>
            <p:nvPr/>
          </p:nvCxnSpPr>
          <p:spPr>
            <a:xfrm flipH="1">
              <a:off x="2695575" y="1518216"/>
              <a:ext cx="171451" cy="31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>
              <a:cxnSpLocks/>
              <a:endCxn id="12" idx="3"/>
            </p:cNvCxnSpPr>
            <p:nvPr/>
          </p:nvCxnSpPr>
          <p:spPr>
            <a:xfrm flipH="1">
              <a:off x="2681288" y="2073275"/>
              <a:ext cx="18335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cxnSpLocks/>
              <a:stCxn id="8" idx="3"/>
            </p:cNvCxnSpPr>
            <p:nvPr/>
          </p:nvCxnSpPr>
          <p:spPr>
            <a:xfrm flipV="1">
              <a:off x="2771776" y="894469"/>
              <a:ext cx="92867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cxnSpLocks/>
            </p:cNvCxnSpPr>
            <p:nvPr/>
          </p:nvCxnSpPr>
          <p:spPr>
            <a:xfrm flipH="1">
              <a:off x="3057525" y="812799"/>
              <a:ext cx="9527" cy="15622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3057525" y="812799"/>
              <a:ext cx="1619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>
              <a:cxnSpLocks/>
              <a:endCxn id="9" idx="1"/>
            </p:cNvCxnSpPr>
            <p:nvPr/>
          </p:nvCxnSpPr>
          <p:spPr>
            <a:xfrm>
              <a:off x="3067050" y="1471957"/>
              <a:ext cx="1523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>
              <a:cxnSpLocks/>
              <a:endCxn id="10" idx="1"/>
            </p:cNvCxnSpPr>
            <p:nvPr/>
          </p:nvCxnSpPr>
          <p:spPr>
            <a:xfrm>
              <a:off x="3067050" y="1745459"/>
              <a:ext cx="152399" cy="1587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>
              <a:off x="3057525" y="2000250"/>
              <a:ext cx="1619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cxnSpLocks/>
              <a:endCxn id="13" idx="1"/>
            </p:cNvCxnSpPr>
            <p:nvPr/>
          </p:nvCxnSpPr>
          <p:spPr>
            <a:xfrm>
              <a:off x="3057525" y="2375037"/>
              <a:ext cx="1619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Нижний колонтитул 3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454084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07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</a:rPr>
              <a:t>Интеллектуальный капитал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</a:rPr>
              <a:t>Социально-репутационный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57200" y="2420888"/>
            <a:ext cx="3610744" cy="3312368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</a:rPr>
              <a:t>Состав и стоимость интеллектуальной собственности</a:t>
            </a:r>
          </a:p>
          <a:p>
            <a:pPr marL="0"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</a:rPr>
              <a:t>Индикаторы организационного капитала</a:t>
            </a:r>
          </a:p>
          <a:p>
            <a:pPr marL="0"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</a:rPr>
              <a:t>Затраты на инновации</a:t>
            </a:r>
          </a:p>
          <a:p>
            <a:pPr marL="0"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</a:rPr>
              <a:t>Виды и индикаторы технологических и организационных инноваций</a:t>
            </a:r>
          </a:p>
          <a:p>
            <a:pPr marL="0"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</a:rPr>
              <a:t>Условия для возникновения инноваций</a:t>
            </a:r>
          </a:p>
          <a:p>
            <a:pPr marL="0"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</a:rPr>
              <a:t>Методы генерации инноваций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8200" y="2420889"/>
            <a:ext cx="4066032" cy="3240359"/>
          </a:xfrm>
        </p:spPr>
        <p:txBody>
          <a:bodyPr>
            <a:normAutofit lnSpcReduction="10000"/>
          </a:bodyPr>
          <a:lstStyle/>
          <a:p>
            <a:r>
              <a:rPr lang="ru-RU" sz="1600" dirty="0">
                <a:solidFill>
                  <a:schemeClr val="tx1"/>
                </a:solidFill>
              </a:rPr>
              <a:t>Факторы формирования социально-репутационного капитала (методы управления </a:t>
            </a:r>
            <a:r>
              <a:rPr lang="ru-RU" sz="1600" dirty="0" smtClean="0">
                <a:solidFill>
                  <a:schemeClr val="tx1"/>
                </a:solidFill>
              </a:rPr>
              <a:t>знаниями)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</a:rPr>
              <a:t>Индикаторы корпоративной компоненты</a:t>
            </a:r>
          </a:p>
          <a:p>
            <a:r>
              <a:rPr lang="ru-RU" sz="1600" dirty="0">
                <a:solidFill>
                  <a:schemeClr val="tx1"/>
                </a:solidFill>
              </a:rPr>
              <a:t>Индикаторы рыночной компоненты. Стоимость бренда</a:t>
            </a:r>
          </a:p>
          <a:p>
            <a:r>
              <a:rPr lang="ru-RU" sz="1600" dirty="0">
                <a:solidFill>
                  <a:schemeClr val="tx1"/>
                </a:solidFill>
              </a:rPr>
              <a:t>Индикаторы финансовой компоненты</a:t>
            </a:r>
          </a:p>
          <a:p>
            <a:r>
              <a:rPr lang="ru-RU" sz="1600" dirty="0">
                <a:solidFill>
                  <a:schemeClr val="tx1"/>
                </a:solidFill>
              </a:rPr>
              <a:t>Индикаторы социальной компоненты</a:t>
            </a:r>
          </a:p>
          <a:p>
            <a:r>
              <a:rPr lang="ru-RU" sz="1600" dirty="0">
                <a:solidFill>
                  <a:schemeClr val="tx1"/>
                </a:solidFill>
              </a:rPr>
              <a:t>Факторы разрушения капитала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/>
              <a:t>Ключевые вопросы оценки интеллектуального и социально-репутационного капитала</a:t>
            </a:r>
            <a:endParaRPr lang="en-US" sz="2800" b="1" dirty="0"/>
          </a:p>
        </p:txBody>
      </p:sp>
      <p:sp>
        <p:nvSpPr>
          <p:cNvPr id="8" name="Объект 4"/>
          <p:cNvSpPr txBox="1">
            <a:spLocks/>
          </p:cNvSpPr>
          <p:nvPr/>
        </p:nvSpPr>
        <p:spPr>
          <a:xfrm>
            <a:off x="611560" y="5798609"/>
            <a:ext cx="7920880" cy="366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</a:rPr>
              <a:t>Влияние на рыночную капитализацию и фундаментальную стоимость </a:t>
            </a:r>
          </a:p>
          <a:p>
            <a:pPr marL="0"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513235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77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257" y="573658"/>
            <a:ext cx="8229600" cy="576064"/>
          </a:xfrm>
        </p:spPr>
        <p:txBody>
          <a:bodyPr/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Интеллектуальный капитал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3528392" cy="5040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«Интеллектуальный капитал </a:t>
            </a:r>
            <a:r>
              <a:rPr lang="en-US" sz="1600" dirty="0">
                <a:solidFill>
                  <a:schemeClr val="tx1"/>
                </a:solidFill>
              </a:rPr>
              <a:t>[</a:t>
            </a:r>
            <a:r>
              <a:rPr lang="ru-RU" sz="1600" b="1" dirty="0">
                <a:solidFill>
                  <a:schemeClr val="tx1"/>
                </a:solidFill>
              </a:rPr>
              <a:t>МСИО</a:t>
            </a:r>
            <a:r>
              <a:rPr lang="en-US" sz="1600" dirty="0">
                <a:solidFill>
                  <a:schemeClr val="tx1"/>
                </a:solidFill>
              </a:rPr>
              <a:t>]</a:t>
            </a:r>
            <a:r>
              <a:rPr lang="ru-RU" sz="1600" dirty="0">
                <a:solidFill>
                  <a:schemeClr val="tx1"/>
                </a:solidFill>
              </a:rPr>
              <a:t> – организационные нематериальные активы, основанные на знаниях, включая: 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интеллектуальную собственность, например, патенты, авторские права, программное обеспечение, права и лицензии; 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«организационный капитал», например, подразумеваемые знания, системы, процедуры и протоколы».</a:t>
            </a:r>
          </a:p>
          <a:p>
            <a:pPr marL="0" indent="0">
              <a:buNone/>
            </a:pPr>
            <a:r>
              <a:rPr lang="ru-RU" sz="1600" b="1" i="1" dirty="0">
                <a:solidFill>
                  <a:schemeClr val="tx1"/>
                </a:solidFill>
              </a:rPr>
              <a:t>Интеллектуальный капитал – контролируемые знания, система их генерации, распространения и созидательного использования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211960" y="1268760"/>
            <a:ext cx="426328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Особенности интеллектуального капитала</a:t>
            </a:r>
          </a:p>
          <a:p>
            <a:r>
              <a:rPr lang="ru-RU" sz="1600" dirty="0">
                <a:solidFill>
                  <a:schemeClr val="tx1"/>
                </a:solidFill>
              </a:rPr>
              <a:t>ключевой фактор создания стоимости</a:t>
            </a:r>
          </a:p>
          <a:p>
            <a:r>
              <a:rPr lang="ru-RU" sz="1600" dirty="0">
                <a:solidFill>
                  <a:schemeClr val="tx1"/>
                </a:solidFill>
              </a:rPr>
              <a:t>внутренняя природа по отношению к организации</a:t>
            </a:r>
          </a:p>
          <a:p>
            <a:r>
              <a:rPr lang="ru-RU" sz="1600" dirty="0">
                <a:solidFill>
                  <a:schemeClr val="tx1"/>
                </a:solidFill>
              </a:rPr>
              <a:t>минимальное раскрытие информации</a:t>
            </a:r>
          </a:p>
          <a:p>
            <a:r>
              <a:rPr lang="ru-RU" sz="1600" dirty="0">
                <a:solidFill>
                  <a:schemeClr val="tx1"/>
                </a:solidFill>
              </a:rPr>
              <a:t>способность генерировать сверхдоходы</a:t>
            </a:r>
          </a:p>
          <a:p>
            <a:r>
              <a:rPr lang="ru-RU" sz="1600" dirty="0">
                <a:solidFill>
                  <a:schemeClr val="tx1"/>
                </a:solidFill>
              </a:rPr>
              <a:t>сложность идентификации и оценки</a:t>
            </a:r>
          </a:p>
          <a:p>
            <a:r>
              <a:rPr lang="ru-RU" sz="1600" dirty="0">
                <a:solidFill>
                  <a:schemeClr val="tx1"/>
                </a:solidFill>
              </a:rPr>
              <a:t>значительный синергетический эффект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</a:rPr>
              <a:t>тесная связь с человеческим капиталом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</a:rPr>
              <a:t>комплексность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</a:rPr>
              <a:t>контролируемость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585243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41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Компоненты интеллектуального капитала: интеллектуальная собственность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Информация, представляющая коммерческую тайну (проектная, конструкторская, технологическая информация, результаты научно-исследовательских, опытно-конструкторских работ, ноу-хау); </a:t>
            </a:r>
          </a:p>
          <a:p>
            <a:pPr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Объекты авторского и смежных прав (компьютерное программное обеспечение, базы данных, топологии микросхем, произведения науки, искусства, музыки, живописи, иных видов искусства); </a:t>
            </a:r>
          </a:p>
          <a:p>
            <a:pPr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Объекты промышленной собственности (патенты на промышленные образцы, селекционные достижения, изобретения).</a:t>
            </a:r>
          </a:p>
          <a:p>
            <a:pPr marL="0" indent="0">
              <a:buNone/>
            </a:pPr>
            <a:r>
              <a:rPr lang="ru-RU" sz="1600" dirty="0"/>
              <a:t>Примерами отдельных классов нематериальных активов могут служить </a:t>
            </a:r>
            <a:r>
              <a:rPr lang="en-US" sz="1600" dirty="0"/>
              <a:t>[</a:t>
            </a:r>
            <a:r>
              <a:rPr lang="ru-RU" sz="1600" dirty="0"/>
              <a:t>МСФО 38</a:t>
            </a:r>
            <a:r>
              <a:rPr lang="en-US" sz="1600" dirty="0"/>
              <a:t>]</a:t>
            </a:r>
            <a:r>
              <a:rPr lang="ru-RU" sz="1600" dirty="0"/>
              <a:t>:</a:t>
            </a:r>
          </a:p>
          <a:p>
            <a:r>
              <a:rPr lang="ru-RU" sz="1600" dirty="0"/>
              <a:t>фирменные наименования;</a:t>
            </a:r>
          </a:p>
          <a:p>
            <a:r>
              <a:rPr lang="ru-RU" sz="1600" dirty="0"/>
              <a:t>титульные данные и названия публикуемых изданий;</a:t>
            </a:r>
          </a:p>
          <a:p>
            <a:r>
              <a:rPr lang="ru-RU" sz="1600" dirty="0"/>
              <a:t>компьютерное программное обеспечение;</a:t>
            </a:r>
          </a:p>
          <a:p>
            <a:r>
              <a:rPr lang="ru-RU" sz="1600" dirty="0"/>
              <a:t>лицензии и франшизы;</a:t>
            </a:r>
          </a:p>
          <a:p>
            <a:r>
              <a:rPr lang="ru-RU" sz="1600" dirty="0"/>
              <a:t>авторские права, патенты и другие права промышленной собственности, права на обслуживание и эксплуатацию;</a:t>
            </a:r>
          </a:p>
          <a:p>
            <a:r>
              <a:rPr lang="ru-RU" sz="1600" dirty="0"/>
              <a:t>рецепты, формулы, модели, чертежи и прототипы; </a:t>
            </a:r>
          </a:p>
          <a:p>
            <a:r>
              <a:rPr lang="ru-RU" sz="1600" dirty="0"/>
              <a:t>нематериальные активы в процессе разработки.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657251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47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663" y="404664"/>
            <a:ext cx="8229600" cy="8416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Компоненты интеллектуального капитала: организационный капитал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1"/>
            <a:ext cx="3888432" cy="4392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Функции организационного капитала</a:t>
            </a:r>
            <a:endParaRPr lang="ru-RU" sz="1600" dirty="0">
              <a:solidFill>
                <a:schemeClr val="tx1"/>
              </a:solidFill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обеспечение бизнеса всеми видами капиталов (факторами производства) и поддержание их эффективного взаимодействия;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управления бизнесом, налаживание системы трудовых отношений и обеспечение;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совершенствования бизнеса: бизнес-модели, продуктов, технологий, бизнес-процессов, системы управления; формирование системы управления новыми знаниями, процесса непрерывного.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599119" y="1340768"/>
            <a:ext cx="4125144" cy="43204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600" b="1" dirty="0">
                <a:solidFill>
                  <a:schemeClr val="tx1"/>
                </a:solidFill>
              </a:rPr>
              <a:t>Индикаторы качества организационного капитала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</a:rPr>
              <a:t>высокий уровень корпоративной культуры, ценностей, традиций, символов;</a:t>
            </a:r>
          </a:p>
          <a:p>
            <a:r>
              <a:rPr lang="ru-RU" sz="1600" dirty="0">
                <a:solidFill>
                  <a:schemeClr val="tx1"/>
                </a:solidFill>
              </a:rPr>
              <a:t>наличие открытой корпоративной стратегии;</a:t>
            </a:r>
          </a:p>
          <a:p>
            <a:r>
              <a:rPr lang="ru-RU" sz="1600" dirty="0">
                <a:solidFill>
                  <a:schemeClr val="tx1"/>
                </a:solidFill>
              </a:rPr>
              <a:t>производительность информационных систем, функции, масштаб, в том числе </a:t>
            </a:r>
            <a:r>
              <a:rPr lang="en-US" sz="1600" dirty="0">
                <a:solidFill>
                  <a:schemeClr val="tx1"/>
                </a:solidFill>
              </a:rPr>
              <a:t>ERP</a:t>
            </a:r>
            <a:r>
              <a:rPr lang="ru-RU" sz="1600" dirty="0">
                <a:solidFill>
                  <a:schemeClr val="tx1"/>
                </a:solidFill>
              </a:rPr>
              <a:t> системы;</a:t>
            </a:r>
          </a:p>
          <a:p>
            <a:r>
              <a:rPr lang="ru-RU" sz="1600" dirty="0">
                <a:solidFill>
                  <a:schemeClr val="tx1"/>
                </a:solidFill>
              </a:rPr>
              <a:t>эффективность оборудования и технологий, используемых для управления;</a:t>
            </a:r>
          </a:p>
          <a:p>
            <a:r>
              <a:rPr lang="ru-RU" sz="1600" dirty="0">
                <a:solidFill>
                  <a:schemeClr val="tx1"/>
                </a:solidFill>
              </a:rPr>
              <a:t>состав и эффективность административных систем и организационных структур.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657251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08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8722"/>
            <a:ext cx="8229600" cy="79208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Инновации – источник интеллектуального капитала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Полотно 32"/>
          <p:cNvGrpSpPr/>
          <p:nvPr/>
        </p:nvGrpSpPr>
        <p:grpSpPr>
          <a:xfrm>
            <a:off x="899592" y="1556792"/>
            <a:ext cx="7056784" cy="4632573"/>
            <a:chOff x="0" y="0"/>
            <a:chExt cx="5867400" cy="420052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0"/>
              <a:ext cx="5867400" cy="4200525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923414" y="0"/>
              <a:ext cx="1829179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 dirty="0">
                  <a:effectLst/>
                  <a:latin typeface="+mj-lt"/>
                  <a:ea typeface="Times New Roman"/>
                </a:rPr>
                <a:t>Инновации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219450" y="596053"/>
              <a:ext cx="1813737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>
                  <a:effectLst/>
                  <a:latin typeface="+mj-lt"/>
                  <a:ea typeface="Times New Roman"/>
                </a:rPr>
                <a:t>Организационные 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643662" y="596900"/>
              <a:ext cx="1713909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>
                  <a:effectLst/>
                  <a:latin typeface="+mj-lt"/>
                  <a:ea typeface="Times New Roman"/>
                </a:rPr>
                <a:t>Технологические 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643661" y="2082800"/>
              <a:ext cx="1899513" cy="5715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>
                  <a:effectLst/>
                  <a:latin typeface="+mj-lt"/>
                  <a:ea typeface="Times New Roman"/>
                </a:rPr>
                <a:t>Идентифицируемые нематериальные активы 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143249" y="2082800"/>
              <a:ext cx="1990725" cy="5715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>
                  <a:effectLst/>
                  <a:latin typeface="+mj-lt"/>
                  <a:ea typeface="Times New Roman"/>
                </a:rPr>
                <a:t>Неидентифицируемые нематериальные активы 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3294878" y="2838450"/>
              <a:ext cx="1686697" cy="4857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>
                  <a:effectLst/>
                  <a:latin typeface="+mj-lt"/>
                  <a:ea typeface="Times New Roman"/>
                </a:rPr>
                <a:t>Организационный   капитал </a:t>
              </a:r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72359" y="1168400"/>
              <a:ext cx="1142606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200">
                  <a:effectLst/>
                  <a:latin typeface="+mj-lt"/>
                  <a:ea typeface="Times New Roman"/>
                </a:rPr>
                <a:t>Продуктовые </a:t>
              </a:r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1672681" y="1168400"/>
              <a:ext cx="1257035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200">
                  <a:effectLst/>
                  <a:latin typeface="+mj-lt"/>
                  <a:ea typeface="Times New Roman"/>
                </a:rPr>
                <a:t>Процессные </a:t>
              </a:r>
            </a:p>
          </p:txBody>
        </p: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1167340" y="3774863"/>
              <a:ext cx="331423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 dirty="0">
                  <a:effectLst/>
                  <a:latin typeface="+mj-lt"/>
                  <a:ea typeface="Times New Roman"/>
                </a:rPr>
                <a:t>Интеллектуальный капитал</a:t>
              </a:r>
            </a:p>
          </p:txBody>
        </p:sp>
        <p:sp>
          <p:nvSpPr>
            <p:cNvPr id="15" name="Text Box 29"/>
            <p:cNvSpPr txBox="1">
              <a:spLocks noChangeArrowheads="1"/>
            </p:cNvSpPr>
            <p:nvPr/>
          </p:nvSpPr>
          <p:spPr bwMode="auto">
            <a:xfrm>
              <a:off x="752475" y="2838450"/>
              <a:ext cx="1662246" cy="4857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dirty="0">
                  <a:effectLst/>
                  <a:latin typeface="+mj-lt"/>
                  <a:ea typeface="Times New Roman"/>
                </a:rPr>
                <a:t>Интеллектуальная собственность </a:t>
              </a:r>
            </a:p>
          </p:txBody>
        </p:sp>
        <p:cxnSp>
          <p:nvCxnSpPr>
            <p:cNvPr id="16" name="Прямая со стрелкой 15"/>
            <p:cNvCxnSpPr>
              <a:cxnSpLocks noChangeShapeType="1"/>
            </p:cNvCxnSpPr>
            <p:nvPr/>
          </p:nvCxnSpPr>
          <p:spPr bwMode="auto">
            <a:xfrm>
              <a:off x="2800982" y="3543300"/>
              <a:ext cx="8835" cy="227753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Прямая соединительная линия 16"/>
            <p:cNvCxnSpPr>
              <a:cxnSpLocks noChangeShapeType="1"/>
            </p:cNvCxnSpPr>
            <p:nvPr/>
          </p:nvCxnSpPr>
          <p:spPr bwMode="auto">
            <a:xfrm flipV="1">
              <a:off x="1576036" y="3524250"/>
              <a:ext cx="2599871" cy="19050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Прямая соединительная линия 17"/>
            <p:cNvCxnSpPr>
              <a:cxnSpLocks noChangeShapeType="1"/>
            </p:cNvCxnSpPr>
            <p:nvPr/>
          </p:nvCxnSpPr>
          <p:spPr bwMode="auto">
            <a:xfrm>
              <a:off x="4175907" y="3324225"/>
              <a:ext cx="0" cy="228600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Прямая соединительная линия 18"/>
            <p:cNvCxnSpPr>
              <a:cxnSpLocks noChangeShapeType="1"/>
              <a:stCxn id="15" idx="2"/>
            </p:cNvCxnSpPr>
            <p:nvPr/>
          </p:nvCxnSpPr>
          <p:spPr bwMode="auto">
            <a:xfrm>
              <a:off x="1583598" y="3324225"/>
              <a:ext cx="0" cy="219075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Прямая со стрелкой 19"/>
            <p:cNvCxnSpPr>
              <a:cxnSpLocks noChangeShapeType="1"/>
              <a:stCxn id="9" idx="2"/>
              <a:endCxn id="15" idx="0"/>
            </p:cNvCxnSpPr>
            <p:nvPr/>
          </p:nvCxnSpPr>
          <p:spPr bwMode="auto">
            <a:xfrm flipH="1">
              <a:off x="1583690" y="2654300"/>
              <a:ext cx="10160" cy="184150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Прямая со стрелкой 20"/>
            <p:cNvCxnSpPr>
              <a:cxnSpLocks noChangeShapeType="1"/>
              <a:stCxn id="10" idx="2"/>
            </p:cNvCxnSpPr>
            <p:nvPr/>
          </p:nvCxnSpPr>
          <p:spPr bwMode="auto">
            <a:xfrm flipH="1">
              <a:off x="4138227" y="2654300"/>
              <a:ext cx="385" cy="165100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Прямая со стрелкой 21"/>
            <p:cNvCxnSpPr>
              <a:cxnSpLocks noChangeShapeType="1"/>
              <a:stCxn id="7" idx="2"/>
              <a:endCxn id="10" idx="0"/>
            </p:cNvCxnSpPr>
            <p:nvPr/>
          </p:nvCxnSpPr>
          <p:spPr bwMode="auto">
            <a:xfrm>
              <a:off x="4126319" y="938953"/>
              <a:ext cx="12293" cy="1143847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Прямая со стрелкой 22"/>
            <p:cNvCxnSpPr>
              <a:cxnSpLocks noChangeShapeType="1"/>
              <a:endCxn id="9" idx="0"/>
            </p:cNvCxnSpPr>
            <p:nvPr/>
          </p:nvCxnSpPr>
          <p:spPr bwMode="auto">
            <a:xfrm>
              <a:off x="1593850" y="1854835"/>
              <a:ext cx="1" cy="227965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Прямая соединительная линия 23"/>
            <p:cNvCxnSpPr>
              <a:cxnSpLocks noChangeShapeType="1"/>
            </p:cNvCxnSpPr>
            <p:nvPr/>
          </p:nvCxnSpPr>
          <p:spPr bwMode="auto">
            <a:xfrm>
              <a:off x="643662" y="1855047"/>
              <a:ext cx="3494757" cy="0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Прямая соединительная линия 24"/>
            <p:cNvCxnSpPr>
              <a:cxnSpLocks noChangeShapeType="1"/>
              <a:stCxn id="13" idx="2"/>
            </p:cNvCxnSpPr>
            <p:nvPr/>
          </p:nvCxnSpPr>
          <p:spPr bwMode="auto">
            <a:xfrm>
              <a:off x="2301199" y="1625600"/>
              <a:ext cx="0" cy="229447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Прямая соединительная линия 25"/>
            <p:cNvCxnSpPr>
              <a:cxnSpLocks noChangeShapeType="1"/>
            </p:cNvCxnSpPr>
            <p:nvPr/>
          </p:nvCxnSpPr>
          <p:spPr bwMode="auto">
            <a:xfrm>
              <a:off x="643662" y="1625600"/>
              <a:ext cx="0" cy="228600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Прямая соединительная линия 26"/>
            <p:cNvCxnSpPr>
              <a:cxnSpLocks noChangeShapeType="1"/>
            </p:cNvCxnSpPr>
            <p:nvPr/>
          </p:nvCxnSpPr>
          <p:spPr bwMode="auto">
            <a:xfrm>
              <a:off x="643662" y="1054100"/>
              <a:ext cx="1657537" cy="0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Прямая соединительная линия 27"/>
            <p:cNvCxnSpPr>
              <a:cxnSpLocks noChangeShapeType="1"/>
              <a:stCxn id="8" idx="2"/>
            </p:cNvCxnSpPr>
            <p:nvPr/>
          </p:nvCxnSpPr>
          <p:spPr bwMode="auto">
            <a:xfrm flipH="1">
              <a:off x="1496060" y="939800"/>
              <a:ext cx="5080" cy="114300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Прямая со стрелкой 28"/>
            <p:cNvCxnSpPr>
              <a:cxnSpLocks noChangeShapeType="1"/>
            </p:cNvCxnSpPr>
            <p:nvPr/>
          </p:nvCxnSpPr>
          <p:spPr bwMode="auto">
            <a:xfrm>
              <a:off x="643661" y="1054100"/>
              <a:ext cx="1" cy="114300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Прямая со стрелкой 29"/>
            <p:cNvCxnSpPr>
              <a:cxnSpLocks noChangeShapeType="1"/>
              <a:endCxn id="13" idx="0"/>
            </p:cNvCxnSpPr>
            <p:nvPr/>
          </p:nvCxnSpPr>
          <p:spPr bwMode="auto">
            <a:xfrm>
              <a:off x="2301199" y="1054100"/>
              <a:ext cx="0" cy="114300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Прямая соединительная линия 30"/>
            <p:cNvCxnSpPr>
              <a:cxnSpLocks noChangeShapeType="1"/>
            </p:cNvCxnSpPr>
            <p:nvPr/>
          </p:nvCxnSpPr>
          <p:spPr bwMode="auto">
            <a:xfrm>
              <a:off x="1593418" y="483447"/>
              <a:ext cx="2495221" cy="0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Прямая со стрелкой 31"/>
            <p:cNvCxnSpPr>
              <a:cxnSpLocks noChangeShapeType="1"/>
            </p:cNvCxnSpPr>
            <p:nvPr/>
          </p:nvCxnSpPr>
          <p:spPr bwMode="auto">
            <a:xfrm>
              <a:off x="4088639" y="483447"/>
              <a:ext cx="0" cy="112606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Прямая со стрелкой 32"/>
            <p:cNvCxnSpPr>
              <a:cxnSpLocks noChangeShapeType="1"/>
            </p:cNvCxnSpPr>
            <p:nvPr/>
          </p:nvCxnSpPr>
          <p:spPr bwMode="auto">
            <a:xfrm>
              <a:off x="1559934" y="483447"/>
              <a:ext cx="0" cy="112606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Прямая соединительная линия 33"/>
            <p:cNvCxnSpPr>
              <a:cxnSpLocks noChangeShapeType="1"/>
              <a:stCxn id="6" idx="2"/>
            </p:cNvCxnSpPr>
            <p:nvPr/>
          </p:nvCxnSpPr>
          <p:spPr bwMode="auto">
            <a:xfrm>
              <a:off x="2838450" y="342900"/>
              <a:ext cx="1" cy="140335"/>
            </a:xfrm>
            <a:prstGeom prst="line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7585243" cy="365125"/>
          </a:xfrm>
        </p:spPr>
        <p:txBody>
          <a:bodyPr/>
          <a:lstStyle/>
          <a:p>
            <a:r>
              <a:rPr lang="ru-RU" dirty="0"/>
              <a:t>оценка компонентов интеллектуального и социально-репутационного капитала</a:t>
            </a:r>
          </a:p>
        </p:txBody>
      </p: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6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723</TotalTime>
  <Words>3105</Words>
  <Application>Microsoft Office PowerPoint</Application>
  <PresentationFormat>Экран (4:3)</PresentationFormat>
  <Paragraphs>409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Исполнительная</vt:lpstr>
      <vt:lpstr>Оценка компонентов интеллектуального и социально-репутационного капитала </vt:lpstr>
      <vt:lpstr>Концепция шести видов капитала</vt:lpstr>
      <vt:lpstr>ГК Росатом: Оценка шести видов капитала</vt:lpstr>
      <vt:lpstr>Компоненты интеллектуального и социально-репутационного капитала</vt:lpstr>
      <vt:lpstr>Ключевые вопросы оценки интеллектуального и социально-репутационного капитала</vt:lpstr>
      <vt:lpstr>Интеллектуальный капитал</vt:lpstr>
      <vt:lpstr>Компоненты интеллектуального капитала: интеллектуальная собственность</vt:lpstr>
      <vt:lpstr>Компоненты интеллектуального капитала: организационный капитал</vt:lpstr>
      <vt:lpstr>Инновации – источник интеллектуального капитала</vt:lpstr>
      <vt:lpstr>Инновации - источник интеллектуального капитала</vt:lpstr>
      <vt:lpstr>Показатели для оценки интеллектуального капитала</vt:lpstr>
      <vt:lpstr>Показатели для оценки интеллектуального капитала</vt:lpstr>
      <vt:lpstr>Интеллектуальная собственность: финансовые и нефинансовые показатели для оценки</vt:lpstr>
      <vt:lpstr>Организационный капитал: элементы</vt:lpstr>
      <vt:lpstr>Роль организационного капитала в формировании интеллектуального и социально-репутационного капитала</vt:lpstr>
      <vt:lpstr>Социально-репутационный капитал</vt:lpstr>
      <vt:lpstr>Взаимосвязь между компонентами социально-репутационного капитала</vt:lpstr>
      <vt:lpstr>Социально-репутационный капитал: корпоративная компонента</vt:lpstr>
      <vt:lpstr>Социально-репутационный капитал: корпоративная компонента</vt:lpstr>
      <vt:lpstr>Социально-репутационный капитал: корпоративная компонента</vt:lpstr>
      <vt:lpstr>Социально-репутационный капитал: рыночная компонента</vt:lpstr>
      <vt:lpstr>Социально-репутационный капитал: рыночная компонента</vt:lpstr>
      <vt:lpstr>Социально-репутационный капитал: финансовая компонента</vt:lpstr>
      <vt:lpstr>Социально-репутационный капитал: социальная компонента</vt:lpstr>
      <vt:lpstr>Социально-репутационный капитал: социальная компонента</vt:lpstr>
      <vt:lpstr>Факторы разрушения социально-репутационного капитала</vt:lpstr>
      <vt:lpstr>Факторы разрушения социально-репутационного капитала</vt:lpstr>
      <vt:lpstr>Влияние социально-репутационного капитала на фундаментальную стоимость</vt:lpstr>
      <vt:lpstr>Список литературы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компонентов интеллектуального и социально-репутационного капитала</dc:title>
  <dc:creator>Vera Kogdenko</dc:creator>
  <cp:lastModifiedBy>123</cp:lastModifiedBy>
  <cp:revision>105</cp:revision>
  <dcterms:modified xsi:type="dcterms:W3CDTF">2017-04-19T03:08:56Z</dcterms:modified>
</cp:coreProperties>
</file>