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2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86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064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1"/>
            <a:ext cx="5216939" cy="332399"/>
          </a:xfrm>
        </p:spPr>
        <p:txBody>
          <a:bodyPr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900238"/>
            <a:ext cx="659553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753E-CFBC-3446-B9EA-CBD48E4B291A}" type="datetime1">
              <a:rPr lang="ru-RU" smtClean="0"/>
              <a:t>24.05.2021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Размещение денежных средств в срочные депозиты «Овернайт»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AACDB-04BE-B84E-9752-BE5C65D3192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Subtitle 2"/>
          <p:cNvSpPr>
            <a:spLocks noGrp="1"/>
          </p:cNvSpPr>
          <p:nvPr>
            <p:ph type="subTitle" idx="13"/>
          </p:nvPr>
        </p:nvSpPr>
        <p:spPr>
          <a:xfrm>
            <a:off x="489481" y="1521087"/>
            <a:ext cx="5082116" cy="221599"/>
          </a:xfrm>
        </p:spPr>
        <p:txBody>
          <a:bodyPr wrap="square">
            <a:spAutoFit/>
          </a:bodyPr>
          <a:lstStyle>
            <a:lvl1pPr marL="0" indent="0" algn="l">
              <a:buNone/>
              <a:defRPr sz="16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512235" y="1457698"/>
            <a:ext cx="1013883" cy="0"/>
          </a:xfrm>
          <a:prstGeom prst="line">
            <a:avLst/>
          </a:prstGeom>
          <a:ln w="38100">
            <a:solidFill>
              <a:srgbClr val="00A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81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06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40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06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48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39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48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49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39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264F4-7590-400D-9218-EE379EDCB1B8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4CC2-6A5D-414D-B912-625293F8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18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Соединительная линия уступом 68"/>
          <p:cNvCxnSpPr>
            <a:cxnSpLocks/>
            <a:endCxn id="43" idx="3"/>
          </p:cNvCxnSpPr>
          <p:nvPr/>
        </p:nvCxnSpPr>
        <p:spPr>
          <a:xfrm flipV="1">
            <a:off x="6551920" y="2462305"/>
            <a:ext cx="3294523" cy="2900689"/>
          </a:xfrm>
          <a:prstGeom prst="bentConnector3">
            <a:avLst>
              <a:gd name="adj1" fmla="val 10693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Соединительная линия уступом 28">
            <a:extLst>
              <a:ext uri="{FF2B5EF4-FFF2-40B4-BE49-F238E27FC236}">
                <a16:creationId xmlns:a16="http://schemas.microsoft.com/office/drawing/2014/main" id="{59EC500B-3503-4DF9-A6CA-C140ADB9CA48}"/>
              </a:ext>
            </a:extLst>
          </p:cNvPr>
          <p:cNvCxnSpPr>
            <a:cxnSpLocks/>
            <a:stCxn id="43" idx="2"/>
          </p:cNvCxnSpPr>
          <p:nvPr/>
        </p:nvCxnSpPr>
        <p:spPr>
          <a:xfrm rot="5400000">
            <a:off x="6988836" y="2886851"/>
            <a:ext cx="1435510" cy="2438224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5"/>
          <p:cNvCxnSpPr>
            <a:cxnSpLocks/>
          </p:cNvCxnSpPr>
          <p:nvPr/>
        </p:nvCxnSpPr>
        <p:spPr>
          <a:xfrm>
            <a:off x="3865998" y="2237173"/>
            <a:ext cx="4265320" cy="10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Заголовок 1"/>
          <p:cNvSpPr>
            <a:spLocks noGrp="1"/>
          </p:cNvSpPr>
          <p:nvPr>
            <p:ph type="title"/>
          </p:nvPr>
        </p:nvSpPr>
        <p:spPr>
          <a:xfrm>
            <a:off x="179289" y="196025"/>
            <a:ext cx="7020464" cy="332399"/>
          </a:xfrm>
        </p:spPr>
        <p:txBody>
          <a:bodyPr>
            <a:normAutofit fontScale="90000"/>
          </a:bodyPr>
          <a:lstStyle/>
          <a:p>
            <a:r>
              <a:rPr lang="ru-RU" dirty="0"/>
              <a:t>Схема к статье по </a:t>
            </a:r>
            <a:r>
              <a:rPr lang="en-US" dirty="0"/>
              <a:t>ABL</a:t>
            </a:r>
            <a:r>
              <a:rPr lang="ru-RU" dirty="0"/>
              <a:t> в </a:t>
            </a:r>
            <a:r>
              <a:rPr lang="ru-RU" dirty="0" smtClean="0"/>
              <a:t>закупках </a:t>
            </a:r>
            <a:endParaRPr lang="ru-RU" dirty="0"/>
          </a:p>
        </p:txBody>
      </p:sp>
      <p:cxnSp>
        <p:nvCxnSpPr>
          <p:cNvPr id="6" name="Соединительная линия уступом 5"/>
          <p:cNvCxnSpPr>
            <a:cxnSpLocks/>
          </p:cNvCxnSpPr>
          <p:nvPr/>
        </p:nvCxnSpPr>
        <p:spPr>
          <a:xfrm>
            <a:off x="3618152" y="2972714"/>
            <a:ext cx="1971414" cy="1377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0"/>
          <p:cNvGrpSpPr/>
          <p:nvPr/>
        </p:nvGrpSpPr>
        <p:grpSpPr>
          <a:xfrm>
            <a:off x="8004963" y="1536402"/>
            <a:ext cx="1841480" cy="1851806"/>
            <a:chOff x="446059" y="3090770"/>
            <a:chExt cx="3594100" cy="3594100"/>
          </a:xfrm>
        </p:grpSpPr>
        <p:pic>
          <p:nvPicPr>
            <p:cNvPr id="43" name="Picture 3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059" y="3090770"/>
              <a:ext cx="3594100" cy="3594100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1070868" y="5277932"/>
              <a:ext cx="2514872" cy="73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900" b="1" dirty="0">
                  <a:solidFill>
                    <a:schemeClr val="tx2"/>
                  </a:solidFill>
                  <a:latin typeface="VTB Group Light" panose="020B0403040504020204" pitchFamily="34" charset="-52"/>
                </a:rPr>
                <a:t>Поставщик</a:t>
              </a:r>
              <a:endParaRPr lang="en-US" sz="900" b="1" dirty="0">
                <a:solidFill>
                  <a:schemeClr val="tx2"/>
                </a:solidFill>
                <a:latin typeface="VTB Group Light" panose="020B0403040504020204" pitchFamily="34" charset="-52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5387534" y="2636739"/>
            <a:ext cx="1353051" cy="382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VTB Group Light" panose="020B0403040504020204" pitchFamily="34" charset="-52"/>
              </a:rPr>
              <a:t>Поставка товара/ оказание услуг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872398" y="4378231"/>
            <a:ext cx="1934255" cy="382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VTB Group Light" panose="020B0403040504020204" pitchFamily="34" charset="-52"/>
              </a:rPr>
              <a:t>Заключение договоров согласованных условиях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678570" y="3352159"/>
            <a:ext cx="142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VTB Group Light" panose="020B0403040504020204" pitchFamily="34" charset="-52"/>
              </a:rPr>
              <a:t>Формирование заказа на закупку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216433" y="1838996"/>
            <a:ext cx="17071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VTB Group Light" panose="020B0403040504020204" pitchFamily="34" charset="-52"/>
              </a:rPr>
              <a:t>Выбор поставщика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261750" y="5447565"/>
            <a:ext cx="1495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VTB Group Light" panose="020B0403040504020204" pitchFamily="34" charset="-52"/>
              </a:rPr>
              <a:t>Выкуп товара клиентом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828944" y="5480159"/>
            <a:ext cx="1664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VTB Group Light" panose="020B0403040504020204" pitchFamily="34" charset="-52"/>
              </a:rPr>
              <a:t>Оплата за товар или услугу по поручению</a:t>
            </a:r>
          </a:p>
        </p:txBody>
      </p:sp>
      <p:sp>
        <p:nvSpPr>
          <p:cNvPr id="59" name="Овал 58"/>
          <p:cNvSpPr/>
          <p:nvPr/>
        </p:nvSpPr>
        <p:spPr>
          <a:xfrm>
            <a:off x="4478084" y="3533171"/>
            <a:ext cx="186901" cy="188504"/>
          </a:xfrm>
          <a:prstGeom prst="ellipse">
            <a:avLst/>
          </a:prstGeom>
          <a:ln>
            <a:solidFill>
              <a:srgbClr val="00AA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VTB Group Cond Demi Bold" panose="020B0706050504020204" pitchFamily="34" charset="-52"/>
              </a:rPr>
              <a:t>3</a:t>
            </a:r>
          </a:p>
        </p:txBody>
      </p:sp>
      <p:cxnSp>
        <p:nvCxnSpPr>
          <p:cNvPr id="89" name="Прямая со стрелкой 82"/>
          <p:cNvCxnSpPr>
            <a:cxnSpLocks/>
            <a:stCxn id="43" idx="1"/>
          </p:cNvCxnSpPr>
          <p:nvPr/>
        </p:nvCxnSpPr>
        <p:spPr>
          <a:xfrm flipH="1">
            <a:off x="3855770" y="2462305"/>
            <a:ext cx="41491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Овал 89"/>
          <p:cNvSpPr/>
          <p:nvPr/>
        </p:nvSpPr>
        <p:spPr>
          <a:xfrm>
            <a:off x="5952454" y="2391842"/>
            <a:ext cx="186901" cy="188504"/>
          </a:xfrm>
          <a:prstGeom prst="ellipse">
            <a:avLst/>
          </a:prstGeom>
          <a:ln>
            <a:solidFill>
              <a:srgbClr val="00AA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VTB Group Cond Demi Bold" panose="020B0706050504020204" pitchFamily="34" charset="-52"/>
              </a:rPr>
              <a:t>5</a:t>
            </a:r>
          </a:p>
        </p:txBody>
      </p:sp>
      <p:sp>
        <p:nvSpPr>
          <p:cNvPr id="64" name="Овал 63"/>
          <p:cNvSpPr/>
          <p:nvPr/>
        </p:nvSpPr>
        <p:spPr>
          <a:xfrm>
            <a:off x="7518788" y="4724676"/>
            <a:ext cx="186901" cy="188504"/>
          </a:xfrm>
          <a:prstGeom prst="ellipse">
            <a:avLst/>
          </a:prstGeom>
          <a:ln>
            <a:solidFill>
              <a:srgbClr val="00AA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VTB Group Cond Demi Bold" panose="020B0706050504020204" pitchFamily="34" charset="-52"/>
              </a:rPr>
              <a:t>2</a:t>
            </a:r>
          </a:p>
        </p:txBody>
      </p:sp>
      <p:cxnSp>
        <p:nvCxnSpPr>
          <p:cNvPr id="68" name="Соединительная линия уступом 67"/>
          <p:cNvCxnSpPr>
            <a:cxnSpLocks/>
            <a:stCxn id="52" idx="1"/>
          </p:cNvCxnSpPr>
          <p:nvPr/>
        </p:nvCxnSpPr>
        <p:spPr>
          <a:xfrm rot="10800000" flipH="1" flipV="1">
            <a:off x="2254276" y="2378857"/>
            <a:ext cx="2948783" cy="2990068"/>
          </a:xfrm>
          <a:prstGeom prst="bentConnector4">
            <a:avLst>
              <a:gd name="adj1" fmla="val -7752"/>
              <a:gd name="adj2" fmla="val 9983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Овал 52"/>
          <p:cNvSpPr/>
          <p:nvPr/>
        </p:nvSpPr>
        <p:spPr>
          <a:xfrm>
            <a:off x="5951292" y="2123157"/>
            <a:ext cx="186901" cy="188504"/>
          </a:xfrm>
          <a:prstGeom prst="ellipse">
            <a:avLst/>
          </a:prstGeom>
          <a:ln>
            <a:solidFill>
              <a:srgbClr val="00AA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VTB Group Cond Demi Bold" panose="020B0706050504020204" pitchFamily="34" charset="-52"/>
              </a:rPr>
              <a:t>1</a:t>
            </a:r>
          </a:p>
        </p:txBody>
      </p:sp>
      <p:cxnSp>
        <p:nvCxnSpPr>
          <p:cNvPr id="51" name="Соединительная линия уступом 28">
            <a:extLst>
              <a:ext uri="{FF2B5EF4-FFF2-40B4-BE49-F238E27FC236}">
                <a16:creationId xmlns:a16="http://schemas.microsoft.com/office/drawing/2014/main" id="{59EC500B-3503-4DF9-A6CA-C140ADB9CA48}"/>
              </a:ext>
            </a:extLst>
          </p:cNvPr>
          <p:cNvCxnSpPr>
            <a:cxnSpLocks/>
          </p:cNvCxnSpPr>
          <p:nvPr/>
        </p:nvCxnSpPr>
        <p:spPr>
          <a:xfrm>
            <a:off x="3055621" y="3169284"/>
            <a:ext cx="2045738" cy="1725418"/>
          </a:xfrm>
          <a:prstGeom prst="bentConnector3">
            <a:avLst>
              <a:gd name="adj1" fmla="val 242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Овал 57">
            <a:extLst>
              <a:ext uri="{FF2B5EF4-FFF2-40B4-BE49-F238E27FC236}">
                <a16:creationId xmlns:a16="http://schemas.microsoft.com/office/drawing/2014/main" id="{76BEE94B-3812-40D3-8518-959FF66EF4F4}"/>
              </a:ext>
            </a:extLst>
          </p:cNvPr>
          <p:cNvSpPr/>
          <p:nvPr/>
        </p:nvSpPr>
        <p:spPr>
          <a:xfrm>
            <a:off x="3849887" y="4812001"/>
            <a:ext cx="186901" cy="188504"/>
          </a:xfrm>
          <a:prstGeom prst="ellipse">
            <a:avLst/>
          </a:prstGeom>
          <a:ln>
            <a:solidFill>
              <a:srgbClr val="00AA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VTB Group Cond Demi Bold" panose="020B0706050504020204" pitchFamily="34" charset="-52"/>
              </a:rPr>
              <a:t>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785053B-528D-4EB1-B68F-CA1CC62E1468}"/>
              </a:ext>
            </a:extLst>
          </p:cNvPr>
          <p:cNvSpPr txBox="1"/>
          <p:nvPr/>
        </p:nvSpPr>
        <p:spPr>
          <a:xfrm>
            <a:off x="3232389" y="4342022"/>
            <a:ext cx="1934255" cy="382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VTB Group Light" panose="020B0403040504020204" pitchFamily="34" charset="-52"/>
              </a:rPr>
              <a:t>Заключение договоров согласованных условиях</a:t>
            </a:r>
          </a:p>
        </p:txBody>
      </p:sp>
      <p:sp>
        <p:nvSpPr>
          <p:cNvPr id="74" name="Овал 73"/>
          <p:cNvSpPr/>
          <p:nvPr/>
        </p:nvSpPr>
        <p:spPr>
          <a:xfrm>
            <a:off x="7518788" y="5270342"/>
            <a:ext cx="186901" cy="188504"/>
          </a:xfrm>
          <a:prstGeom prst="ellipse">
            <a:avLst/>
          </a:prstGeom>
          <a:ln>
            <a:solidFill>
              <a:srgbClr val="00AA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VTB Group Cond Demi Bold" panose="020B0706050504020204" pitchFamily="34" charset="-52"/>
              </a:rPr>
              <a:t>4</a:t>
            </a:r>
          </a:p>
        </p:txBody>
      </p:sp>
      <p:sp>
        <p:nvSpPr>
          <p:cNvPr id="100" name="Овал 99"/>
          <p:cNvSpPr/>
          <p:nvPr/>
        </p:nvSpPr>
        <p:spPr>
          <a:xfrm>
            <a:off x="3855770" y="5274673"/>
            <a:ext cx="186901" cy="188504"/>
          </a:xfrm>
          <a:prstGeom prst="ellipse">
            <a:avLst/>
          </a:prstGeom>
          <a:ln>
            <a:solidFill>
              <a:srgbClr val="00AA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VTB Group Cond Demi Bold" panose="020B0706050504020204" pitchFamily="34" charset="-52"/>
              </a:rPr>
              <a:t>6</a:t>
            </a:r>
          </a:p>
        </p:txBody>
      </p:sp>
      <p:grpSp>
        <p:nvGrpSpPr>
          <p:cNvPr id="50" name="Group 20">
            <a:extLst>
              <a:ext uri="{FF2B5EF4-FFF2-40B4-BE49-F238E27FC236}">
                <a16:creationId xmlns:a16="http://schemas.microsoft.com/office/drawing/2014/main" id="{17E515E7-7683-4E8A-AAB1-3B66D1B8510B}"/>
              </a:ext>
            </a:extLst>
          </p:cNvPr>
          <p:cNvGrpSpPr/>
          <p:nvPr/>
        </p:nvGrpSpPr>
        <p:grpSpPr>
          <a:xfrm>
            <a:off x="2254277" y="1543850"/>
            <a:ext cx="1694944" cy="1670013"/>
            <a:chOff x="554228" y="3981832"/>
            <a:chExt cx="3594100" cy="3594100"/>
          </a:xfrm>
        </p:grpSpPr>
        <p:pic>
          <p:nvPicPr>
            <p:cNvPr id="52" name="Picture 18">
              <a:extLst>
                <a:ext uri="{FF2B5EF4-FFF2-40B4-BE49-F238E27FC236}">
                  <a16:creationId xmlns:a16="http://schemas.microsoft.com/office/drawing/2014/main" id="{E6622846-F9AB-4056-A71F-E98C548E17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228" y="3981832"/>
              <a:ext cx="3594100" cy="3594100"/>
            </a:xfrm>
            <a:prstGeom prst="rect">
              <a:avLst/>
            </a:prstGeom>
          </p:spPr>
        </p:pic>
        <p:sp>
          <p:nvSpPr>
            <p:cNvPr id="55" name="TextBox 23">
              <a:extLst>
                <a:ext uri="{FF2B5EF4-FFF2-40B4-BE49-F238E27FC236}">
                  <a16:creationId xmlns:a16="http://schemas.microsoft.com/office/drawing/2014/main" id="{C5AB5141-3C36-4C49-928B-73DC69479B7B}"/>
                </a:ext>
              </a:extLst>
            </p:cNvPr>
            <p:cNvSpPr txBox="1"/>
            <p:nvPr/>
          </p:nvSpPr>
          <p:spPr>
            <a:xfrm>
              <a:off x="1499457" y="6194425"/>
              <a:ext cx="1703649" cy="8610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000" b="1" dirty="0">
                  <a:solidFill>
                    <a:schemeClr val="tx2"/>
                  </a:solidFill>
                  <a:latin typeface="VTB Group Light" panose="020B0403040504020204" pitchFamily="34" charset="-52"/>
                </a:rPr>
                <a:t>Компания</a:t>
              </a:r>
            </a:p>
            <a:p>
              <a:pPr algn="ctr"/>
              <a:r>
                <a:rPr lang="ru-RU" sz="1000" b="1" dirty="0">
                  <a:solidFill>
                    <a:schemeClr val="tx2"/>
                  </a:solidFill>
                  <a:latin typeface="VTB Group Light" panose="020B0403040504020204" pitchFamily="34" charset="-52"/>
                </a:rPr>
                <a:t>(Клиент)</a:t>
              </a:r>
              <a:endParaRPr lang="en-US" sz="1000" b="1" dirty="0">
                <a:solidFill>
                  <a:schemeClr val="tx2"/>
                </a:solidFill>
                <a:latin typeface="VTB Group Light" panose="020B0403040504020204" pitchFamily="34" charset="-52"/>
              </a:endParaRPr>
            </a:p>
          </p:txBody>
        </p:sp>
      </p:grpSp>
      <p:grpSp>
        <p:nvGrpSpPr>
          <p:cNvPr id="56" name="Group 27">
            <a:extLst>
              <a:ext uri="{FF2B5EF4-FFF2-40B4-BE49-F238E27FC236}">
                <a16:creationId xmlns:a16="http://schemas.microsoft.com/office/drawing/2014/main" id="{6D67EF67-7B72-403E-85BF-B1C9962AECC3}"/>
              </a:ext>
            </a:extLst>
          </p:cNvPr>
          <p:cNvGrpSpPr/>
          <p:nvPr/>
        </p:nvGrpSpPr>
        <p:grpSpPr>
          <a:xfrm>
            <a:off x="5003428" y="4211794"/>
            <a:ext cx="1694944" cy="1670013"/>
            <a:chOff x="554228" y="3981832"/>
            <a:chExt cx="3594100" cy="3594100"/>
          </a:xfrm>
        </p:grpSpPr>
        <p:pic>
          <p:nvPicPr>
            <p:cNvPr id="57" name="Picture 28">
              <a:extLst>
                <a:ext uri="{FF2B5EF4-FFF2-40B4-BE49-F238E27FC236}">
                  <a16:creationId xmlns:a16="http://schemas.microsoft.com/office/drawing/2014/main" id="{A2C30CC3-466B-4712-A9B6-4C2D89421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228" y="3981832"/>
              <a:ext cx="3594100" cy="3594100"/>
            </a:xfrm>
            <a:prstGeom prst="rect">
              <a:avLst/>
            </a:prstGeom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DF756ED-C545-4609-845D-E8C701D54310}"/>
                </a:ext>
              </a:extLst>
            </p:cNvPr>
            <p:cNvSpPr txBox="1"/>
            <p:nvPr/>
          </p:nvSpPr>
          <p:spPr>
            <a:xfrm>
              <a:off x="1223826" y="6194425"/>
              <a:ext cx="2281504" cy="529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2"/>
                  </a:solidFill>
                  <a:latin typeface="VTB Group Light" panose="020B0403040504020204" pitchFamily="34" charset="-52"/>
                </a:rPr>
                <a:t>ABL</a:t>
              </a:r>
              <a:r>
                <a:rPr lang="ru-RU" sz="1000" b="1" dirty="0">
                  <a:solidFill>
                    <a:schemeClr val="tx2"/>
                  </a:solidFill>
                  <a:latin typeface="VTB Group Light" panose="020B0403040504020204" pitchFamily="34" charset="-52"/>
                </a:rPr>
                <a:t> провайдер</a:t>
              </a:r>
              <a:endParaRPr lang="en-US" sz="1000" b="1" dirty="0">
                <a:solidFill>
                  <a:schemeClr val="tx2"/>
                </a:solidFill>
                <a:latin typeface="VTB Group Light" panose="020B0403040504020204" pitchFamily="34" charset="-5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14360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50</Words>
  <Application>Microsoft Office PowerPoint</Application>
  <PresentationFormat>Широкоэкранный</PresentationFormat>
  <Paragraphs>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VTB Group Cond</vt:lpstr>
      <vt:lpstr>VTB Group Cond Demi Bold</vt:lpstr>
      <vt:lpstr>VTB Group Light</vt:lpstr>
      <vt:lpstr>Тема Office</vt:lpstr>
      <vt:lpstr>Схема к статье по ABL в закупках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движения Товаров и платежей</dc:title>
  <dc:creator>Кравцова Екатерина</dc:creator>
  <cp:lastModifiedBy>Алексей</cp:lastModifiedBy>
  <cp:revision>4</cp:revision>
  <dcterms:created xsi:type="dcterms:W3CDTF">2021-05-20T10:31:37Z</dcterms:created>
  <dcterms:modified xsi:type="dcterms:W3CDTF">2021-05-24T20:18:36Z</dcterms:modified>
</cp:coreProperties>
</file>