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7" r:id="rId5"/>
    <p:sldId id="265" r:id="rId6"/>
    <p:sldId id="262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19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Национальный исследовательский университет </a:t>
            </a:r>
            <a:br>
              <a:rPr lang="ru-RU" sz="2400" dirty="0" smtClean="0"/>
            </a:br>
            <a:r>
              <a:rPr lang="ru-RU" sz="2400" dirty="0" smtClean="0"/>
              <a:t>Высшая Школа Экономики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Факультет экономических наук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Школа финансов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КУРС «ВЕНЧУРНЫЙ КАПИТАЛ»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050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7384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/>
              <a:t>Длительность, </a:t>
            </a:r>
            <a:r>
              <a:rPr lang="ru-RU" sz="2400" u="sng" dirty="0" err="1"/>
              <a:t>тайминг</a:t>
            </a:r>
            <a:r>
              <a:rPr lang="ru-RU" sz="2400" u="sng" dirty="0"/>
              <a:t>, </a:t>
            </a:r>
            <a:r>
              <a:rPr lang="ru-RU" sz="2400" u="sng" dirty="0" smtClean="0"/>
              <a:t>локация:</a:t>
            </a:r>
            <a:r>
              <a:rPr lang="ru-RU" sz="2400" dirty="0" smtClean="0"/>
              <a:t>  -  1 модуль, 2 пары по </a:t>
            </a:r>
            <a:r>
              <a:rPr lang="ru-RU" sz="2400" dirty="0"/>
              <a:t>адресу: Покровский б-р, д. </a:t>
            </a:r>
            <a:r>
              <a:rPr lang="ru-RU" sz="2400" dirty="0" smtClean="0"/>
              <a:t>11.</a:t>
            </a:r>
          </a:p>
          <a:p>
            <a:endParaRPr lang="ru-RU" sz="2400" dirty="0"/>
          </a:p>
          <a:p>
            <a:r>
              <a:rPr lang="ru-RU" sz="2400" u="sng" dirty="0" smtClean="0"/>
              <a:t>Рейтинг:</a:t>
            </a:r>
            <a:r>
              <a:rPr lang="ru-RU" sz="2400" dirty="0" smtClean="0"/>
              <a:t> 3 кредита.</a:t>
            </a:r>
          </a:p>
          <a:p>
            <a:endParaRPr lang="ru-RU" sz="2400" dirty="0"/>
          </a:p>
          <a:p>
            <a:r>
              <a:rPr lang="ru-RU" sz="2400" u="sng" dirty="0" smtClean="0"/>
              <a:t>Форма занятий:</a:t>
            </a:r>
            <a:r>
              <a:rPr lang="ru-RU" sz="2400" dirty="0" smtClean="0"/>
              <a:t> </a:t>
            </a:r>
            <a:r>
              <a:rPr lang="ru-RU" sz="2400" dirty="0"/>
              <a:t>лекции, предполагающие активное вовлечение </a:t>
            </a:r>
            <a:r>
              <a:rPr lang="ru-RU" sz="2400" dirty="0" smtClean="0"/>
              <a:t>аудитории</a:t>
            </a:r>
            <a:r>
              <a:rPr lang="ru-RU" sz="2400" dirty="0" smtClean="0"/>
              <a:t>.  Очно-заочные формы (для иногородних) и переход в </a:t>
            </a:r>
            <a:r>
              <a:rPr lang="ru-RU" sz="2400" dirty="0" err="1" smtClean="0"/>
              <a:t>дистант</a:t>
            </a:r>
            <a:r>
              <a:rPr lang="ru-RU" sz="2400" dirty="0" smtClean="0"/>
              <a:t> в условиях пандемии возможен.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Основную роль в оценивании играет выполнение сквозного задания  -  написание инвестиционного предложения и составление финансовой модели.</a:t>
            </a:r>
          </a:p>
          <a:p>
            <a:endParaRPr lang="ru-RU" sz="2400" dirty="0"/>
          </a:p>
          <a:p>
            <a:r>
              <a:rPr lang="ru-RU" sz="2400" dirty="0" smtClean="0"/>
              <a:t>Основная </a:t>
            </a:r>
            <a:r>
              <a:rPr lang="ru-RU" sz="2400" dirty="0"/>
              <a:t>масса оценок </a:t>
            </a:r>
            <a:r>
              <a:rPr lang="ru-RU" sz="2400" dirty="0" smtClean="0"/>
              <a:t> - </a:t>
            </a:r>
            <a:r>
              <a:rPr lang="ru-RU" sz="2400" dirty="0" smtClean="0"/>
              <a:t>отличные. </a:t>
            </a:r>
            <a:r>
              <a:rPr lang="ru-RU" sz="2400" dirty="0" smtClean="0"/>
              <a:t>Возможно создание академических работ для журнала «Корпоративные финансы»  </a:t>
            </a:r>
            <a:r>
              <a:rPr lang="ru-RU" sz="2400" dirty="0"/>
              <a:t>и</a:t>
            </a:r>
            <a:r>
              <a:rPr lang="ru-RU" sz="2400" dirty="0" smtClean="0"/>
              <a:t> других изданий. </a:t>
            </a:r>
          </a:p>
          <a:p>
            <a:endParaRPr lang="ru-RU" sz="2400" dirty="0" smtClean="0"/>
          </a:p>
          <a:p>
            <a:r>
              <a:rPr lang="ru-RU" sz="2400" u="sng" dirty="0" smtClean="0"/>
              <a:t>Основная </a:t>
            </a:r>
            <a:r>
              <a:rPr lang="ru-RU" sz="2400" u="sng" dirty="0" smtClean="0"/>
              <a:t>аудитория</a:t>
            </a:r>
            <a:r>
              <a:rPr lang="ru-RU" sz="2400" dirty="0" smtClean="0"/>
              <a:t>: </a:t>
            </a:r>
            <a:r>
              <a:rPr lang="ru-RU" sz="2400" dirty="0" err="1" smtClean="0"/>
              <a:t>бакалавриат</a:t>
            </a:r>
            <a:r>
              <a:rPr lang="ru-RU" sz="2400" dirty="0"/>
              <a:t>, </a:t>
            </a:r>
            <a:r>
              <a:rPr lang="ru-RU" sz="2400" dirty="0" smtClean="0"/>
              <a:t> магистратура.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32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88640"/>
            <a:ext cx="87484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ОСНОВОПОЛОЖНИК И ОСНОВАТЕЛЬ КУРСА (КУРСУ 15 лет)</a:t>
            </a:r>
            <a:endParaRPr lang="ru-RU" sz="2400" dirty="0" smtClean="0"/>
          </a:p>
          <a:p>
            <a:endParaRPr lang="ru-RU" sz="2400" dirty="0"/>
          </a:p>
          <a:p>
            <a:r>
              <a:rPr lang="ru-RU" dirty="0" smtClean="0"/>
              <a:t>Профессор, д.э.н. </a:t>
            </a:r>
            <a:r>
              <a:rPr lang="ru-RU" b="1" dirty="0" smtClean="0">
                <a:solidFill>
                  <a:srgbClr val="FF0000"/>
                </a:solidFill>
              </a:rPr>
              <a:t>Родионов Иван Иванович</a:t>
            </a:r>
          </a:p>
          <a:p>
            <a:endParaRPr lang="ru-RU" sz="2400" dirty="0" smtClean="0"/>
          </a:p>
          <a:p>
            <a:r>
              <a:rPr lang="ru-RU" dirty="0" smtClean="0"/>
              <a:t>1993–1994гг</a:t>
            </a:r>
            <a:r>
              <a:rPr lang="ru-RU" dirty="0"/>
              <a:t>. – заместитель начальника инвестиционного департамента «Российского банка реконструкции и развития».</a:t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1994г. –</a:t>
            </a:r>
            <a:r>
              <a:rPr lang="ru-RU" dirty="0" smtClean="0"/>
              <a:t> заместитель </a:t>
            </a:r>
            <a:r>
              <a:rPr lang="ru-RU" dirty="0"/>
              <a:t>начальника управления инвестиций «</a:t>
            </a:r>
            <a:r>
              <a:rPr lang="ru-RU" dirty="0" err="1"/>
              <a:t>Онэксим</a:t>
            </a:r>
            <a:r>
              <a:rPr lang="ru-RU" dirty="0"/>
              <a:t>-банка».</a:t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1996–1997гг</a:t>
            </a:r>
            <a:r>
              <a:rPr lang="ru-RU" dirty="0"/>
              <a:t>. – директор департамента проектного финансирования КБ «</a:t>
            </a:r>
            <a:r>
              <a:rPr lang="ru-RU" dirty="0" err="1"/>
              <a:t>Альфа-банк</a:t>
            </a:r>
            <a:r>
              <a:rPr lang="ru-RU" dirty="0"/>
              <a:t>».</a:t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1997–2006гг</a:t>
            </a:r>
            <a:r>
              <a:rPr lang="ru-RU" dirty="0"/>
              <a:t>. </a:t>
            </a:r>
            <a:r>
              <a:rPr lang="ru-RU" dirty="0" smtClean="0"/>
              <a:t>– директор </a:t>
            </a:r>
            <a:r>
              <a:rPr lang="ru-RU" dirty="0"/>
              <a:t>и </a:t>
            </a:r>
            <a:r>
              <a:rPr lang="ru-RU" dirty="0" smtClean="0"/>
              <a:t>управляющий директор </a:t>
            </a:r>
            <a:r>
              <a:rPr lang="ru-RU" dirty="0"/>
              <a:t>компании «Эй-Ай-Джи – </a:t>
            </a:r>
            <a:r>
              <a:rPr lang="ru-RU" dirty="0" err="1"/>
              <a:t>Брансвик</a:t>
            </a:r>
            <a:r>
              <a:rPr lang="ru-RU" dirty="0"/>
              <a:t> </a:t>
            </a:r>
            <a:r>
              <a:rPr lang="ru-RU" dirty="0" err="1"/>
              <a:t>кэпитал</a:t>
            </a:r>
            <a:r>
              <a:rPr lang="ru-RU" dirty="0"/>
              <a:t> менеджмент».</a:t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2004–2006гг</a:t>
            </a:r>
            <a:r>
              <a:rPr lang="ru-RU" dirty="0"/>
              <a:t>. </a:t>
            </a:r>
            <a:r>
              <a:rPr lang="ru-RU" dirty="0" smtClean="0"/>
              <a:t>–управляющий директор </a:t>
            </a:r>
            <a:r>
              <a:rPr lang="ru-RU" dirty="0"/>
              <a:t>«Эй-Ай-Джи – </a:t>
            </a:r>
            <a:r>
              <a:rPr lang="ru-RU" dirty="0" err="1"/>
              <a:t>Интеррос</a:t>
            </a:r>
            <a:r>
              <a:rPr lang="ru-RU" dirty="0"/>
              <a:t> РСФ </a:t>
            </a:r>
            <a:r>
              <a:rPr lang="ru-RU" dirty="0" err="1"/>
              <a:t>Эдвайзерс</a:t>
            </a:r>
            <a:r>
              <a:rPr lang="ru-RU" dirty="0"/>
              <a:t>».</a:t>
            </a:r>
            <a:br>
              <a:rPr lang="ru-RU" dirty="0"/>
            </a:br>
            <a:r>
              <a:rPr lang="ru-RU" dirty="0"/>
              <a:t>Независимый директор, член Совета </a:t>
            </a:r>
            <a:r>
              <a:rPr lang="ru-RU" dirty="0" smtClean="0"/>
              <a:t>директоров</a:t>
            </a:r>
            <a:r>
              <a:rPr lang="ru-RU" dirty="0"/>
              <a:t> </a:t>
            </a:r>
            <a:r>
              <a:rPr lang="ru-RU" dirty="0" smtClean="0"/>
              <a:t> IBS, Связьинвест,  Ростелеком, ФосАгро, ФосАгро-Череповец, </a:t>
            </a:r>
            <a:r>
              <a:rPr lang="ru-RU" dirty="0" err="1" smtClean="0"/>
              <a:t>Русинвест</a:t>
            </a:r>
            <a:r>
              <a:rPr lang="ru-RU" dirty="0" smtClean="0"/>
              <a:t> , МАЦ.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Лауреат </a:t>
            </a:r>
            <a:r>
              <a:rPr lang="ru-RU" dirty="0"/>
              <a:t>премии «Независимый директор года» (2007, 2010, 2012гг</a:t>
            </a:r>
            <a:r>
              <a:rPr lang="ru-RU" dirty="0" smtClean="0"/>
              <a:t>.)</a:t>
            </a:r>
          </a:p>
          <a:p>
            <a:r>
              <a:rPr lang="ru-RU" dirty="0"/>
              <a:t>Почетная грамота Высшей школы экономики (ноябрь 2013)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71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88640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ЛЕКТОРЫ</a:t>
            </a:r>
          </a:p>
          <a:p>
            <a:endParaRPr lang="ru-RU" sz="2400" dirty="0"/>
          </a:p>
          <a:p>
            <a:r>
              <a:rPr lang="ru-RU" dirty="0" smtClean="0"/>
              <a:t>Доцент, к. ф. </a:t>
            </a:r>
            <a:r>
              <a:rPr lang="ru-RU" dirty="0" err="1" smtClean="0"/>
              <a:t>м.н</a:t>
            </a:r>
            <a:r>
              <a:rPr lang="ru-RU" dirty="0" smtClean="0"/>
              <a:t>. </a:t>
            </a:r>
            <a:r>
              <a:rPr lang="ru-RU" b="1" dirty="0">
                <a:solidFill>
                  <a:srgbClr val="FF0000"/>
                </a:solidFill>
              </a:rPr>
              <a:t>Семенов Александр Сергеевич</a:t>
            </a:r>
          </a:p>
          <a:p>
            <a:endParaRPr lang="ru-RU" sz="2400" dirty="0"/>
          </a:p>
          <a:p>
            <a:r>
              <a:rPr lang="ru-RU" dirty="0" smtClean="0"/>
              <a:t>Кандидат </a:t>
            </a:r>
            <a:r>
              <a:rPr lang="ru-RU" dirty="0" err="1"/>
              <a:t>физ.мат</a:t>
            </a:r>
            <a:r>
              <a:rPr lang="ru-RU" dirty="0"/>
              <a:t>. наук, доцент, </a:t>
            </a:r>
            <a:r>
              <a:rPr lang="ru-RU" dirty="0" smtClean="0"/>
              <a:t>генеральный </a:t>
            </a:r>
            <a:r>
              <a:rPr lang="ru-RU" dirty="0"/>
              <a:t>директор консалтинговой группы VC </a:t>
            </a:r>
            <a:r>
              <a:rPr lang="ru-RU" dirty="0" err="1" smtClean="0"/>
              <a:t>Group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 </a:t>
            </a:r>
            <a:endParaRPr lang="ru-RU" dirty="0" smtClean="0"/>
          </a:p>
          <a:p>
            <a:pPr algn="just"/>
            <a:r>
              <a:rPr lang="ru-RU" dirty="0" smtClean="0"/>
              <a:t>Области </a:t>
            </a:r>
            <a:r>
              <a:rPr lang="ru-RU" dirty="0"/>
              <a:t>научных интересов: инновационный менеджмент, венчурное инвестирование, создание и коммерциализация новых компетенций.</a:t>
            </a:r>
            <a:br>
              <a:rPr lang="ru-RU" dirty="0"/>
            </a:br>
            <a:r>
              <a:rPr lang="ru-RU" dirty="0" smtClean="0"/>
              <a:t>Соавтор </a:t>
            </a:r>
            <a:r>
              <a:rPr lang="ru-RU" dirty="0"/>
              <a:t>учебных пособий «Венчурное финансирование инновационной деятельности»,  </a:t>
            </a:r>
            <a:r>
              <a:rPr lang="ru-RU" dirty="0" smtClean="0"/>
              <a:t>« В поисках бизнес-ангела», «Развитие </a:t>
            </a:r>
            <a:r>
              <a:rPr lang="ru-RU" dirty="0"/>
              <a:t>и управление ключевыми компетенциями в корпорации: мировой опыт</a:t>
            </a:r>
            <a:r>
              <a:rPr lang="ru-RU" dirty="0" smtClean="0"/>
              <a:t>».</a:t>
            </a:r>
          </a:p>
          <a:p>
            <a:pPr algn="just"/>
            <a:endParaRPr lang="ru-RU" dirty="0" smtClean="0"/>
          </a:p>
          <a:p>
            <a:r>
              <a:rPr lang="ru-RU" dirty="0" smtClean="0"/>
              <a:t>Работал в компаниях НЭО Центр, </a:t>
            </a:r>
            <a:r>
              <a:rPr lang="en-US" dirty="0" smtClean="0"/>
              <a:t>B2B</a:t>
            </a:r>
            <a:r>
              <a:rPr lang="ru-RU" dirty="0" smtClean="0"/>
              <a:t> Центр,  АФК «Система», СБАР.</a:t>
            </a:r>
          </a:p>
          <a:p>
            <a:endParaRPr lang="ru-RU" dirty="0"/>
          </a:p>
          <a:p>
            <a:pPr algn="just"/>
            <a:r>
              <a:rPr lang="ru-RU" dirty="0" smtClean="0"/>
              <a:t>С февраля 2013</a:t>
            </a:r>
            <a:r>
              <a:rPr lang="ru-RU" dirty="0"/>
              <a:t> года возглавляет собственный консалтинговый бизнес. Среди клиентов — более 500  малых инновационных предприятий, а также Фонд «</a:t>
            </a:r>
            <a:r>
              <a:rPr lang="ru-RU" dirty="0" err="1"/>
              <a:t>Сколково</a:t>
            </a:r>
            <a:r>
              <a:rPr lang="ru-RU" dirty="0"/>
              <a:t>», </a:t>
            </a:r>
            <a:r>
              <a:rPr lang="ru-RU" dirty="0" err="1"/>
              <a:t>Роснано</a:t>
            </a:r>
            <a:r>
              <a:rPr lang="ru-RU" dirty="0"/>
              <a:t>, Тюменский технопарк, Казанский ИТ-парк, </a:t>
            </a:r>
            <a:r>
              <a:rPr lang="ru-RU" dirty="0" smtClean="0"/>
              <a:t>«</a:t>
            </a:r>
            <a:r>
              <a:rPr lang="ru-RU" dirty="0" err="1" smtClean="0"/>
              <a:t>Русгидро</a:t>
            </a:r>
            <a:r>
              <a:rPr lang="ru-RU" dirty="0" smtClean="0"/>
              <a:t>», «</a:t>
            </a:r>
            <a:r>
              <a:rPr lang="ru-RU" dirty="0" err="1" smtClean="0"/>
              <a:t>Автодор</a:t>
            </a:r>
            <a:r>
              <a:rPr lang="ru-RU" dirty="0" smtClean="0"/>
              <a:t>» </a:t>
            </a:r>
            <a:r>
              <a:rPr lang="ru-RU" dirty="0"/>
              <a:t>и ряд других средних и крупных предприятий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FF0000"/>
                </a:solidFill>
              </a:rPr>
              <a:t>Вывел ряд технологий на российский рынок</a:t>
            </a:r>
            <a:r>
              <a:rPr lang="ru-RU" dirty="0" smtClean="0"/>
              <a:t>. (ДНК-тесты, дистанционное зондирование земли, </a:t>
            </a:r>
            <a:r>
              <a:rPr lang="ru-RU" dirty="0" err="1" smtClean="0"/>
              <a:t>Нанотрубки</a:t>
            </a:r>
            <a:r>
              <a:rPr lang="ru-RU" dirty="0" smtClean="0"/>
              <a:t>)</a:t>
            </a:r>
          </a:p>
          <a:p>
            <a:pPr algn="just"/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457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/>
              <a:t>В числе задач, которые </a:t>
            </a:r>
            <a:r>
              <a:rPr lang="ru-RU" u="sng" dirty="0" smtClean="0"/>
              <a:t>решает курс</a:t>
            </a:r>
            <a:r>
              <a:rPr lang="ru-RU" dirty="0"/>
              <a:t>: </a:t>
            </a:r>
          </a:p>
          <a:p>
            <a:pPr marL="285750" indent="-285750">
              <a:buFontTx/>
              <a:buChar char="-"/>
            </a:pPr>
            <a:r>
              <a:rPr lang="ru-RU" dirty="0"/>
              <a:t>в</a:t>
            </a:r>
            <a:r>
              <a:rPr lang="ru-RU" dirty="0" smtClean="0"/>
              <a:t>овлечение  </a:t>
            </a:r>
            <a:r>
              <a:rPr lang="ru-RU" dirty="0"/>
              <a:t>студентов в самостоятельную работу по анализу применяемых </a:t>
            </a:r>
            <a:r>
              <a:rPr lang="ru-RU" dirty="0" smtClean="0"/>
              <a:t>схем </a:t>
            </a:r>
            <a:r>
              <a:rPr lang="ru-RU" dirty="0"/>
              <a:t>привлечения венчурного капитала в высокотехнологические компании</a:t>
            </a:r>
            <a:r>
              <a:rPr lang="ru-RU" dirty="0" smtClean="0"/>
              <a:t>,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выработка профессиональных навыков </a:t>
            </a:r>
            <a:r>
              <a:rPr lang="ru-RU" dirty="0"/>
              <a:t>в сфере организации привлечения венчурного капитала, </a:t>
            </a:r>
            <a:r>
              <a:rPr lang="ru-RU" dirty="0" smtClean="0"/>
              <a:t>формирование навыков </a:t>
            </a:r>
            <a:r>
              <a:rPr lang="ru-RU" dirty="0"/>
              <a:t>общения с его потенциальными источниками и заключения и реализации сделок с использованием венчурного финансирования, </a:t>
            </a:r>
          </a:p>
          <a:p>
            <a:pPr marL="285750" indent="-285750">
              <a:buFontTx/>
              <a:buChar char="-"/>
            </a:pPr>
            <a:r>
              <a:rPr lang="ru-RU" dirty="0"/>
              <a:t>о</a:t>
            </a:r>
            <a:r>
              <a:rPr lang="ru-RU" dirty="0" smtClean="0"/>
              <a:t>бучение навыкам финансового </a:t>
            </a:r>
            <a:r>
              <a:rPr lang="ru-RU" dirty="0"/>
              <a:t>менеджмента на основе стоимости, рост которой рассматривается как цель и критерий выбора для любых типов корпоративных действий и сделок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u="sng" dirty="0" smtClean="0"/>
              <a:t>Студент, прошедший курс будет</a:t>
            </a:r>
            <a:r>
              <a:rPr lang="ru-RU" dirty="0" smtClean="0"/>
              <a:t>:</a:t>
            </a:r>
            <a:endParaRPr lang="ru-RU" dirty="0"/>
          </a:p>
          <a:p>
            <a:pPr>
              <a:tabLst>
                <a:tab pos="531813" algn="l"/>
              </a:tabLst>
            </a:pPr>
            <a:r>
              <a:rPr lang="ru-RU" dirty="0" smtClean="0"/>
              <a:t>- </a:t>
            </a:r>
            <a:r>
              <a:rPr lang="en-US" dirty="0" smtClean="0"/>
              <a:t>  </a:t>
            </a:r>
            <a:r>
              <a:rPr lang="ru-RU" dirty="0" smtClean="0"/>
              <a:t>знать </a:t>
            </a:r>
            <a:r>
              <a:rPr lang="ru-RU" dirty="0"/>
              <a:t>возможности рынка венчурного капитала и его доступность в </a:t>
            </a:r>
            <a:r>
              <a:rPr lang="ru-RU" dirty="0" smtClean="0"/>
              <a:t>России</a:t>
            </a:r>
            <a:r>
              <a:rPr lang="en-US" dirty="0" smtClean="0"/>
              <a:t>;</a:t>
            </a:r>
            <a:endParaRPr lang="ru-RU" dirty="0"/>
          </a:p>
          <a:p>
            <a:pPr>
              <a:tabLst>
                <a:tab pos="531813" algn="l"/>
              </a:tabLst>
            </a:pPr>
            <a:r>
              <a:rPr lang="ru-RU" dirty="0" smtClean="0"/>
              <a:t>- </a:t>
            </a:r>
            <a:r>
              <a:rPr lang="en-US" dirty="0" smtClean="0"/>
              <a:t>  </a:t>
            </a:r>
            <a:r>
              <a:rPr lang="ru-RU" dirty="0" smtClean="0"/>
              <a:t>знать </a:t>
            </a:r>
            <a:r>
              <a:rPr lang="ru-RU" dirty="0"/>
              <a:t>типы венчурного капитала и финансовые инструменты, используемые в венчурном </a:t>
            </a:r>
            <a:r>
              <a:rPr lang="ru-RU" dirty="0" smtClean="0"/>
              <a:t>финансировании</a:t>
            </a:r>
            <a:r>
              <a:rPr lang="en-US" dirty="0" smtClean="0"/>
              <a:t>;</a:t>
            </a:r>
            <a:endParaRPr lang="ru-RU" dirty="0"/>
          </a:p>
          <a:p>
            <a:pPr>
              <a:tabLst>
                <a:tab pos="531813" algn="l"/>
              </a:tabLst>
            </a:pPr>
            <a:r>
              <a:rPr lang="ru-RU" dirty="0" smtClean="0"/>
              <a:t>- </a:t>
            </a:r>
            <a:r>
              <a:rPr lang="en-US" dirty="0" smtClean="0"/>
              <a:t>  </a:t>
            </a:r>
            <a:r>
              <a:rPr lang="ru-RU" dirty="0" smtClean="0"/>
              <a:t>знать </a:t>
            </a:r>
            <a:r>
              <a:rPr lang="ru-RU" dirty="0"/>
              <a:t>особенности финансовой аналитики технологической </a:t>
            </a:r>
            <a:r>
              <a:rPr lang="ru-RU" dirty="0" smtClean="0"/>
              <a:t>компании</a:t>
            </a:r>
            <a:r>
              <a:rPr lang="en-US" dirty="0" smtClean="0"/>
              <a:t>;</a:t>
            </a:r>
            <a:endParaRPr lang="ru-RU" dirty="0"/>
          </a:p>
          <a:p>
            <a:pPr>
              <a:tabLst>
                <a:tab pos="531813" algn="l"/>
              </a:tabLst>
            </a:pPr>
            <a:r>
              <a:rPr lang="ru-RU" dirty="0" smtClean="0"/>
              <a:t>- </a:t>
            </a:r>
            <a:r>
              <a:rPr lang="en-US" dirty="0" smtClean="0"/>
              <a:t>  </a:t>
            </a:r>
            <a:r>
              <a:rPr lang="ru-RU" dirty="0" smtClean="0"/>
              <a:t>уметь </a:t>
            </a:r>
            <a:r>
              <a:rPr lang="ru-RU" dirty="0"/>
              <a:t>подготовить и провести встречи и переговоры с венчурным инвестором;</a:t>
            </a:r>
          </a:p>
          <a:p>
            <a:pPr>
              <a:tabLst>
                <a:tab pos="531813" algn="l"/>
              </a:tabLst>
            </a:pPr>
            <a:r>
              <a:rPr lang="ru-RU" dirty="0" smtClean="0"/>
              <a:t>- </a:t>
            </a:r>
            <a:r>
              <a:rPr lang="en-US" dirty="0" smtClean="0"/>
              <a:t>  </a:t>
            </a:r>
            <a:r>
              <a:rPr lang="ru-RU" dirty="0" smtClean="0"/>
              <a:t>уметь </a:t>
            </a:r>
            <a:r>
              <a:rPr lang="ru-RU" dirty="0"/>
              <a:t>структурировать сделку и согласовать оценку бизнеса с венчурным </a:t>
            </a:r>
            <a:r>
              <a:rPr lang="ru-RU" dirty="0" smtClean="0"/>
              <a:t>инвестором</a:t>
            </a:r>
            <a:r>
              <a:rPr lang="en-US" dirty="0" smtClean="0"/>
              <a:t>;</a:t>
            </a:r>
            <a:endParaRPr lang="ru-RU" dirty="0"/>
          </a:p>
          <a:p>
            <a:pPr>
              <a:tabLst>
                <a:tab pos="531813" algn="l"/>
              </a:tabLst>
            </a:pPr>
            <a:r>
              <a:rPr lang="ru-RU" dirty="0" smtClean="0"/>
              <a:t>- </a:t>
            </a:r>
            <a:r>
              <a:rPr lang="en-US" dirty="0" smtClean="0"/>
              <a:t>  </a:t>
            </a:r>
            <a:r>
              <a:rPr lang="ru-RU" dirty="0" smtClean="0"/>
              <a:t>уметь </a:t>
            </a:r>
            <a:r>
              <a:rPr lang="ru-RU" dirty="0"/>
              <a:t>согласовать с венчурным инвестором письмо об </a:t>
            </a:r>
            <a:r>
              <a:rPr lang="ru-RU" dirty="0" smtClean="0"/>
              <a:t>обязательствах  и условия сделки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519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/>
              <a:t>Тема 1. Технологии в экономике развитых стран: доля в ВВП, экспорте, потреблении. Идея экономики, основанной на знаниях. История технологического </a:t>
            </a:r>
            <a:r>
              <a:rPr lang="ru-RU" b="1" i="1" dirty="0" smtClean="0"/>
              <a:t>бизнеса</a:t>
            </a:r>
            <a:r>
              <a:rPr lang="en-US" b="1" i="1" dirty="0" smtClean="0"/>
              <a:t>.</a:t>
            </a:r>
            <a:endParaRPr lang="ru-RU" b="1" i="1" dirty="0" smtClean="0"/>
          </a:p>
          <a:p>
            <a:pPr algn="just"/>
            <a:endParaRPr lang="ru-RU" b="1" i="1" dirty="0"/>
          </a:p>
          <a:p>
            <a:pPr algn="just"/>
            <a:r>
              <a:rPr lang="ru-RU" b="1" i="1" dirty="0"/>
              <a:t>Тема 2. Случаи, когда требуется привлечение венчурного </a:t>
            </a:r>
            <a:r>
              <a:rPr lang="ru-RU" b="1" i="1" dirty="0" smtClean="0"/>
              <a:t>капитала</a:t>
            </a:r>
            <a:r>
              <a:rPr lang="en-US" b="1" i="1" dirty="0" smtClean="0"/>
              <a:t>.</a:t>
            </a:r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b="1" i="1" dirty="0"/>
              <a:t>Тема 3. Стадии развития бизнеса компании с точки зрения потребностей в венчурном </a:t>
            </a:r>
            <a:r>
              <a:rPr lang="ru-RU" b="1" i="1" dirty="0" smtClean="0"/>
              <a:t>финансировании</a:t>
            </a:r>
            <a:r>
              <a:rPr lang="en-US" b="1" i="1" dirty="0" smtClean="0"/>
              <a:t>.</a:t>
            </a:r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b="1" i="1" dirty="0"/>
              <a:t>Тема 4. Отрасли, особо привлекательные для венчурного финансирования. Специфика продукта, привлекательного для венчурного </a:t>
            </a:r>
            <a:r>
              <a:rPr lang="ru-RU" b="1" i="1" dirty="0" smtClean="0"/>
              <a:t>финансирования</a:t>
            </a:r>
            <a:r>
              <a:rPr lang="en-US" b="1" i="1" dirty="0" smtClean="0"/>
              <a:t>.</a:t>
            </a:r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b="1" i="1" dirty="0"/>
              <a:t>Тема 5. Венчурный бизнес и его структура. Типы венчурного капитала и финансовые инструменты, используемые в венчурном </a:t>
            </a:r>
            <a:r>
              <a:rPr lang="ru-RU" b="1" i="1" dirty="0" smtClean="0"/>
              <a:t>финансировании</a:t>
            </a:r>
            <a:r>
              <a:rPr lang="en-US" b="1" i="1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0797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79208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/>
              <a:t>Тема 6. Возможности рынка венчурного капитала: наличие и доступность; преимущества и недостатки </a:t>
            </a:r>
            <a:r>
              <a:rPr lang="ru-RU" b="1" i="1" dirty="0" err="1"/>
              <a:t>синдикации</a:t>
            </a:r>
            <a:r>
              <a:rPr lang="ru-RU" b="1" i="1" dirty="0"/>
              <a:t> и со-инвестирования; объемы, на которые можно рассчитывать и которые следует запрашивать.</a:t>
            </a:r>
            <a:endParaRPr lang="ru-RU" dirty="0"/>
          </a:p>
          <a:p>
            <a:pPr algn="just"/>
            <a:endParaRPr lang="ru-RU" b="1" i="1" dirty="0"/>
          </a:p>
          <a:p>
            <a:pPr algn="just"/>
            <a:r>
              <a:rPr lang="ru-RU" b="1" i="1" dirty="0"/>
              <a:t>Тема 7. Подходы венчурного инвестора к повышению стоимости компании и управлению инвестициями. Отбор и анализ компании, предлагающей венчурный </a:t>
            </a:r>
            <a:r>
              <a:rPr lang="ru-RU" b="1" i="1" dirty="0" smtClean="0"/>
              <a:t>капитал</a:t>
            </a:r>
            <a:r>
              <a:rPr lang="en-US" b="1" i="1" dirty="0"/>
              <a:t>.</a:t>
            </a:r>
            <a:endParaRPr lang="ru-RU" dirty="0"/>
          </a:p>
          <a:p>
            <a:pPr algn="just"/>
            <a:endParaRPr lang="ru-RU" dirty="0"/>
          </a:p>
          <a:p>
            <a:pPr algn="just"/>
            <a:r>
              <a:rPr lang="ru-RU" b="1" i="1" dirty="0"/>
              <a:t>Тема 8. Презентация компании. Запрос на инвестиции и предложения инвестору. Вопросы инвестора. Встречи и переговоры.</a:t>
            </a:r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b="1" i="1" dirty="0"/>
              <a:t>Тема 9. Структурирование сделки и оценка бизнеса (</a:t>
            </a:r>
            <a:r>
              <a:rPr lang="ru-RU" b="1" i="1" dirty="0" err="1"/>
              <a:t>Term</a:t>
            </a:r>
            <a:r>
              <a:rPr lang="ru-RU" b="1" i="1" dirty="0"/>
              <a:t> </a:t>
            </a:r>
            <a:r>
              <a:rPr lang="ru-RU" b="1" i="1" dirty="0" err="1"/>
              <a:t>Sheet</a:t>
            </a:r>
            <a:r>
              <a:rPr lang="ru-RU" b="1" i="1" dirty="0"/>
              <a:t> </a:t>
            </a:r>
            <a:r>
              <a:rPr lang="ru-RU" b="1" i="1" dirty="0" err="1"/>
              <a:t>and</a:t>
            </a:r>
            <a:r>
              <a:rPr lang="ru-RU" b="1" i="1" dirty="0"/>
              <a:t> </a:t>
            </a:r>
            <a:r>
              <a:rPr lang="ru-RU" b="1" i="1" dirty="0" err="1"/>
              <a:t>Valuation</a:t>
            </a:r>
            <a:r>
              <a:rPr lang="ru-RU" b="1" i="1" dirty="0"/>
              <a:t>). Письмо об обязательствах (</a:t>
            </a:r>
            <a:r>
              <a:rPr lang="ru-RU" b="1" i="1" dirty="0" err="1"/>
              <a:t>Committment</a:t>
            </a:r>
            <a:r>
              <a:rPr lang="ru-RU" b="1" i="1" dirty="0"/>
              <a:t> </a:t>
            </a:r>
            <a:r>
              <a:rPr lang="ru-RU" b="1" i="1" dirty="0" err="1"/>
              <a:t>Letter</a:t>
            </a:r>
            <a:r>
              <a:rPr lang="ru-RU" b="1" i="1" dirty="0"/>
              <a:t>). Проверка (</a:t>
            </a:r>
            <a:r>
              <a:rPr lang="ru-RU" b="1" i="1" dirty="0" err="1"/>
              <a:t>Due</a:t>
            </a:r>
            <a:r>
              <a:rPr lang="ru-RU" b="1" i="1" dirty="0"/>
              <a:t> </a:t>
            </a:r>
            <a:r>
              <a:rPr lang="ru-RU" b="1" i="1" dirty="0" err="1"/>
              <a:t>Diligence</a:t>
            </a:r>
            <a:r>
              <a:rPr lang="ru-RU" b="1" i="1" dirty="0"/>
              <a:t>). Закрытие сделки (</a:t>
            </a:r>
            <a:r>
              <a:rPr lang="ru-RU" b="1" i="1" dirty="0" err="1"/>
              <a:t>Closing</a:t>
            </a:r>
            <a:r>
              <a:rPr lang="ru-RU" b="1" i="1" dirty="0" smtClean="0"/>
              <a:t>).</a:t>
            </a:r>
          </a:p>
          <a:p>
            <a:pPr algn="just"/>
            <a:endParaRPr lang="ru-RU" b="1" i="1" dirty="0"/>
          </a:p>
          <a:p>
            <a:pPr algn="just"/>
            <a:r>
              <a:rPr lang="ru-RU" b="1" i="1" dirty="0"/>
              <a:t>Тема 10. Совместная работа с инвестором по повышению стоимости компании и управление </a:t>
            </a:r>
            <a:r>
              <a:rPr lang="ru-RU" b="1" i="1" dirty="0" smtClean="0"/>
              <a:t>инвестициями</a:t>
            </a:r>
            <a:r>
              <a:rPr lang="en-US" b="1" i="1" dirty="0" smtClean="0"/>
              <a:t>.</a:t>
            </a:r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b="1" i="1" dirty="0"/>
              <a:t>Тема 11. Выход (</a:t>
            </a:r>
            <a:r>
              <a:rPr lang="ru-RU" b="1" i="1" dirty="0" err="1"/>
              <a:t>Exit</a:t>
            </a:r>
            <a:r>
              <a:rPr lang="ru-RU" b="1" i="1" dirty="0"/>
              <a:t>) и его варианты. Использование инвестиционных брокеров и консультантов (</a:t>
            </a:r>
            <a:r>
              <a:rPr lang="ru-RU" b="1" i="1" dirty="0" err="1"/>
              <a:t>Using</a:t>
            </a:r>
            <a:r>
              <a:rPr lang="ru-RU" b="1" i="1" dirty="0"/>
              <a:t> </a:t>
            </a:r>
            <a:r>
              <a:rPr lang="ru-RU" b="1" i="1" dirty="0" err="1"/>
              <a:t>Brokers</a:t>
            </a:r>
            <a:r>
              <a:rPr lang="ru-RU" b="1" i="1" dirty="0"/>
              <a:t> </a:t>
            </a:r>
            <a:r>
              <a:rPr lang="ru-RU" b="1" i="1" dirty="0" err="1"/>
              <a:t>and</a:t>
            </a:r>
            <a:r>
              <a:rPr lang="ru-RU" b="1" i="1" dirty="0"/>
              <a:t> </a:t>
            </a:r>
            <a:r>
              <a:rPr lang="ru-RU" b="1" i="1" dirty="0" err="1"/>
              <a:t>Consultants</a:t>
            </a:r>
            <a:r>
              <a:rPr lang="ru-RU" b="1" i="1" dirty="0" smtClean="0"/>
              <a:t>)</a:t>
            </a:r>
            <a:r>
              <a:rPr lang="en-US" b="1" i="1" dirty="0" smtClean="0"/>
              <a:t>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4635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537</Words>
  <Application>Microsoft Office PowerPoint</Application>
  <PresentationFormat>Экран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Национальный исследовательский университет  Высшая Школа Экономики  Факультет экономических наук  Школа финансов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Национальный исследовательский университет  Высшая Школа Экономики  Факультет экономических наук  Школа финансов</dc:title>
  <dc:creator>Сергей</dc:creator>
  <cp:lastModifiedBy>Сергей</cp:lastModifiedBy>
  <cp:revision>8</cp:revision>
  <dcterms:created xsi:type="dcterms:W3CDTF">2020-05-27T13:49:42Z</dcterms:created>
  <dcterms:modified xsi:type="dcterms:W3CDTF">2021-09-03T11:24:56Z</dcterms:modified>
</cp:coreProperties>
</file>