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bookmarkIdSeed="2">
  <p:sldMasterIdLst>
    <p:sldMasterId id="2147483660" r:id="rId1"/>
    <p:sldMasterId id="2147483664" r:id="rId2"/>
  </p:sldMasterIdLst>
  <p:notesMasterIdLst>
    <p:notesMasterId r:id="rId20"/>
  </p:notesMasterIdLst>
  <p:handoutMasterIdLst>
    <p:handoutMasterId r:id="rId21"/>
  </p:handoutMasterIdLst>
  <p:sldIdLst>
    <p:sldId id="354" r:id="rId3"/>
    <p:sldId id="355" r:id="rId4"/>
    <p:sldId id="382" r:id="rId5"/>
    <p:sldId id="357" r:id="rId6"/>
    <p:sldId id="371" r:id="rId7"/>
    <p:sldId id="370" r:id="rId8"/>
    <p:sldId id="362" r:id="rId9"/>
    <p:sldId id="378" r:id="rId10"/>
    <p:sldId id="392" r:id="rId11"/>
    <p:sldId id="356" r:id="rId12"/>
    <p:sldId id="379" r:id="rId13"/>
    <p:sldId id="386" r:id="rId14"/>
    <p:sldId id="391" r:id="rId15"/>
    <p:sldId id="390" r:id="rId16"/>
    <p:sldId id="389" r:id="rId17"/>
    <p:sldId id="388" r:id="rId18"/>
    <p:sldId id="387" r:id="rId19"/>
  </p:sldIdLst>
  <p:sldSz cx="12192000" cy="6858000"/>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992673"/>
    <a:srgbClr val="F2CCE6"/>
    <a:srgbClr val="808080"/>
    <a:srgbClr val="FFF1B7"/>
    <a:srgbClr val="A6A6A6"/>
    <a:srgbClr val="7F7F7F"/>
    <a:srgbClr val="666699"/>
    <a:srgbClr val="713B53"/>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6395" autoAdjust="0"/>
  </p:normalViewPr>
  <p:slideViewPr>
    <p:cSldViewPr>
      <p:cViewPr varScale="1">
        <p:scale>
          <a:sx n="109" d="100"/>
          <a:sy n="109" d="100"/>
        </p:scale>
        <p:origin x="1398" y="11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642" y="-7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s02\rf$\Research\RF_Corp_Research\msci%20indice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fs01\Folders$\vasilisa.baranova\Desktop\Peers_Vasilisa.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1044;&#1080;&#1072;&#1075;&#1088;&#1072;&#1084;&#1084;&#1072;%20&#1074;%20Microsoft%20PowerPoint"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1044;&#1080;&#1072;&#1075;&#1088;&#1072;&#1084;&#1084;&#1072;%20&#1074;%20Microsoft%20PowerPoint"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fs02\rf$\Research\RF_Corp_Research\&#1042;&#1064;&#1069;\&#1075;&#1088;&#1072;&#1092;&#1080;&#1082;&#1080;%20&#1076;&#1080;&#1085;&#1072;&#1084;&#1080;&#1082;&#1072;%20&#1082;&#1086;&#1083;-&#1074;&#1072;%20&#1086;&#1090;&#1095;&#1077;&#1090;&#1086;&#107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747300736635629E-2"/>
          <c:y val="3.4217053116384524E-2"/>
          <c:w val="0.90759541225726326"/>
          <c:h val="0.85869596119518032"/>
        </c:manualLayout>
      </c:layout>
      <c:lineChart>
        <c:grouping val="standard"/>
        <c:varyColors val="0"/>
        <c:ser>
          <c:idx val="2"/>
          <c:order val="0"/>
          <c:tx>
            <c:strRef>
              <c:f>'History Index'!$C$7</c:f>
              <c:strCache>
                <c:ptCount val="1"/>
                <c:pt idx="0">
                  <c:v>Emerging markets MSCI index</c:v>
                </c:pt>
              </c:strCache>
            </c:strRef>
          </c:tx>
          <c:spPr>
            <a:ln w="38100" cap="rnd">
              <a:solidFill>
                <a:schemeClr val="accent3"/>
              </a:solidFill>
              <a:round/>
            </a:ln>
            <a:effectLst/>
          </c:spPr>
          <c:marker>
            <c:symbol val="none"/>
          </c:marker>
          <c:dPt>
            <c:idx val="0"/>
            <c:marker>
              <c:symbol val="none"/>
            </c:marker>
            <c:bubble3D val="0"/>
            <c:extLst>
              <c:ext xmlns:c16="http://schemas.microsoft.com/office/drawing/2014/chart" uri="{C3380CC4-5D6E-409C-BE32-E72D297353CC}">
                <c16:uniqueId val="{00000000-CBBA-4B60-A753-94D49A1AAB3C}"/>
              </c:ext>
            </c:extLst>
          </c:dPt>
          <c:cat>
            <c:numRef>
              <c:f>'History Index'!$A$245:$A$382</c:f>
              <c:numCache>
                <c:formatCode>m/d/yyyy</c:formatCode>
                <c:ptCount val="138"/>
                <c:pt idx="0">
                  <c:v>39353</c:v>
                </c:pt>
                <c:pt idx="1">
                  <c:v>39386</c:v>
                </c:pt>
                <c:pt idx="2">
                  <c:v>39416</c:v>
                </c:pt>
                <c:pt idx="3">
                  <c:v>39447</c:v>
                </c:pt>
                <c:pt idx="4">
                  <c:v>39478</c:v>
                </c:pt>
                <c:pt idx="5">
                  <c:v>39507</c:v>
                </c:pt>
                <c:pt idx="6">
                  <c:v>39538</c:v>
                </c:pt>
                <c:pt idx="7">
                  <c:v>39568</c:v>
                </c:pt>
                <c:pt idx="8">
                  <c:v>39598</c:v>
                </c:pt>
                <c:pt idx="9">
                  <c:v>39629</c:v>
                </c:pt>
                <c:pt idx="10">
                  <c:v>39660</c:v>
                </c:pt>
                <c:pt idx="11">
                  <c:v>39689</c:v>
                </c:pt>
                <c:pt idx="12">
                  <c:v>39721</c:v>
                </c:pt>
                <c:pt idx="13">
                  <c:v>39752</c:v>
                </c:pt>
                <c:pt idx="14">
                  <c:v>39780</c:v>
                </c:pt>
                <c:pt idx="15">
                  <c:v>39813</c:v>
                </c:pt>
                <c:pt idx="16">
                  <c:v>39843</c:v>
                </c:pt>
                <c:pt idx="17">
                  <c:v>39871</c:v>
                </c:pt>
                <c:pt idx="18">
                  <c:v>39903</c:v>
                </c:pt>
                <c:pt idx="19">
                  <c:v>39933</c:v>
                </c:pt>
                <c:pt idx="20">
                  <c:v>39962</c:v>
                </c:pt>
                <c:pt idx="21">
                  <c:v>39994</c:v>
                </c:pt>
                <c:pt idx="22">
                  <c:v>40025</c:v>
                </c:pt>
                <c:pt idx="23">
                  <c:v>40056</c:v>
                </c:pt>
                <c:pt idx="24">
                  <c:v>40086</c:v>
                </c:pt>
                <c:pt idx="25">
                  <c:v>40116</c:v>
                </c:pt>
                <c:pt idx="26">
                  <c:v>40147</c:v>
                </c:pt>
                <c:pt idx="27">
                  <c:v>40178</c:v>
                </c:pt>
                <c:pt idx="28">
                  <c:v>40207</c:v>
                </c:pt>
                <c:pt idx="29">
                  <c:v>40235</c:v>
                </c:pt>
                <c:pt idx="30">
                  <c:v>40268</c:v>
                </c:pt>
                <c:pt idx="31">
                  <c:v>40298</c:v>
                </c:pt>
                <c:pt idx="32">
                  <c:v>40329</c:v>
                </c:pt>
                <c:pt idx="33">
                  <c:v>40359</c:v>
                </c:pt>
                <c:pt idx="34">
                  <c:v>40389</c:v>
                </c:pt>
                <c:pt idx="35">
                  <c:v>40421</c:v>
                </c:pt>
                <c:pt idx="36">
                  <c:v>40451</c:v>
                </c:pt>
                <c:pt idx="37">
                  <c:v>40480</c:v>
                </c:pt>
                <c:pt idx="38">
                  <c:v>40512</c:v>
                </c:pt>
                <c:pt idx="39">
                  <c:v>40543</c:v>
                </c:pt>
                <c:pt idx="40">
                  <c:v>40574</c:v>
                </c:pt>
                <c:pt idx="41">
                  <c:v>40602</c:v>
                </c:pt>
                <c:pt idx="42">
                  <c:v>40633</c:v>
                </c:pt>
                <c:pt idx="43">
                  <c:v>40662</c:v>
                </c:pt>
                <c:pt idx="44">
                  <c:v>40694</c:v>
                </c:pt>
                <c:pt idx="45">
                  <c:v>40724</c:v>
                </c:pt>
                <c:pt idx="46">
                  <c:v>40753</c:v>
                </c:pt>
                <c:pt idx="47">
                  <c:v>40786</c:v>
                </c:pt>
                <c:pt idx="48">
                  <c:v>40816</c:v>
                </c:pt>
                <c:pt idx="49">
                  <c:v>40847</c:v>
                </c:pt>
                <c:pt idx="50">
                  <c:v>40877</c:v>
                </c:pt>
                <c:pt idx="51">
                  <c:v>40907</c:v>
                </c:pt>
                <c:pt idx="52">
                  <c:v>40939</c:v>
                </c:pt>
                <c:pt idx="53">
                  <c:v>40968</c:v>
                </c:pt>
                <c:pt idx="54">
                  <c:v>40998</c:v>
                </c:pt>
                <c:pt idx="55">
                  <c:v>41029</c:v>
                </c:pt>
                <c:pt idx="56">
                  <c:v>41060</c:v>
                </c:pt>
                <c:pt idx="57">
                  <c:v>41089</c:v>
                </c:pt>
                <c:pt idx="58">
                  <c:v>41121</c:v>
                </c:pt>
                <c:pt idx="59">
                  <c:v>41152</c:v>
                </c:pt>
                <c:pt idx="60">
                  <c:v>41180</c:v>
                </c:pt>
                <c:pt idx="61">
                  <c:v>41213</c:v>
                </c:pt>
                <c:pt idx="62">
                  <c:v>41243</c:v>
                </c:pt>
                <c:pt idx="63">
                  <c:v>41274</c:v>
                </c:pt>
                <c:pt idx="64">
                  <c:v>41305</c:v>
                </c:pt>
                <c:pt idx="65">
                  <c:v>41333</c:v>
                </c:pt>
                <c:pt idx="66">
                  <c:v>41362</c:v>
                </c:pt>
                <c:pt idx="67">
                  <c:v>41394</c:v>
                </c:pt>
                <c:pt idx="68">
                  <c:v>41425</c:v>
                </c:pt>
                <c:pt idx="69">
                  <c:v>41453</c:v>
                </c:pt>
                <c:pt idx="70">
                  <c:v>41486</c:v>
                </c:pt>
                <c:pt idx="71">
                  <c:v>41516</c:v>
                </c:pt>
                <c:pt idx="72">
                  <c:v>41547</c:v>
                </c:pt>
                <c:pt idx="73">
                  <c:v>41578</c:v>
                </c:pt>
                <c:pt idx="74">
                  <c:v>41607</c:v>
                </c:pt>
                <c:pt idx="75">
                  <c:v>41639</c:v>
                </c:pt>
                <c:pt idx="76">
                  <c:v>41670</c:v>
                </c:pt>
                <c:pt idx="77">
                  <c:v>41698</c:v>
                </c:pt>
                <c:pt idx="78">
                  <c:v>41729</c:v>
                </c:pt>
                <c:pt idx="79">
                  <c:v>41759</c:v>
                </c:pt>
                <c:pt idx="80">
                  <c:v>41789</c:v>
                </c:pt>
                <c:pt idx="81">
                  <c:v>41820</c:v>
                </c:pt>
                <c:pt idx="82">
                  <c:v>41851</c:v>
                </c:pt>
                <c:pt idx="83">
                  <c:v>41880</c:v>
                </c:pt>
                <c:pt idx="84">
                  <c:v>41912</c:v>
                </c:pt>
                <c:pt idx="85">
                  <c:v>41943</c:v>
                </c:pt>
                <c:pt idx="86">
                  <c:v>41971</c:v>
                </c:pt>
                <c:pt idx="87">
                  <c:v>42004</c:v>
                </c:pt>
                <c:pt idx="88">
                  <c:v>42034</c:v>
                </c:pt>
                <c:pt idx="89">
                  <c:v>42062</c:v>
                </c:pt>
                <c:pt idx="90">
                  <c:v>42094</c:v>
                </c:pt>
                <c:pt idx="91">
                  <c:v>42124</c:v>
                </c:pt>
                <c:pt idx="92">
                  <c:v>42153</c:v>
                </c:pt>
                <c:pt idx="93">
                  <c:v>42185</c:v>
                </c:pt>
                <c:pt idx="94">
                  <c:v>42216</c:v>
                </c:pt>
                <c:pt idx="95">
                  <c:v>42247</c:v>
                </c:pt>
                <c:pt idx="96">
                  <c:v>42277</c:v>
                </c:pt>
                <c:pt idx="97">
                  <c:v>42307</c:v>
                </c:pt>
                <c:pt idx="98">
                  <c:v>42338</c:v>
                </c:pt>
                <c:pt idx="99">
                  <c:v>42369</c:v>
                </c:pt>
                <c:pt idx="100">
                  <c:v>42398</c:v>
                </c:pt>
                <c:pt idx="101">
                  <c:v>42429</c:v>
                </c:pt>
                <c:pt idx="102">
                  <c:v>42460</c:v>
                </c:pt>
                <c:pt idx="103">
                  <c:v>42489</c:v>
                </c:pt>
                <c:pt idx="104">
                  <c:v>42521</c:v>
                </c:pt>
                <c:pt idx="105">
                  <c:v>42551</c:v>
                </c:pt>
                <c:pt idx="106">
                  <c:v>42580</c:v>
                </c:pt>
                <c:pt idx="107">
                  <c:v>42613</c:v>
                </c:pt>
                <c:pt idx="108">
                  <c:v>42643</c:v>
                </c:pt>
                <c:pt idx="109">
                  <c:v>42674</c:v>
                </c:pt>
                <c:pt idx="110">
                  <c:v>42704</c:v>
                </c:pt>
                <c:pt idx="111">
                  <c:v>42734</c:v>
                </c:pt>
                <c:pt idx="112">
                  <c:v>42766</c:v>
                </c:pt>
                <c:pt idx="113">
                  <c:v>42794</c:v>
                </c:pt>
                <c:pt idx="114">
                  <c:v>42825</c:v>
                </c:pt>
                <c:pt idx="115">
                  <c:v>42853</c:v>
                </c:pt>
                <c:pt idx="116">
                  <c:v>42886</c:v>
                </c:pt>
                <c:pt idx="117">
                  <c:v>42916</c:v>
                </c:pt>
                <c:pt idx="118">
                  <c:v>42947</c:v>
                </c:pt>
                <c:pt idx="119">
                  <c:v>42978</c:v>
                </c:pt>
                <c:pt idx="120">
                  <c:v>43007</c:v>
                </c:pt>
                <c:pt idx="121">
                  <c:v>43039</c:v>
                </c:pt>
                <c:pt idx="122">
                  <c:v>43069</c:v>
                </c:pt>
                <c:pt idx="123">
                  <c:v>43098</c:v>
                </c:pt>
                <c:pt idx="124">
                  <c:v>43131</c:v>
                </c:pt>
                <c:pt idx="125">
                  <c:v>43159</c:v>
                </c:pt>
                <c:pt idx="126">
                  <c:v>43189</c:v>
                </c:pt>
                <c:pt idx="127">
                  <c:v>43220</c:v>
                </c:pt>
                <c:pt idx="128">
                  <c:v>43251</c:v>
                </c:pt>
                <c:pt idx="129">
                  <c:v>43280</c:v>
                </c:pt>
                <c:pt idx="130">
                  <c:v>43312</c:v>
                </c:pt>
                <c:pt idx="131">
                  <c:v>43343</c:v>
                </c:pt>
                <c:pt idx="132">
                  <c:v>43371</c:v>
                </c:pt>
                <c:pt idx="133">
                  <c:v>43404</c:v>
                </c:pt>
                <c:pt idx="134">
                  <c:v>43434</c:v>
                </c:pt>
                <c:pt idx="135">
                  <c:v>43465</c:v>
                </c:pt>
                <c:pt idx="136">
                  <c:v>43496</c:v>
                </c:pt>
                <c:pt idx="137">
                  <c:v>43524</c:v>
                </c:pt>
              </c:numCache>
            </c:numRef>
          </c:cat>
          <c:val>
            <c:numRef>
              <c:f>'History Index'!$D$245:$D$382</c:f>
              <c:numCache>
                <c:formatCode>General</c:formatCode>
                <c:ptCount val="138"/>
                <c:pt idx="0">
                  <c:v>100</c:v>
                </c:pt>
                <c:pt idx="1">
                  <c:v>111.01565483008781</c:v>
                </c:pt>
                <c:pt idx="2">
                  <c:v>103.0819927951259</c:v>
                </c:pt>
                <c:pt idx="3">
                  <c:v>103.37666218437171</c:v>
                </c:pt>
                <c:pt idx="4">
                  <c:v>90.357255507412347</c:v>
                </c:pt>
                <c:pt idx="5">
                  <c:v>96.908876604080504</c:v>
                </c:pt>
                <c:pt idx="6">
                  <c:v>91.673722130916175</c:v>
                </c:pt>
                <c:pt idx="7">
                  <c:v>98.890216976276989</c:v>
                </c:pt>
                <c:pt idx="8">
                  <c:v>100.42581801882558</c:v>
                </c:pt>
                <c:pt idx="9">
                  <c:v>90.236897587861222</c:v>
                </c:pt>
                <c:pt idx="10">
                  <c:v>86.480070388631518</c:v>
                </c:pt>
                <c:pt idx="11">
                  <c:v>79.373972807410681</c:v>
                </c:pt>
                <c:pt idx="12">
                  <c:v>65.318657967694236</c:v>
                </c:pt>
                <c:pt idx="13">
                  <c:v>47.3562760429636</c:v>
                </c:pt>
                <c:pt idx="14">
                  <c:v>43.741388183342444</c:v>
                </c:pt>
                <c:pt idx="15">
                  <c:v>47.067417036040936</c:v>
                </c:pt>
                <c:pt idx="16">
                  <c:v>43.953882165446451</c:v>
                </c:pt>
                <c:pt idx="17">
                  <c:v>41.444627056460284</c:v>
                </c:pt>
                <c:pt idx="18">
                  <c:v>47.310623038995935</c:v>
                </c:pt>
                <c:pt idx="19">
                  <c:v>55.010209671796368</c:v>
                </c:pt>
                <c:pt idx="20">
                  <c:v>64.17318259541473</c:v>
                </c:pt>
                <c:pt idx="21">
                  <c:v>63.191227982801216</c:v>
                </c:pt>
                <c:pt idx="22">
                  <c:v>70.058269834155027</c:v>
                </c:pt>
                <c:pt idx="23">
                  <c:v>69.679764928532236</c:v>
                </c:pt>
                <c:pt idx="24">
                  <c:v>75.870312266547074</c:v>
                </c:pt>
                <c:pt idx="25">
                  <c:v>75.888573468134155</c:v>
                </c:pt>
                <c:pt idx="26">
                  <c:v>79.114995766721407</c:v>
                </c:pt>
                <c:pt idx="27">
                  <c:v>82.131414247057407</c:v>
                </c:pt>
                <c:pt idx="28">
                  <c:v>77.493069043943052</c:v>
                </c:pt>
                <c:pt idx="29">
                  <c:v>77.687301824459993</c:v>
                </c:pt>
                <c:pt idx="30">
                  <c:v>83.862908179358158</c:v>
                </c:pt>
                <c:pt idx="31">
                  <c:v>84.66806115842418</c:v>
                </c:pt>
                <c:pt idx="32">
                  <c:v>76.896259773893078</c:v>
                </c:pt>
                <c:pt idx="33">
                  <c:v>76.198183840496668</c:v>
                </c:pt>
                <c:pt idx="34">
                  <c:v>82.292444842870623</c:v>
                </c:pt>
                <c:pt idx="35">
                  <c:v>80.519448179690187</c:v>
                </c:pt>
                <c:pt idx="36">
                  <c:v>89.274864286069985</c:v>
                </c:pt>
                <c:pt idx="37">
                  <c:v>91.783289340438571</c:v>
                </c:pt>
                <c:pt idx="38">
                  <c:v>89.301426033832996</c:v>
                </c:pt>
                <c:pt idx="39">
                  <c:v>95.570828560519274</c:v>
                </c:pt>
                <c:pt idx="40">
                  <c:v>92.889752145691162</c:v>
                </c:pt>
                <c:pt idx="41">
                  <c:v>91.950960373192544</c:v>
                </c:pt>
                <c:pt idx="42">
                  <c:v>97.188605010209656</c:v>
                </c:pt>
                <c:pt idx="43">
                  <c:v>99.941066122150815</c:v>
                </c:pt>
                <c:pt idx="44">
                  <c:v>96.947889171107448</c:v>
                </c:pt>
                <c:pt idx="45">
                  <c:v>95.142520377840853</c:v>
                </c:pt>
                <c:pt idx="46">
                  <c:v>94.437804007503686</c:v>
                </c:pt>
                <c:pt idx="47">
                  <c:v>85.757092816707328</c:v>
                </c:pt>
                <c:pt idx="48">
                  <c:v>73.080498696814232</c:v>
                </c:pt>
                <c:pt idx="49">
                  <c:v>82.636917509172093</c:v>
                </c:pt>
                <c:pt idx="50">
                  <c:v>77.056460315088728</c:v>
                </c:pt>
                <c:pt idx="51">
                  <c:v>76.065375101681681</c:v>
                </c:pt>
                <c:pt idx="52">
                  <c:v>84.6149376628982</c:v>
                </c:pt>
                <c:pt idx="53">
                  <c:v>89.5994156415492</c:v>
                </c:pt>
                <c:pt idx="54">
                  <c:v>86.446038149310212</c:v>
                </c:pt>
                <c:pt idx="55">
                  <c:v>85.165263874362921</c:v>
                </c:pt>
                <c:pt idx="56">
                  <c:v>75.227849992529499</c:v>
                </c:pt>
                <c:pt idx="57">
                  <c:v>77.805169580158378</c:v>
                </c:pt>
                <c:pt idx="58">
                  <c:v>79.06187227119544</c:v>
                </c:pt>
                <c:pt idx="59">
                  <c:v>78.633564088517019</c:v>
                </c:pt>
                <c:pt idx="60">
                  <c:v>83.226256287663716</c:v>
                </c:pt>
                <c:pt idx="61">
                  <c:v>82.617826252967433</c:v>
                </c:pt>
                <c:pt idx="62">
                  <c:v>83.58816010093463</c:v>
                </c:pt>
                <c:pt idx="63">
                  <c:v>87.587363248501745</c:v>
                </c:pt>
                <c:pt idx="64">
                  <c:v>88.733668675398832</c:v>
                </c:pt>
                <c:pt idx="65">
                  <c:v>87.539220080681289</c:v>
                </c:pt>
                <c:pt idx="66">
                  <c:v>85.902352374786261</c:v>
                </c:pt>
                <c:pt idx="67">
                  <c:v>86.280027225791443</c:v>
                </c:pt>
                <c:pt idx="68">
                  <c:v>83.742550259807075</c:v>
                </c:pt>
                <c:pt idx="69">
                  <c:v>78.052525856201314</c:v>
                </c:pt>
                <c:pt idx="70">
                  <c:v>78.651825290104071</c:v>
                </c:pt>
                <c:pt idx="71">
                  <c:v>77.15689692381757</c:v>
                </c:pt>
                <c:pt idx="72">
                  <c:v>81.964573268921086</c:v>
                </c:pt>
                <c:pt idx="73">
                  <c:v>85.862509753141751</c:v>
                </c:pt>
                <c:pt idx="74">
                  <c:v>84.522801600345289</c:v>
                </c:pt>
                <c:pt idx="75">
                  <c:v>83.2287464515165</c:v>
                </c:pt>
                <c:pt idx="76">
                  <c:v>77.737105101515667</c:v>
                </c:pt>
                <c:pt idx="77">
                  <c:v>80.218138353503647</c:v>
                </c:pt>
                <c:pt idx="78">
                  <c:v>82.561382538971046</c:v>
                </c:pt>
                <c:pt idx="79">
                  <c:v>82.61367597987946</c:v>
                </c:pt>
                <c:pt idx="80">
                  <c:v>85.303882995501098</c:v>
                </c:pt>
                <c:pt idx="81">
                  <c:v>87.220479107525264</c:v>
                </c:pt>
                <c:pt idx="82">
                  <c:v>88.465561033916032</c:v>
                </c:pt>
                <c:pt idx="83">
                  <c:v>90.299981738798422</c:v>
                </c:pt>
                <c:pt idx="84">
                  <c:v>83.447880870561278</c:v>
                </c:pt>
                <c:pt idx="85">
                  <c:v>84.339359529857063</c:v>
                </c:pt>
                <c:pt idx="86">
                  <c:v>83.397247538888053</c:v>
                </c:pt>
                <c:pt idx="87">
                  <c:v>79.378953135116276</c:v>
                </c:pt>
                <c:pt idx="88">
                  <c:v>79.818052027823427</c:v>
                </c:pt>
                <c:pt idx="89">
                  <c:v>82.197818616464943</c:v>
                </c:pt>
                <c:pt idx="90">
                  <c:v>80.894632866842628</c:v>
                </c:pt>
                <c:pt idx="91">
                  <c:v>86.971462722247111</c:v>
                </c:pt>
                <c:pt idx="92">
                  <c:v>83.355744808008353</c:v>
                </c:pt>
                <c:pt idx="93">
                  <c:v>80.702060195560861</c:v>
                </c:pt>
                <c:pt idx="94">
                  <c:v>74.844364759201142</c:v>
                </c:pt>
                <c:pt idx="95">
                  <c:v>67.959061706260272</c:v>
                </c:pt>
                <c:pt idx="96">
                  <c:v>65.744475986519902</c:v>
                </c:pt>
                <c:pt idx="97">
                  <c:v>70.375350698075934</c:v>
                </c:pt>
                <c:pt idx="98">
                  <c:v>67.591347510666196</c:v>
                </c:pt>
                <c:pt idx="99">
                  <c:v>65.917957401597022</c:v>
                </c:pt>
                <c:pt idx="100">
                  <c:v>61.620764646313731</c:v>
                </c:pt>
                <c:pt idx="101">
                  <c:v>61.451433504324591</c:v>
                </c:pt>
                <c:pt idx="102">
                  <c:v>69.45897040025234</c:v>
                </c:pt>
                <c:pt idx="103">
                  <c:v>69.740358915616653</c:v>
                </c:pt>
                <c:pt idx="104">
                  <c:v>67.022760097614423</c:v>
                </c:pt>
                <c:pt idx="105">
                  <c:v>69.234855653501995</c:v>
                </c:pt>
                <c:pt idx="106">
                  <c:v>72.502780682968933</c:v>
                </c:pt>
                <c:pt idx="107">
                  <c:v>74.180321065126066</c:v>
                </c:pt>
                <c:pt idx="108">
                  <c:v>74.992114481132845</c:v>
                </c:pt>
                <c:pt idx="109">
                  <c:v>75.127413383800643</c:v>
                </c:pt>
                <c:pt idx="110">
                  <c:v>71.619602569849093</c:v>
                </c:pt>
                <c:pt idx="111">
                  <c:v>71.573119511263826</c:v>
                </c:pt>
                <c:pt idx="112">
                  <c:v>75.471055995484491</c:v>
                </c:pt>
                <c:pt idx="113">
                  <c:v>77.723824227634168</c:v>
                </c:pt>
                <c:pt idx="114">
                  <c:v>79.549944386340613</c:v>
                </c:pt>
                <c:pt idx="115">
                  <c:v>81.176021382206955</c:v>
                </c:pt>
                <c:pt idx="116">
                  <c:v>83.447880870561292</c:v>
                </c:pt>
                <c:pt idx="117">
                  <c:v>83.901920746385102</c:v>
                </c:pt>
                <c:pt idx="118">
                  <c:v>88.502913491707758</c:v>
                </c:pt>
                <c:pt idx="119">
                  <c:v>90.285040755681734</c:v>
                </c:pt>
                <c:pt idx="120">
                  <c:v>89.788668094360617</c:v>
                </c:pt>
                <c:pt idx="121">
                  <c:v>92.88975214569119</c:v>
                </c:pt>
                <c:pt idx="122">
                  <c:v>93.031691485299731</c:v>
                </c:pt>
                <c:pt idx="123">
                  <c:v>96.157677175158128</c:v>
                </c:pt>
                <c:pt idx="124">
                  <c:v>104.13782226870526</c:v>
                </c:pt>
                <c:pt idx="125">
                  <c:v>99.207297840197882</c:v>
                </c:pt>
                <c:pt idx="126">
                  <c:v>97.189435064827265</c:v>
                </c:pt>
                <c:pt idx="127">
                  <c:v>96.654049836479246</c:v>
                </c:pt>
                <c:pt idx="128">
                  <c:v>93.025051048358989</c:v>
                </c:pt>
                <c:pt idx="129">
                  <c:v>88.776001460896126</c:v>
                </c:pt>
                <c:pt idx="130">
                  <c:v>90.265119444859465</c:v>
                </c:pt>
                <c:pt idx="131">
                  <c:v>87.650447399438875</c:v>
                </c:pt>
                <c:pt idx="132">
                  <c:v>86.98225343227584</c:v>
                </c:pt>
                <c:pt idx="133">
                  <c:v>79.346581005030117</c:v>
                </c:pt>
                <c:pt idx="134">
                  <c:v>82.567192921294222</c:v>
                </c:pt>
                <c:pt idx="135">
                  <c:v>80.165014857977653</c:v>
                </c:pt>
                <c:pt idx="136">
                  <c:v>87.149924465029812</c:v>
                </c:pt>
                <c:pt idx="137">
                  <c:v>87.234590036024372</c:v>
                </c:pt>
              </c:numCache>
            </c:numRef>
          </c:val>
          <c:smooth val="0"/>
          <c:extLst>
            <c:ext xmlns:c16="http://schemas.microsoft.com/office/drawing/2014/chart" uri="{C3380CC4-5D6E-409C-BE32-E72D297353CC}">
              <c16:uniqueId val="{00000001-CBBA-4B60-A753-94D49A1AAB3C}"/>
            </c:ext>
          </c:extLst>
        </c:ser>
        <c:ser>
          <c:idx val="0"/>
          <c:order val="1"/>
          <c:tx>
            <c:strRef>
              <c:f>'History Index'!$B$7</c:f>
              <c:strCache>
                <c:ptCount val="1"/>
                <c:pt idx="0">
                  <c:v>Emerging markets ESG leaders MSCI index</c:v>
                </c:pt>
              </c:strCache>
            </c:strRef>
          </c:tx>
          <c:spPr>
            <a:ln w="38100" cap="rnd">
              <a:solidFill>
                <a:srgbClr val="992673"/>
              </a:solidFill>
              <a:round/>
            </a:ln>
            <a:effectLst/>
          </c:spPr>
          <c:marker>
            <c:symbol val="none"/>
          </c:marker>
          <c:cat>
            <c:numRef>
              <c:f>'History Index'!$A$245:$A$382</c:f>
              <c:numCache>
                <c:formatCode>m/d/yyyy</c:formatCode>
                <c:ptCount val="138"/>
                <c:pt idx="0">
                  <c:v>39353</c:v>
                </c:pt>
                <c:pt idx="1">
                  <c:v>39386</c:v>
                </c:pt>
                <c:pt idx="2">
                  <c:v>39416</c:v>
                </c:pt>
                <c:pt idx="3">
                  <c:v>39447</c:v>
                </c:pt>
                <c:pt idx="4">
                  <c:v>39478</c:v>
                </c:pt>
                <c:pt idx="5">
                  <c:v>39507</c:v>
                </c:pt>
                <c:pt idx="6">
                  <c:v>39538</c:v>
                </c:pt>
                <c:pt idx="7">
                  <c:v>39568</c:v>
                </c:pt>
                <c:pt idx="8">
                  <c:v>39598</c:v>
                </c:pt>
                <c:pt idx="9">
                  <c:v>39629</c:v>
                </c:pt>
                <c:pt idx="10">
                  <c:v>39660</c:v>
                </c:pt>
                <c:pt idx="11">
                  <c:v>39689</c:v>
                </c:pt>
                <c:pt idx="12">
                  <c:v>39721</c:v>
                </c:pt>
                <c:pt idx="13">
                  <c:v>39752</c:v>
                </c:pt>
                <c:pt idx="14">
                  <c:v>39780</c:v>
                </c:pt>
                <c:pt idx="15">
                  <c:v>39813</c:v>
                </c:pt>
                <c:pt idx="16">
                  <c:v>39843</c:v>
                </c:pt>
                <c:pt idx="17">
                  <c:v>39871</c:v>
                </c:pt>
                <c:pt idx="18">
                  <c:v>39903</c:v>
                </c:pt>
                <c:pt idx="19">
                  <c:v>39933</c:v>
                </c:pt>
                <c:pt idx="20">
                  <c:v>39962</c:v>
                </c:pt>
                <c:pt idx="21">
                  <c:v>39994</c:v>
                </c:pt>
                <c:pt idx="22">
                  <c:v>40025</c:v>
                </c:pt>
                <c:pt idx="23">
                  <c:v>40056</c:v>
                </c:pt>
                <c:pt idx="24">
                  <c:v>40086</c:v>
                </c:pt>
                <c:pt idx="25">
                  <c:v>40116</c:v>
                </c:pt>
                <c:pt idx="26">
                  <c:v>40147</c:v>
                </c:pt>
                <c:pt idx="27">
                  <c:v>40178</c:v>
                </c:pt>
                <c:pt idx="28">
                  <c:v>40207</c:v>
                </c:pt>
                <c:pt idx="29">
                  <c:v>40235</c:v>
                </c:pt>
                <c:pt idx="30">
                  <c:v>40268</c:v>
                </c:pt>
                <c:pt idx="31">
                  <c:v>40298</c:v>
                </c:pt>
                <c:pt idx="32">
                  <c:v>40329</c:v>
                </c:pt>
                <c:pt idx="33">
                  <c:v>40359</c:v>
                </c:pt>
                <c:pt idx="34">
                  <c:v>40389</c:v>
                </c:pt>
                <c:pt idx="35">
                  <c:v>40421</c:v>
                </c:pt>
                <c:pt idx="36">
                  <c:v>40451</c:v>
                </c:pt>
                <c:pt idx="37">
                  <c:v>40480</c:v>
                </c:pt>
                <c:pt idx="38">
                  <c:v>40512</c:v>
                </c:pt>
                <c:pt idx="39">
                  <c:v>40543</c:v>
                </c:pt>
                <c:pt idx="40">
                  <c:v>40574</c:v>
                </c:pt>
                <c:pt idx="41">
                  <c:v>40602</c:v>
                </c:pt>
                <c:pt idx="42">
                  <c:v>40633</c:v>
                </c:pt>
                <c:pt idx="43">
                  <c:v>40662</c:v>
                </c:pt>
                <c:pt idx="44">
                  <c:v>40694</c:v>
                </c:pt>
                <c:pt idx="45">
                  <c:v>40724</c:v>
                </c:pt>
                <c:pt idx="46">
                  <c:v>40753</c:v>
                </c:pt>
                <c:pt idx="47">
                  <c:v>40786</c:v>
                </c:pt>
                <c:pt idx="48">
                  <c:v>40816</c:v>
                </c:pt>
                <c:pt idx="49">
                  <c:v>40847</c:v>
                </c:pt>
                <c:pt idx="50">
                  <c:v>40877</c:v>
                </c:pt>
                <c:pt idx="51">
                  <c:v>40907</c:v>
                </c:pt>
                <c:pt idx="52">
                  <c:v>40939</c:v>
                </c:pt>
                <c:pt idx="53">
                  <c:v>40968</c:v>
                </c:pt>
                <c:pt idx="54">
                  <c:v>40998</c:v>
                </c:pt>
                <c:pt idx="55">
                  <c:v>41029</c:v>
                </c:pt>
                <c:pt idx="56">
                  <c:v>41060</c:v>
                </c:pt>
                <c:pt idx="57">
                  <c:v>41089</c:v>
                </c:pt>
                <c:pt idx="58">
                  <c:v>41121</c:v>
                </c:pt>
                <c:pt idx="59">
                  <c:v>41152</c:v>
                </c:pt>
                <c:pt idx="60">
                  <c:v>41180</c:v>
                </c:pt>
                <c:pt idx="61">
                  <c:v>41213</c:v>
                </c:pt>
                <c:pt idx="62">
                  <c:v>41243</c:v>
                </c:pt>
                <c:pt idx="63">
                  <c:v>41274</c:v>
                </c:pt>
                <c:pt idx="64">
                  <c:v>41305</c:v>
                </c:pt>
                <c:pt idx="65">
                  <c:v>41333</c:v>
                </c:pt>
                <c:pt idx="66">
                  <c:v>41362</c:v>
                </c:pt>
                <c:pt idx="67">
                  <c:v>41394</c:v>
                </c:pt>
                <c:pt idx="68">
                  <c:v>41425</c:v>
                </c:pt>
                <c:pt idx="69">
                  <c:v>41453</c:v>
                </c:pt>
                <c:pt idx="70">
                  <c:v>41486</c:v>
                </c:pt>
                <c:pt idx="71">
                  <c:v>41516</c:v>
                </c:pt>
                <c:pt idx="72">
                  <c:v>41547</c:v>
                </c:pt>
                <c:pt idx="73">
                  <c:v>41578</c:v>
                </c:pt>
                <c:pt idx="74">
                  <c:v>41607</c:v>
                </c:pt>
                <c:pt idx="75">
                  <c:v>41639</c:v>
                </c:pt>
                <c:pt idx="76">
                  <c:v>41670</c:v>
                </c:pt>
                <c:pt idx="77">
                  <c:v>41698</c:v>
                </c:pt>
                <c:pt idx="78">
                  <c:v>41729</c:v>
                </c:pt>
                <c:pt idx="79">
                  <c:v>41759</c:v>
                </c:pt>
                <c:pt idx="80">
                  <c:v>41789</c:v>
                </c:pt>
                <c:pt idx="81">
                  <c:v>41820</c:v>
                </c:pt>
                <c:pt idx="82">
                  <c:v>41851</c:v>
                </c:pt>
                <c:pt idx="83">
                  <c:v>41880</c:v>
                </c:pt>
                <c:pt idx="84">
                  <c:v>41912</c:v>
                </c:pt>
                <c:pt idx="85">
                  <c:v>41943</c:v>
                </c:pt>
                <c:pt idx="86">
                  <c:v>41971</c:v>
                </c:pt>
                <c:pt idx="87">
                  <c:v>42004</c:v>
                </c:pt>
                <c:pt idx="88">
                  <c:v>42034</c:v>
                </c:pt>
                <c:pt idx="89">
                  <c:v>42062</c:v>
                </c:pt>
                <c:pt idx="90">
                  <c:v>42094</c:v>
                </c:pt>
                <c:pt idx="91">
                  <c:v>42124</c:v>
                </c:pt>
                <c:pt idx="92">
                  <c:v>42153</c:v>
                </c:pt>
                <c:pt idx="93">
                  <c:v>42185</c:v>
                </c:pt>
                <c:pt idx="94">
                  <c:v>42216</c:v>
                </c:pt>
                <c:pt idx="95">
                  <c:v>42247</c:v>
                </c:pt>
                <c:pt idx="96">
                  <c:v>42277</c:v>
                </c:pt>
                <c:pt idx="97">
                  <c:v>42307</c:v>
                </c:pt>
                <c:pt idx="98">
                  <c:v>42338</c:v>
                </c:pt>
                <c:pt idx="99">
                  <c:v>42369</c:v>
                </c:pt>
                <c:pt idx="100">
                  <c:v>42398</c:v>
                </c:pt>
                <c:pt idx="101">
                  <c:v>42429</c:v>
                </c:pt>
                <c:pt idx="102">
                  <c:v>42460</c:v>
                </c:pt>
                <c:pt idx="103">
                  <c:v>42489</c:v>
                </c:pt>
                <c:pt idx="104">
                  <c:v>42521</c:v>
                </c:pt>
                <c:pt idx="105">
                  <c:v>42551</c:v>
                </c:pt>
                <c:pt idx="106">
                  <c:v>42580</c:v>
                </c:pt>
                <c:pt idx="107">
                  <c:v>42613</c:v>
                </c:pt>
                <c:pt idx="108">
                  <c:v>42643</c:v>
                </c:pt>
                <c:pt idx="109">
                  <c:v>42674</c:v>
                </c:pt>
                <c:pt idx="110">
                  <c:v>42704</c:v>
                </c:pt>
                <c:pt idx="111">
                  <c:v>42734</c:v>
                </c:pt>
                <c:pt idx="112">
                  <c:v>42766</c:v>
                </c:pt>
                <c:pt idx="113">
                  <c:v>42794</c:v>
                </c:pt>
                <c:pt idx="114">
                  <c:v>42825</c:v>
                </c:pt>
                <c:pt idx="115">
                  <c:v>42853</c:v>
                </c:pt>
                <c:pt idx="116">
                  <c:v>42886</c:v>
                </c:pt>
                <c:pt idx="117">
                  <c:v>42916</c:v>
                </c:pt>
                <c:pt idx="118">
                  <c:v>42947</c:v>
                </c:pt>
                <c:pt idx="119">
                  <c:v>42978</c:v>
                </c:pt>
                <c:pt idx="120">
                  <c:v>43007</c:v>
                </c:pt>
                <c:pt idx="121">
                  <c:v>43039</c:v>
                </c:pt>
                <c:pt idx="122">
                  <c:v>43069</c:v>
                </c:pt>
                <c:pt idx="123">
                  <c:v>43098</c:v>
                </c:pt>
                <c:pt idx="124">
                  <c:v>43131</c:v>
                </c:pt>
                <c:pt idx="125">
                  <c:v>43159</c:v>
                </c:pt>
                <c:pt idx="126">
                  <c:v>43189</c:v>
                </c:pt>
                <c:pt idx="127">
                  <c:v>43220</c:v>
                </c:pt>
                <c:pt idx="128">
                  <c:v>43251</c:v>
                </c:pt>
                <c:pt idx="129">
                  <c:v>43280</c:v>
                </c:pt>
                <c:pt idx="130">
                  <c:v>43312</c:v>
                </c:pt>
                <c:pt idx="131">
                  <c:v>43343</c:v>
                </c:pt>
                <c:pt idx="132">
                  <c:v>43371</c:v>
                </c:pt>
                <c:pt idx="133">
                  <c:v>43404</c:v>
                </c:pt>
                <c:pt idx="134">
                  <c:v>43434</c:v>
                </c:pt>
                <c:pt idx="135">
                  <c:v>43465</c:v>
                </c:pt>
                <c:pt idx="136">
                  <c:v>43496</c:v>
                </c:pt>
                <c:pt idx="137">
                  <c:v>43524</c:v>
                </c:pt>
              </c:numCache>
            </c:numRef>
          </c:cat>
          <c:val>
            <c:numRef>
              <c:f>'History Index'!$B$245:$B$382</c:f>
              <c:numCache>
                <c:formatCode>#\ ##0.000</c:formatCode>
                <c:ptCount val="138"/>
                <c:pt idx="0">
                  <c:v>100</c:v>
                </c:pt>
                <c:pt idx="1">
                  <c:v>112.19</c:v>
                </c:pt>
                <c:pt idx="2">
                  <c:v>104.44</c:v>
                </c:pt>
                <c:pt idx="3">
                  <c:v>103.85</c:v>
                </c:pt>
                <c:pt idx="4">
                  <c:v>90.22</c:v>
                </c:pt>
                <c:pt idx="5">
                  <c:v>95.54</c:v>
                </c:pt>
                <c:pt idx="6">
                  <c:v>90.85</c:v>
                </c:pt>
                <c:pt idx="7">
                  <c:v>98.96</c:v>
                </c:pt>
                <c:pt idx="8">
                  <c:v>97.1</c:v>
                </c:pt>
                <c:pt idx="9">
                  <c:v>87.18</c:v>
                </c:pt>
                <c:pt idx="10">
                  <c:v>88.22</c:v>
                </c:pt>
                <c:pt idx="11">
                  <c:v>81.58</c:v>
                </c:pt>
                <c:pt idx="12">
                  <c:v>68.39</c:v>
                </c:pt>
                <c:pt idx="13">
                  <c:v>51.28</c:v>
                </c:pt>
                <c:pt idx="14">
                  <c:v>47.92</c:v>
                </c:pt>
                <c:pt idx="15">
                  <c:v>51.92</c:v>
                </c:pt>
                <c:pt idx="16">
                  <c:v>48.16</c:v>
                </c:pt>
                <c:pt idx="17">
                  <c:v>44.63</c:v>
                </c:pt>
                <c:pt idx="18">
                  <c:v>50.6</c:v>
                </c:pt>
                <c:pt idx="19">
                  <c:v>59.17</c:v>
                </c:pt>
                <c:pt idx="20">
                  <c:v>67.849999999999994</c:v>
                </c:pt>
                <c:pt idx="21">
                  <c:v>68.400000000000006</c:v>
                </c:pt>
                <c:pt idx="22">
                  <c:v>75.66</c:v>
                </c:pt>
                <c:pt idx="23">
                  <c:v>75.86</c:v>
                </c:pt>
                <c:pt idx="24">
                  <c:v>83</c:v>
                </c:pt>
                <c:pt idx="25">
                  <c:v>82.11</c:v>
                </c:pt>
                <c:pt idx="26">
                  <c:v>85.38</c:v>
                </c:pt>
                <c:pt idx="27">
                  <c:v>88.9</c:v>
                </c:pt>
                <c:pt idx="28">
                  <c:v>84.72</c:v>
                </c:pt>
                <c:pt idx="29">
                  <c:v>84.82</c:v>
                </c:pt>
                <c:pt idx="30">
                  <c:v>91.29</c:v>
                </c:pt>
                <c:pt idx="31">
                  <c:v>93.38</c:v>
                </c:pt>
                <c:pt idx="32">
                  <c:v>85.7</c:v>
                </c:pt>
                <c:pt idx="33">
                  <c:v>85.82</c:v>
                </c:pt>
                <c:pt idx="34">
                  <c:v>93.06</c:v>
                </c:pt>
                <c:pt idx="35">
                  <c:v>91.37</c:v>
                </c:pt>
                <c:pt idx="36">
                  <c:v>101.86</c:v>
                </c:pt>
                <c:pt idx="37">
                  <c:v>104.71</c:v>
                </c:pt>
                <c:pt idx="38">
                  <c:v>101.62</c:v>
                </c:pt>
                <c:pt idx="39">
                  <c:v>108.93</c:v>
                </c:pt>
                <c:pt idx="40">
                  <c:v>104.18</c:v>
                </c:pt>
                <c:pt idx="41">
                  <c:v>103.02</c:v>
                </c:pt>
                <c:pt idx="42">
                  <c:v>109.84</c:v>
                </c:pt>
                <c:pt idx="43">
                  <c:v>114.11</c:v>
                </c:pt>
                <c:pt idx="44">
                  <c:v>111.76</c:v>
                </c:pt>
                <c:pt idx="45">
                  <c:v>110.83</c:v>
                </c:pt>
                <c:pt idx="46">
                  <c:v>110.77</c:v>
                </c:pt>
                <c:pt idx="47">
                  <c:v>102.22</c:v>
                </c:pt>
                <c:pt idx="48">
                  <c:v>89</c:v>
                </c:pt>
                <c:pt idx="49">
                  <c:v>99.19</c:v>
                </c:pt>
                <c:pt idx="50">
                  <c:v>92.84</c:v>
                </c:pt>
                <c:pt idx="51">
                  <c:v>92.2</c:v>
                </c:pt>
                <c:pt idx="52">
                  <c:v>101.17</c:v>
                </c:pt>
                <c:pt idx="53">
                  <c:v>107.18</c:v>
                </c:pt>
                <c:pt idx="54">
                  <c:v>105.08</c:v>
                </c:pt>
                <c:pt idx="55">
                  <c:v>103.66</c:v>
                </c:pt>
                <c:pt idx="56">
                  <c:v>92.96</c:v>
                </c:pt>
                <c:pt idx="57">
                  <c:v>96.62</c:v>
                </c:pt>
                <c:pt idx="58">
                  <c:v>98.5</c:v>
                </c:pt>
                <c:pt idx="59">
                  <c:v>98.4</c:v>
                </c:pt>
                <c:pt idx="60">
                  <c:v>103.33</c:v>
                </c:pt>
                <c:pt idx="61">
                  <c:v>102.46</c:v>
                </c:pt>
                <c:pt idx="62">
                  <c:v>104.24</c:v>
                </c:pt>
                <c:pt idx="63">
                  <c:v>108.7</c:v>
                </c:pt>
                <c:pt idx="64">
                  <c:v>110.13</c:v>
                </c:pt>
                <c:pt idx="65">
                  <c:v>110.84</c:v>
                </c:pt>
                <c:pt idx="66">
                  <c:v>109.22</c:v>
                </c:pt>
                <c:pt idx="67">
                  <c:v>110.4</c:v>
                </c:pt>
                <c:pt idx="68">
                  <c:v>108.03</c:v>
                </c:pt>
                <c:pt idx="69">
                  <c:v>101.99</c:v>
                </c:pt>
                <c:pt idx="70">
                  <c:v>102.21</c:v>
                </c:pt>
                <c:pt idx="71">
                  <c:v>98.89</c:v>
                </c:pt>
                <c:pt idx="72">
                  <c:v>105.43</c:v>
                </c:pt>
                <c:pt idx="73">
                  <c:v>110.47</c:v>
                </c:pt>
                <c:pt idx="74">
                  <c:v>107.81</c:v>
                </c:pt>
                <c:pt idx="75">
                  <c:v>107.28</c:v>
                </c:pt>
                <c:pt idx="76">
                  <c:v>101.12</c:v>
                </c:pt>
                <c:pt idx="77">
                  <c:v>105.64</c:v>
                </c:pt>
                <c:pt idx="78">
                  <c:v>108.67</c:v>
                </c:pt>
                <c:pt idx="79">
                  <c:v>109.14</c:v>
                </c:pt>
                <c:pt idx="80">
                  <c:v>111.92</c:v>
                </c:pt>
                <c:pt idx="81">
                  <c:v>115.43</c:v>
                </c:pt>
                <c:pt idx="82">
                  <c:v>117.17</c:v>
                </c:pt>
                <c:pt idx="83">
                  <c:v>120.54</c:v>
                </c:pt>
                <c:pt idx="84">
                  <c:v>112.29</c:v>
                </c:pt>
                <c:pt idx="85">
                  <c:v>115.25</c:v>
                </c:pt>
                <c:pt idx="86">
                  <c:v>114.89</c:v>
                </c:pt>
                <c:pt idx="87">
                  <c:v>109.89</c:v>
                </c:pt>
                <c:pt idx="88">
                  <c:v>112.29</c:v>
                </c:pt>
                <c:pt idx="89">
                  <c:v>115.23</c:v>
                </c:pt>
                <c:pt idx="90">
                  <c:v>113.39</c:v>
                </c:pt>
                <c:pt idx="91">
                  <c:v>119.33</c:v>
                </c:pt>
                <c:pt idx="92">
                  <c:v>114.7</c:v>
                </c:pt>
                <c:pt idx="93">
                  <c:v>111.99</c:v>
                </c:pt>
                <c:pt idx="94">
                  <c:v>105.57</c:v>
                </c:pt>
                <c:pt idx="95">
                  <c:v>95.99</c:v>
                </c:pt>
                <c:pt idx="96">
                  <c:v>93.19</c:v>
                </c:pt>
                <c:pt idx="97">
                  <c:v>98.98</c:v>
                </c:pt>
                <c:pt idx="98">
                  <c:v>96.11</c:v>
                </c:pt>
                <c:pt idx="99">
                  <c:v>94.25</c:v>
                </c:pt>
                <c:pt idx="100">
                  <c:v>89.9</c:v>
                </c:pt>
                <c:pt idx="101">
                  <c:v>89.59</c:v>
                </c:pt>
                <c:pt idx="102">
                  <c:v>100.8</c:v>
                </c:pt>
                <c:pt idx="103">
                  <c:v>100.89</c:v>
                </c:pt>
                <c:pt idx="104">
                  <c:v>97.56</c:v>
                </c:pt>
                <c:pt idx="105">
                  <c:v>101.55</c:v>
                </c:pt>
                <c:pt idx="106">
                  <c:v>107</c:v>
                </c:pt>
                <c:pt idx="107">
                  <c:v>108.81</c:v>
                </c:pt>
                <c:pt idx="108">
                  <c:v>110.12</c:v>
                </c:pt>
                <c:pt idx="109">
                  <c:v>110.45</c:v>
                </c:pt>
                <c:pt idx="110">
                  <c:v>103.68</c:v>
                </c:pt>
                <c:pt idx="111">
                  <c:v>104.37</c:v>
                </c:pt>
                <c:pt idx="112">
                  <c:v>109.37</c:v>
                </c:pt>
                <c:pt idx="113">
                  <c:v>112.63</c:v>
                </c:pt>
                <c:pt idx="114">
                  <c:v>115.17</c:v>
                </c:pt>
                <c:pt idx="115">
                  <c:v>117.81</c:v>
                </c:pt>
                <c:pt idx="116">
                  <c:v>122.02</c:v>
                </c:pt>
                <c:pt idx="117">
                  <c:v>122.29</c:v>
                </c:pt>
                <c:pt idx="118">
                  <c:v>128.6</c:v>
                </c:pt>
                <c:pt idx="119">
                  <c:v>131.30000000000001</c:v>
                </c:pt>
                <c:pt idx="120">
                  <c:v>129.88999999999999</c:v>
                </c:pt>
                <c:pt idx="121">
                  <c:v>134.80000000000001</c:v>
                </c:pt>
                <c:pt idx="122">
                  <c:v>137.35</c:v>
                </c:pt>
                <c:pt idx="123">
                  <c:v>143.24</c:v>
                </c:pt>
                <c:pt idx="124">
                  <c:v>155.01</c:v>
                </c:pt>
                <c:pt idx="125">
                  <c:v>147.80000000000001</c:v>
                </c:pt>
                <c:pt idx="126">
                  <c:v>144.1</c:v>
                </c:pt>
                <c:pt idx="127">
                  <c:v>141.91</c:v>
                </c:pt>
                <c:pt idx="128">
                  <c:v>135.84</c:v>
                </c:pt>
                <c:pt idx="129">
                  <c:v>130.27000000000001</c:v>
                </c:pt>
                <c:pt idx="130">
                  <c:v>132.47</c:v>
                </c:pt>
                <c:pt idx="131">
                  <c:v>129.13999999999999</c:v>
                </c:pt>
                <c:pt idx="132">
                  <c:v>127.43</c:v>
                </c:pt>
                <c:pt idx="133">
                  <c:v>116.22</c:v>
                </c:pt>
                <c:pt idx="134">
                  <c:v>122.21</c:v>
                </c:pt>
                <c:pt idx="135">
                  <c:v>118.98</c:v>
                </c:pt>
                <c:pt idx="136">
                  <c:v>129.49</c:v>
                </c:pt>
                <c:pt idx="137">
                  <c:v>129.22999999999999</c:v>
                </c:pt>
              </c:numCache>
            </c:numRef>
          </c:val>
          <c:smooth val="0"/>
          <c:extLst>
            <c:ext xmlns:c16="http://schemas.microsoft.com/office/drawing/2014/chart" uri="{C3380CC4-5D6E-409C-BE32-E72D297353CC}">
              <c16:uniqueId val="{00000002-CBBA-4B60-A753-94D49A1AAB3C}"/>
            </c:ext>
          </c:extLst>
        </c:ser>
        <c:dLbls>
          <c:showLegendKey val="0"/>
          <c:showVal val="0"/>
          <c:showCatName val="0"/>
          <c:showSerName val="0"/>
          <c:showPercent val="0"/>
          <c:showBubbleSize val="0"/>
        </c:dLbls>
        <c:smooth val="0"/>
        <c:axId val="400034416"/>
        <c:axId val="400036384"/>
      </c:lineChart>
      <c:dateAx>
        <c:axId val="400034416"/>
        <c:scaling>
          <c:orientation val="minMax"/>
        </c:scaling>
        <c:delete val="0"/>
        <c:axPos val="b"/>
        <c:numFmt formatCode="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400036384"/>
        <c:crosses val="autoZero"/>
        <c:auto val="1"/>
        <c:lblOffset val="100"/>
        <c:baseTimeUnit val="months"/>
      </c:dateAx>
      <c:valAx>
        <c:axId val="40003638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400034416"/>
        <c:crosses val="autoZero"/>
        <c:crossBetween val="between"/>
      </c:valAx>
      <c:spPr>
        <a:noFill/>
        <a:ln>
          <a:noFill/>
        </a:ln>
        <a:effectLst/>
      </c:spPr>
    </c:plotArea>
    <c:legend>
      <c:legendPos val="b"/>
      <c:layout>
        <c:manualLayout>
          <c:xMode val="edge"/>
          <c:yMode val="edge"/>
          <c:x val="0.12429185445820347"/>
          <c:y val="2.4894474967423225E-2"/>
          <c:w val="0.59706951048060075"/>
          <c:h val="9.517012693128365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400">
          <a:latin typeface="Segoe UI" panose="020B0502040204020203" pitchFamily="34" charset="0"/>
          <a:ea typeface="Segoe UI" panose="020B0502040204020203" pitchFamily="34" charset="0"/>
          <a:cs typeface="Segoe UI" panose="020B0502040204020203" pitchFamily="34" charset="0"/>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08722056646991"/>
          <c:y val="3.9007092198581561E-2"/>
          <c:w val="0.83095198991662611"/>
          <c:h val="0.85911906547726047"/>
        </c:manualLayout>
      </c:layout>
      <c:scatterChart>
        <c:scatterStyle val="lineMarker"/>
        <c:varyColors val="0"/>
        <c:ser>
          <c:idx val="0"/>
          <c:order val="0"/>
          <c:spPr>
            <a:ln w="25400" cap="rnd">
              <a:noFill/>
              <a:round/>
            </a:ln>
            <a:effectLst/>
          </c:spPr>
          <c:marker>
            <c:symbol val="circle"/>
            <c:size val="8"/>
            <c:spPr>
              <a:solidFill>
                <a:srgbClr val="992673"/>
              </a:solidFill>
              <a:ln w="9525">
                <a:noFill/>
              </a:ln>
              <a:effectLst/>
            </c:spPr>
          </c:marker>
          <c:trendline>
            <c:spPr>
              <a:ln w="19050" cap="rnd">
                <a:solidFill>
                  <a:srgbClr val="808080"/>
                </a:solidFill>
                <a:prstDash val="sysDot"/>
              </a:ln>
              <a:effectLst/>
            </c:spPr>
            <c:trendlineType val="linear"/>
            <c:dispRSqr val="1"/>
            <c:dispEq val="0"/>
            <c:trendlineLbl>
              <c:layout>
                <c:manualLayout>
                  <c:x val="-4.1960195048606319E-2"/>
                  <c:y val="-3.1531984625266615E-2"/>
                </c:manualLayout>
              </c:layout>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trendlineLbl>
          </c:trendline>
          <c:xVal>
            <c:numRef>
              <c:f>corr!$C$97:$CW$97</c:f>
              <c:numCache>
                <c:formatCode>General</c:formatCode>
                <c:ptCount val="99"/>
                <c:pt idx="0">
                  <c:v>20</c:v>
                </c:pt>
                <c:pt idx="1">
                  <c:v>6</c:v>
                </c:pt>
                <c:pt idx="2">
                  <c:v>19</c:v>
                </c:pt>
                <c:pt idx="3">
                  <c:v>16</c:v>
                </c:pt>
                <c:pt idx="4">
                  <c:v>18</c:v>
                </c:pt>
                <c:pt idx="5">
                  <c:v>14</c:v>
                </c:pt>
                <c:pt idx="6">
                  <c:v>6</c:v>
                </c:pt>
                <c:pt idx="7">
                  <c:v>10</c:v>
                </c:pt>
                <c:pt idx="8">
                  <c:v>14</c:v>
                </c:pt>
                <c:pt idx="9">
                  <c:v>15</c:v>
                </c:pt>
                <c:pt idx="10">
                  <c:v>5</c:v>
                </c:pt>
                <c:pt idx="11">
                  <c:v>18</c:v>
                </c:pt>
                <c:pt idx="12">
                  <c:v>15</c:v>
                </c:pt>
                <c:pt idx="13">
                  <c:v>14</c:v>
                </c:pt>
                <c:pt idx="14">
                  <c:v>7</c:v>
                </c:pt>
                <c:pt idx="15">
                  <c:v>13</c:v>
                </c:pt>
                <c:pt idx="16">
                  <c:v>8</c:v>
                </c:pt>
                <c:pt idx="17">
                  <c:v>13</c:v>
                </c:pt>
                <c:pt idx="18">
                  <c:v>20</c:v>
                </c:pt>
                <c:pt idx="19">
                  <c:v>20</c:v>
                </c:pt>
                <c:pt idx="20">
                  <c:v>10</c:v>
                </c:pt>
                <c:pt idx="21">
                  <c:v>10</c:v>
                </c:pt>
                <c:pt idx="22">
                  <c:v>15</c:v>
                </c:pt>
                <c:pt idx="24">
                  <c:v>7</c:v>
                </c:pt>
                <c:pt idx="25">
                  <c:v>15</c:v>
                </c:pt>
                <c:pt idx="26">
                  <c:v>12</c:v>
                </c:pt>
                <c:pt idx="27">
                  <c:v>7</c:v>
                </c:pt>
                <c:pt idx="28">
                  <c:v>20</c:v>
                </c:pt>
                <c:pt idx="29">
                  <c:v>11</c:v>
                </c:pt>
                <c:pt idx="30">
                  <c:v>10</c:v>
                </c:pt>
                <c:pt idx="31">
                  <c:v>12</c:v>
                </c:pt>
                <c:pt idx="32">
                  <c:v>7</c:v>
                </c:pt>
                <c:pt idx="33">
                  <c:v>13</c:v>
                </c:pt>
                <c:pt idx="34">
                  <c:v>11</c:v>
                </c:pt>
                <c:pt idx="35">
                  <c:v>20</c:v>
                </c:pt>
                <c:pt idx="36">
                  <c:v>10</c:v>
                </c:pt>
                <c:pt idx="37">
                  <c:v>9</c:v>
                </c:pt>
                <c:pt idx="38">
                  <c:v>15</c:v>
                </c:pt>
                <c:pt idx="39">
                  <c:v>20</c:v>
                </c:pt>
                <c:pt idx="40">
                  <c:v>12</c:v>
                </c:pt>
                <c:pt idx="41">
                  <c:v>8</c:v>
                </c:pt>
                <c:pt idx="42">
                  <c:v>14</c:v>
                </c:pt>
                <c:pt idx="43">
                  <c:v>20</c:v>
                </c:pt>
                <c:pt idx="44">
                  <c:v>6</c:v>
                </c:pt>
                <c:pt idx="45">
                  <c:v>15</c:v>
                </c:pt>
                <c:pt idx="46">
                  <c:v>13</c:v>
                </c:pt>
                <c:pt idx="47">
                  <c:v>11</c:v>
                </c:pt>
                <c:pt idx="48">
                  <c:v>16</c:v>
                </c:pt>
                <c:pt idx="49">
                  <c:v>3</c:v>
                </c:pt>
                <c:pt idx="50">
                  <c:v>10</c:v>
                </c:pt>
                <c:pt idx="51">
                  <c:v>5</c:v>
                </c:pt>
                <c:pt idx="52">
                  <c:v>13</c:v>
                </c:pt>
                <c:pt idx="53">
                  <c:v>20</c:v>
                </c:pt>
                <c:pt idx="54">
                  <c:v>4</c:v>
                </c:pt>
                <c:pt idx="55">
                  <c:v>12</c:v>
                </c:pt>
                <c:pt idx="56">
                  <c:v>7</c:v>
                </c:pt>
                <c:pt idx="57">
                  <c:v>11</c:v>
                </c:pt>
                <c:pt idx="58">
                  <c:v>7</c:v>
                </c:pt>
                <c:pt idx="59">
                  <c:v>20</c:v>
                </c:pt>
                <c:pt idx="60">
                  <c:v>11</c:v>
                </c:pt>
                <c:pt idx="61">
                  <c:v>6</c:v>
                </c:pt>
                <c:pt idx="62">
                  <c:v>17</c:v>
                </c:pt>
                <c:pt idx="63">
                  <c:v>20</c:v>
                </c:pt>
                <c:pt idx="64">
                  <c:v>20</c:v>
                </c:pt>
                <c:pt idx="65">
                  <c:v>20</c:v>
                </c:pt>
                <c:pt idx="66">
                  <c:v>12</c:v>
                </c:pt>
                <c:pt idx="67">
                  <c:v>20</c:v>
                </c:pt>
                <c:pt idx="68">
                  <c:v>13</c:v>
                </c:pt>
                <c:pt idx="69">
                  <c:v>14</c:v>
                </c:pt>
                <c:pt idx="70">
                  <c:v>20</c:v>
                </c:pt>
                <c:pt idx="71">
                  <c:v>20</c:v>
                </c:pt>
                <c:pt idx="72">
                  <c:v>20</c:v>
                </c:pt>
                <c:pt idx="73">
                  <c:v>16</c:v>
                </c:pt>
                <c:pt idx="74">
                  <c:v>13</c:v>
                </c:pt>
                <c:pt idx="75">
                  <c:v>18</c:v>
                </c:pt>
                <c:pt idx="76">
                  <c:v>11</c:v>
                </c:pt>
                <c:pt idx="77">
                  <c:v>20</c:v>
                </c:pt>
                <c:pt idx="78">
                  <c:v>20</c:v>
                </c:pt>
                <c:pt idx="79">
                  <c:v>20</c:v>
                </c:pt>
                <c:pt idx="80">
                  <c:v>20</c:v>
                </c:pt>
                <c:pt idx="81">
                  <c:v>20</c:v>
                </c:pt>
                <c:pt idx="82">
                  <c:v>20</c:v>
                </c:pt>
                <c:pt idx="86">
                  <c:v>20</c:v>
                </c:pt>
                <c:pt idx="87">
                  <c:v>11</c:v>
                </c:pt>
                <c:pt idx="88">
                  <c:v>3</c:v>
                </c:pt>
                <c:pt idx="89">
                  <c:v>9</c:v>
                </c:pt>
                <c:pt idx="90">
                  <c:v>2</c:v>
                </c:pt>
                <c:pt idx="91">
                  <c:v>4</c:v>
                </c:pt>
                <c:pt idx="92">
                  <c:v>10</c:v>
                </c:pt>
                <c:pt idx="93">
                  <c:v>11</c:v>
                </c:pt>
                <c:pt idx="94">
                  <c:v>11</c:v>
                </c:pt>
                <c:pt idx="96">
                  <c:v>9</c:v>
                </c:pt>
                <c:pt idx="97">
                  <c:v>15</c:v>
                </c:pt>
                <c:pt idx="98">
                  <c:v>11</c:v>
                </c:pt>
              </c:numCache>
            </c:numRef>
          </c:xVal>
          <c:yVal>
            <c:numRef>
              <c:f>corr!$C$99:$CW$99</c:f>
              <c:numCache>
                <c:formatCode>General</c:formatCode>
                <c:ptCount val="99"/>
                <c:pt idx="0">
                  <c:v>8.75</c:v>
                </c:pt>
                <c:pt idx="1">
                  <c:v>3.125</c:v>
                </c:pt>
                <c:pt idx="2">
                  <c:v>6.875</c:v>
                </c:pt>
                <c:pt idx="3">
                  <c:v>6.25</c:v>
                </c:pt>
                <c:pt idx="4">
                  <c:v>8.75</c:v>
                </c:pt>
                <c:pt idx="5">
                  <c:v>6.25</c:v>
                </c:pt>
                <c:pt idx="6">
                  <c:v>1.25</c:v>
                </c:pt>
                <c:pt idx="7">
                  <c:v>4.375</c:v>
                </c:pt>
                <c:pt idx="8">
                  <c:v>5</c:v>
                </c:pt>
                <c:pt idx="9">
                  <c:v>6.25</c:v>
                </c:pt>
                <c:pt idx="10">
                  <c:v>0.625</c:v>
                </c:pt>
                <c:pt idx="11">
                  <c:v>8.75</c:v>
                </c:pt>
                <c:pt idx="12">
                  <c:v>5.625</c:v>
                </c:pt>
                <c:pt idx="13">
                  <c:v>6.25</c:v>
                </c:pt>
                <c:pt idx="14">
                  <c:v>4.375</c:v>
                </c:pt>
                <c:pt idx="15">
                  <c:v>4.375</c:v>
                </c:pt>
                <c:pt idx="16">
                  <c:v>4.375</c:v>
                </c:pt>
                <c:pt idx="17">
                  <c:v>5</c:v>
                </c:pt>
                <c:pt idx="18">
                  <c:v>6.875</c:v>
                </c:pt>
                <c:pt idx="19">
                  <c:v>6.875</c:v>
                </c:pt>
                <c:pt idx="20">
                  <c:v>5.625</c:v>
                </c:pt>
                <c:pt idx="21">
                  <c:v>3.125</c:v>
                </c:pt>
                <c:pt idx="22">
                  <c:v>7.5</c:v>
                </c:pt>
                <c:pt idx="24">
                  <c:v>3.75</c:v>
                </c:pt>
                <c:pt idx="25">
                  <c:v>5.625</c:v>
                </c:pt>
                <c:pt idx="26">
                  <c:v>5</c:v>
                </c:pt>
                <c:pt idx="27">
                  <c:v>1.875</c:v>
                </c:pt>
                <c:pt idx="28">
                  <c:v>8.75</c:v>
                </c:pt>
                <c:pt idx="29">
                  <c:v>4.375</c:v>
                </c:pt>
                <c:pt idx="30">
                  <c:v>4.375</c:v>
                </c:pt>
                <c:pt idx="31">
                  <c:v>6.25</c:v>
                </c:pt>
                <c:pt idx="32">
                  <c:v>1.875</c:v>
                </c:pt>
                <c:pt idx="33">
                  <c:v>5</c:v>
                </c:pt>
                <c:pt idx="34">
                  <c:v>3.75</c:v>
                </c:pt>
                <c:pt idx="35">
                  <c:v>8.125</c:v>
                </c:pt>
                <c:pt idx="36">
                  <c:v>4.375</c:v>
                </c:pt>
                <c:pt idx="37">
                  <c:v>4.375</c:v>
                </c:pt>
                <c:pt idx="38">
                  <c:v>6.875</c:v>
                </c:pt>
                <c:pt idx="39">
                  <c:v>8.125</c:v>
                </c:pt>
                <c:pt idx="40">
                  <c:v>5.625</c:v>
                </c:pt>
                <c:pt idx="41">
                  <c:v>3.75</c:v>
                </c:pt>
                <c:pt idx="42">
                  <c:v>5.625</c:v>
                </c:pt>
                <c:pt idx="43">
                  <c:v>6.875</c:v>
                </c:pt>
                <c:pt idx="44">
                  <c:v>0</c:v>
                </c:pt>
                <c:pt idx="45">
                  <c:v>8.125</c:v>
                </c:pt>
                <c:pt idx="46">
                  <c:v>5</c:v>
                </c:pt>
                <c:pt idx="47">
                  <c:v>4.375</c:v>
                </c:pt>
                <c:pt idx="48">
                  <c:v>6.25</c:v>
                </c:pt>
                <c:pt idx="49">
                  <c:v>2.5</c:v>
                </c:pt>
                <c:pt idx="50">
                  <c:v>5.625</c:v>
                </c:pt>
                <c:pt idx="51">
                  <c:v>5</c:v>
                </c:pt>
                <c:pt idx="52">
                  <c:v>4.375</c:v>
                </c:pt>
                <c:pt idx="53">
                  <c:v>6.875</c:v>
                </c:pt>
                <c:pt idx="54">
                  <c:v>3.75</c:v>
                </c:pt>
                <c:pt idx="55">
                  <c:v>4.375</c:v>
                </c:pt>
                <c:pt idx="56">
                  <c:v>1.25</c:v>
                </c:pt>
                <c:pt idx="57">
                  <c:v>3.75</c:v>
                </c:pt>
                <c:pt idx="58">
                  <c:v>1.25</c:v>
                </c:pt>
                <c:pt idx="59">
                  <c:v>6.25</c:v>
                </c:pt>
                <c:pt idx="60">
                  <c:v>5.625</c:v>
                </c:pt>
                <c:pt idx="61">
                  <c:v>4.375</c:v>
                </c:pt>
                <c:pt idx="62">
                  <c:v>6.25</c:v>
                </c:pt>
                <c:pt idx="63">
                  <c:v>6.875</c:v>
                </c:pt>
                <c:pt idx="64">
                  <c:v>8.75</c:v>
                </c:pt>
                <c:pt idx="65">
                  <c:v>6.25</c:v>
                </c:pt>
                <c:pt idx="66">
                  <c:v>5.625</c:v>
                </c:pt>
                <c:pt idx="67">
                  <c:v>6.875</c:v>
                </c:pt>
                <c:pt idx="68">
                  <c:v>4.375</c:v>
                </c:pt>
                <c:pt idx="69">
                  <c:v>5.625</c:v>
                </c:pt>
                <c:pt idx="70">
                  <c:v>6.875</c:v>
                </c:pt>
                <c:pt idx="71">
                  <c:v>6.875</c:v>
                </c:pt>
                <c:pt idx="72">
                  <c:v>6.875</c:v>
                </c:pt>
                <c:pt idx="73">
                  <c:v>6.25</c:v>
                </c:pt>
                <c:pt idx="74">
                  <c:v>5</c:v>
                </c:pt>
                <c:pt idx="75">
                  <c:v>7.5</c:v>
                </c:pt>
                <c:pt idx="76">
                  <c:v>5.625</c:v>
                </c:pt>
                <c:pt idx="77">
                  <c:v>6.25</c:v>
                </c:pt>
                <c:pt idx="78">
                  <c:v>6.875</c:v>
                </c:pt>
                <c:pt idx="79">
                  <c:v>6.875</c:v>
                </c:pt>
                <c:pt idx="80">
                  <c:v>10</c:v>
                </c:pt>
                <c:pt idx="81">
                  <c:v>6.875</c:v>
                </c:pt>
                <c:pt idx="82">
                  <c:v>6.875</c:v>
                </c:pt>
                <c:pt idx="86">
                  <c:v>6.25</c:v>
                </c:pt>
                <c:pt idx="87">
                  <c:v>2.5</c:v>
                </c:pt>
                <c:pt idx="88">
                  <c:v>3.125</c:v>
                </c:pt>
                <c:pt idx="89">
                  <c:v>5</c:v>
                </c:pt>
                <c:pt idx="90">
                  <c:v>1.25</c:v>
                </c:pt>
                <c:pt idx="91">
                  <c:v>1.875</c:v>
                </c:pt>
                <c:pt idx="92">
                  <c:v>5.625</c:v>
                </c:pt>
                <c:pt idx="93">
                  <c:v>4.375</c:v>
                </c:pt>
                <c:pt idx="94">
                  <c:v>4.375</c:v>
                </c:pt>
                <c:pt idx="96">
                  <c:v>3.75</c:v>
                </c:pt>
                <c:pt idx="97">
                  <c:v>6.25</c:v>
                </c:pt>
                <c:pt idx="98">
                  <c:v>6.875</c:v>
                </c:pt>
              </c:numCache>
            </c:numRef>
          </c:yVal>
          <c:smooth val="0"/>
          <c:extLst>
            <c:ext xmlns:c16="http://schemas.microsoft.com/office/drawing/2014/chart" uri="{C3380CC4-5D6E-409C-BE32-E72D297353CC}">
              <c16:uniqueId val="{00000000-CE60-48F3-8592-E9AC690CA937}"/>
            </c:ext>
          </c:extLst>
        </c:ser>
        <c:dLbls>
          <c:showLegendKey val="0"/>
          <c:showVal val="0"/>
          <c:showCatName val="0"/>
          <c:showSerName val="0"/>
          <c:showPercent val="0"/>
          <c:showBubbleSize val="0"/>
        </c:dLbls>
        <c:axId val="332926352"/>
        <c:axId val="332925696"/>
      </c:scatterChart>
      <c:valAx>
        <c:axId val="332926352"/>
        <c:scaling>
          <c:orientation val="minMax"/>
          <c:max val="22"/>
          <c:min val="0"/>
        </c:scaling>
        <c:delete val="1"/>
        <c:axPos val="b"/>
        <c:numFmt formatCode="General" sourceLinked="1"/>
        <c:majorTickMark val="out"/>
        <c:minorTickMark val="none"/>
        <c:tickLblPos val="nextTo"/>
        <c:crossAx val="332925696"/>
        <c:crosses val="autoZero"/>
        <c:crossBetween val="midCat"/>
      </c:valAx>
      <c:valAx>
        <c:axId val="332925696"/>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r>
                  <a:rPr lang="en-US"/>
                  <a:t>Average score on management quality, strategy, ownership structure and reputation </a:t>
                </a:r>
                <a:endParaRPr lang="ru-RU"/>
              </a:p>
            </c:rich>
          </c:tx>
          <c:layout>
            <c:manualLayout>
              <c:xMode val="edge"/>
              <c:yMode val="edge"/>
              <c:x val="9.8039234606923462E-3"/>
              <c:y val="9.7739152286815206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332926352"/>
        <c:crosses val="autoZero"/>
        <c:crossBetween val="midCat"/>
        <c:majorUnit val="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latin typeface="Segoe UI" panose="020B0502040204020203" pitchFamily="34" charset="0"/>
          <a:ea typeface="Segoe UI" panose="020B0502040204020203" pitchFamily="34" charset="0"/>
          <a:cs typeface="Segoe UI" panose="020B0502040204020203" pitchFamily="34" charset="0"/>
        </a:defRPr>
      </a:pPr>
      <a:endParaRPr lang="ru-RU"/>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294839789043047"/>
          <c:y val="4.7115971944109221E-2"/>
          <c:w val="0.82510617012053111"/>
          <c:h val="0.80246810930921375"/>
        </c:manualLayout>
      </c:layout>
      <c:scatterChart>
        <c:scatterStyle val="lineMarker"/>
        <c:varyColors val="0"/>
        <c:ser>
          <c:idx val="0"/>
          <c:order val="0"/>
          <c:tx>
            <c:strRef>
              <c:f>'[Диаграмма в Microsoft PowerPoint]Graph ESG'!$B$17</c:f>
              <c:strCache>
                <c:ptCount val="1"/>
                <c:pt idx="0">
                  <c:v>Среднее от оценок корп управления</c:v>
                </c:pt>
              </c:strCache>
            </c:strRef>
          </c:tx>
          <c:spPr>
            <a:ln w="25400" cap="rnd">
              <a:noFill/>
              <a:round/>
            </a:ln>
            <a:effectLst/>
          </c:spPr>
          <c:marker>
            <c:symbol val="circle"/>
            <c:size val="8"/>
            <c:spPr>
              <a:solidFill>
                <a:srgbClr val="992673"/>
              </a:solidFill>
              <a:ln w="9525">
                <a:solidFill>
                  <a:srgbClr val="992673"/>
                </a:solidFill>
              </a:ln>
              <a:effectLst/>
            </c:spPr>
          </c:marker>
          <c:trendline>
            <c:spPr>
              <a:ln w="28575" cap="rnd">
                <a:solidFill>
                  <a:srgbClr val="595959"/>
                </a:solidFill>
                <a:prstDash val="sysDot"/>
              </a:ln>
              <a:effectLst/>
            </c:spPr>
            <c:trendlineType val="linear"/>
            <c:dispRSqr val="1"/>
            <c:dispEq val="0"/>
            <c:trendlineLbl>
              <c:layout>
                <c:manualLayout>
                  <c:x val="0.15441571306891827"/>
                  <c:y val="-1.4181359846236105E-2"/>
                </c:manualLayout>
              </c:layout>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trendlineLbl>
          </c:trendline>
          <c:xVal>
            <c:numRef>
              <c:f>'[Диаграмма в Microsoft PowerPoint]Graph ESG'!$C$16:$AO$16</c:f>
              <c:numCache>
                <c:formatCode>General</c:formatCode>
                <c:ptCount val="39"/>
                <c:pt idx="0">
                  <c:v>20</c:v>
                </c:pt>
                <c:pt idx="1">
                  <c:v>18</c:v>
                </c:pt>
                <c:pt idx="2">
                  <c:v>20</c:v>
                </c:pt>
                <c:pt idx="3">
                  <c:v>19</c:v>
                </c:pt>
                <c:pt idx="4">
                  <c:v>19</c:v>
                </c:pt>
                <c:pt idx="5">
                  <c:v>20</c:v>
                </c:pt>
                <c:pt idx="6">
                  <c:v>20</c:v>
                </c:pt>
                <c:pt idx="7">
                  <c:v>20</c:v>
                </c:pt>
                <c:pt idx="8">
                  <c:v>20</c:v>
                </c:pt>
                <c:pt idx="9">
                  <c:v>19</c:v>
                </c:pt>
                <c:pt idx="10">
                  <c:v>20</c:v>
                </c:pt>
                <c:pt idx="11">
                  <c:v>20</c:v>
                </c:pt>
                <c:pt idx="12">
                  <c:v>18</c:v>
                </c:pt>
                <c:pt idx="13">
                  <c:v>18</c:v>
                </c:pt>
                <c:pt idx="14">
                  <c:v>10</c:v>
                </c:pt>
                <c:pt idx="15">
                  <c:v>9</c:v>
                </c:pt>
                <c:pt idx="16">
                  <c:v>17</c:v>
                </c:pt>
                <c:pt idx="17">
                  <c:v>14</c:v>
                </c:pt>
                <c:pt idx="18">
                  <c:v>13</c:v>
                </c:pt>
                <c:pt idx="19">
                  <c:v>12</c:v>
                </c:pt>
                <c:pt idx="20">
                  <c:v>15</c:v>
                </c:pt>
                <c:pt idx="21">
                  <c:v>9</c:v>
                </c:pt>
                <c:pt idx="22">
                  <c:v>20</c:v>
                </c:pt>
                <c:pt idx="23">
                  <c:v>13</c:v>
                </c:pt>
                <c:pt idx="24">
                  <c:v>16</c:v>
                </c:pt>
                <c:pt idx="25">
                  <c:v>14</c:v>
                </c:pt>
                <c:pt idx="26">
                  <c:v>10</c:v>
                </c:pt>
                <c:pt idx="27">
                  <c:v>16</c:v>
                </c:pt>
                <c:pt idx="28">
                  <c:v>15</c:v>
                </c:pt>
                <c:pt idx="29">
                  <c:v>11</c:v>
                </c:pt>
                <c:pt idx="30">
                  <c:v>13</c:v>
                </c:pt>
                <c:pt idx="31">
                  <c:v>10</c:v>
                </c:pt>
                <c:pt idx="32">
                  <c:v>12</c:v>
                </c:pt>
                <c:pt idx="33">
                  <c:v>12</c:v>
                </c:pt>
                <c:pt idx="34">
                  <c:v>13</c:v>
                </c:pt>
                <c:pt idx="35">
                  <c:v>11</c:v>
                </c:pt>
                <c:pt idx="36">
                  <c:v>14</c:v>
                </c:pt>
                <c:pt idx="37">
                  <c:v>14</c:v>
                </c:pt>
                <c:pt idx="38">
                  <c:v>16</c:v>
                </c:pt>
              </c:numCache>
            </c:numRef>
          </c:xVal>
          <c:yVal>
            <c:numRef>
              <c:f>'[Диаграмма в Microsoft PowerPoint]Graph ESG'!$C$18:$AO$18</c:f>
              <c:numCache>
                <c:formatCode>General</c:formatCode>
                <c:ptCount val="39"/>
                <c:pt idx="0">
                  <c:v>6.875</c:v>
                </c:pt>
                <c:pt idx="1">
                  <c:v>8.125</c:v>
                </c:pt>
                <c:pt idx="2">
                  <c:v>7.5</c:v>
                </c:pt>
                <c:pt idx="3">
                  <c:v>8.125</c:v>
                </c:pt>
                <c:pt idx="4">
                  <c:v>7.5</c:v>
                </c:pt>
                <c:pt idx="5">
                  <c:v>7.5</c:v>
                </c:pt>
                <c:pt idx="6">
                  <c:v>8.75</c:v>
                </c:pt>
                <c:pt idx="7">
                  <c:v>7.5</c:v>
                </c:pt>
                <c:pt idx="8">
                  <c:v>6.875</c:v>
                </c:pt>
                <c:pt idx="9">
                  <c:v>6.25</c:v>
                </c:pt>
                <c:pt idx="10">
                  <c:v>8.125</c:v>
                </c:pt>
                <c:pt idx="11">
                  <c:v>6.875</c:v>
                </c:pt>
                <c:pt idx="12">
                  <c:v>8.75</c:v>
                </c:pt>
                <c:pt idx="13">
                  <c:v>8.75</c:v>
                </c:pt>
                <c:pt idx="14">
                  <c:v>5.625</c:v>
                </c:pt>
                <c:pt idx="15">
                  <c:v>2.5</c:v>
                </c:pt>
                <c:pt idx="16">
                  <c:v>5.625</c:v>
                </c:pt>
                <c:pt idx="17">
                  <c:v>6.875</c:v>
                </c:pt>
                <c:pt idx="18">
                  <c:v>6.25</c:v>
                </c:pt>
                <c:pt idx="19">
                  <c:v>6.25</c:v>
                </c:pt>
                <c:pt idx="20">
                  <c:v>6.875</c:v>
                </c:pt>
                <c:pt idx="21">
                  <c:v>5.625</c:v>
                </c:pt>
                <c:pt idx="22">
                  <c:v>5.625</c:v>
                </c:pt>
                <c:pt idx="23">
                  <c:v>6.875</c:v>
                </c:pt>
                <c:pt idx="24">
                  <c:v>9.375</c:v>
                </c:pt>
                <c:pt idx="25">
                  <c:v>8.125</c:v>
                </c:pt>
                <c:pt idx="26">
                  <c:v>5.625</c:v>
                </c:pt>
                <c:pt idx="27">
                  <c:v>8.125</c:v>
                </c:pt>
                <c:pt idx="28">
                  <c:v>5.625</c:v>
                </c:pt>
                <c:pt idx="29">
                  <c:v>5</c:v>
                </c:pt>
                <c:pt idx="30">
                  <c:v>5.625</c:v>
                </c:pt>
                <c:pt idx="31">
                  <c:v>3.125</c:v>
                </c:pt>
                <c:pt idx="32">
                  <c:v>3.75</c:v>
                </c:pt>
                <c:pt idx="33">
                  <c:v>6.25</c:v>
                </c:pt>
                <c:pt idx="34">
                  <c:v>5</c:v>
                </c:pt>
                <c:pt idx="35">
                  <c:v>5</c:v>
                </c:pt>
                <c:pt idx="36">
                  <c:v>5.625</c:v>
                </c:pt>
                <c:pt idx="37">
                  <c:v>7.5</c:v>
                </c:pt>
                <c:pt idx="38">
                  <c:v>5</c:v>
                </c:pt>
              </c:numCache>
            </c:numRef>
          </c:yVal>
          <c:smooth val="0"/>
          <c:extLst>
            <c:ext xmlns:c16="http://schemas.microsoft.com/office/drawing/2014/chart" uri="{C3380CC4-5D6E-409C-BE32-E72D297353CC}">
              <c16:uniqueId val="{00000000-0AEA-47AD-9D93-10121EC52B41}"/>
            </c:ext>
          </c:extLst>
        </c:ser>
        <c:dLbls>
          <c:showLegendKey val="0"/>
          <c:showVal val="0"/>
          <c:showCatName val="0"/>
          <c:showSerName val="0"/>
          <c:showPercent val="0"/>
          <c:showBubbleSize val="0"/>
        </c:dLbls>
        <c:axId val="295892088"/>
        <c:axId val="288861856"/>
      </c:scatterChart>
      <c:valAx>
        <c:axId val="295892088"/>
        <c:scaling>
          <c:orientation val="minMax"/>
        </c:scaling>
        <c:delete val="1"/>
        <c:axPos val="b"/>
        <c:numFmt formatCode="General" sourceLinked="1"/>
        <c:majorTickMark val="none"/>
        <c:minorTickMark val="none"/>
        <c:tickLblPos val="low"/>
        <c:crossAx val="288861856"/>
        <c:crosses val="autoZero"/>
        <c:crossBetween val="midCat"/>
      </c:valAx>
      <c:valAx>
        <c:axId val="288861856"/>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r>
                  <a:rPr lang="en-US"/>
                  <a:t>ACRA`s average score on management strategy, management structure, group structure and financial transparency for Russian nonfinancial companies </a:t>
                </a:r>
                <a:endParaRPr lang="ru-RU"/>
              </a:p>
            </c:rich>
          </c:tx>
          <c:layout>
            <c:manualLayout>
              <c:xMode val="edge"/>
              <c:yMode val="edge"/>
              <c:x val="4.2246122979799619E-3"/>
              <c:y val="7.7331823488046667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295892088"/>
        <c:crosses val="autoZero"/>
        <c:crossBetween val="midCat"/>
      </c:valAx>
      <c:spPr>
        <a:noFill/>
        <a:ln>
          <a:noFill/>
        </a:ln>
        <a:effectLst/>
      </c:spPr>
    </c:plotArea>
    <c:plotVisOnly val="1"/>
    <c:dispBlanksAs val="gap"/>
    <c:showDLblsOverMax val="0"/>
  </c:chart>
  <c:spPr>
    <a:noFill/>
    <a:ln>
      <a:noFill/>
    </a:ln>
    <a:effectLst/>
  </c:spPr>
  <c:txPr>
    <a:bodyPr/>
    <a:lstStyle/>
    <a:p>
      <a:pPr>
        <a:defRPr sz="1400">
          <a:latin typeface="Segoe UI" panose="020B0502040204020203" pitchFamily="34" charset="0"/>
          <a:ea typeface="Segoe UI" panose="020B0502040204020203" pitchFamily="34" charset="0"/>
          <a:cs typeface="Segoe UI" panose="020B0502040204020203" pitchFamily="34" charset="0"/>
        </a:defRPr>
      </a:pPr>
      <a:endParaRPr lang="ru-RU"/>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r>
              <a:rPr lang="en-US" sz="1400" b="1" dirty="0">
                <a:solidFill>
                  <a:schemeClr val="tx1"/>
                </a:solidFill>
              </a:rPr>
              <a:t>Number of </a:t>
            </a:r>
            <a:r>
              <a:rPr lang="en-US" sz="1400" b="1" dirty="0" smtClean="0">
                <a:solidFill>
                  <a:schemeClr val="tx1"/>
                </a:solidFill>
              </a:rPr>
              <a:t>companies with published non-financial reports*</a:t>
            </a:r>
            <a:endParaRPr lang="ru-RU" sz="1400" b="1" dirty="0">
              <a:solidFill>
                <a:schemeClr val="tx1"/>
              </a:solidFill>
            </a:endParaRPr>
          </a:p>
        </c:rich>
      </c:tx>
      <c:layout>
        <c:manualLayout>
          <c:xMode val="edge"/>
          <c:yMode val="edge"/>
          <c:x val="0.14377106247453986"/>
          <c:y val="4.906331562933167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ru-RU"/>
        </a:p>
      </c:txPr>
    </c:title>
    <c:autoTitleDeleted val="0"/>
    <c:plotArea>
      <c:layout/>
      <c:lineChart>
        <c:grouping val="standard"/>
        <c:varyColors val="0"/>
        <c:ser>
          <c:idx val="0"/>
          <c:order val="0"/>
          <c:spPr>
            <a:ln w="38100" cap="rnd">
              <a:solidFill>
                <a:srgbClr val="992673"/>
              </a:solidFill>
              <a:round/>
            </a:ln>
            <a:effectLst/>
          </c:spPr>
          <c:marker>
            <c:symbol val="none"/>
          </c:marker>
          <c:dPt>
            <c:idx val="11"/>
            <c:marker>
              <c:symbol val="circle"/>
              <c:size val="7"/>
              <c:spPr>
                <a:solidFill>
                  <a:srgbClr val="992673"/>
                </a:solidFill>
                <a:ln w="38100">
                  <a:noFill/>
                </a:ln>
                <a:effectLst/>
              </c:spPr>
            </c:marker>
            <c:bubble3D val="0"/>
            <c:extLst>
              <c:ext xmlns:c16="http://schemas.microsoft.com/office/drawing/2014/chart" uri="{C3380CC4-5D6E-409C-BE32-E72D297353CC}">
                <c16:uniqueId val="{00000001-97C1-406F-AF30-DA3AF03482E8}"/>
              </c:ext>
            </c:extLst>
          </c:dPt>
          <c:dLbls>
            <c:dLbl>
              <c:idx val="1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7C1-406F-AF30-DA3AF03482E8}"/>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'[Диаграмма в Microsoft PowerPoint]всего'!$J$2:$U$2</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'[Диаграмма в Microsoft PowerPoint]всего'!$J$3:$U$3</c:f>
              <c:numCache>
                <c:formatCode>General</c:formatCode>
                <c:ptCount val="12"/>
                <c:pt idx="0">
                  <c:v>47</c:v>
                </c:pt>
                <c:pt idx="1">
                  <c:v>40</c:v>
                </c:pt>
                <c:pt idx="2">
                  <c:v>36</c:v>
                </c:pt>
                <c:pt idx="3">
                  <c:v>50</c:v>
                </c:pt>
                <c:pt idx="4">
                  <c:v>65</c:v>
                </c:pt>
                <c:pt idx="5">
                  <c:v>67</c:v>
                </c:pt>
                <c:pt idx="6">
                  <c:v>76</c:v>
                </c:pt>
                <c:pt idx="7">
                  <c:v>67</c:v>
                </c:pt>
                <c:pt idx="8">
                  <c:v>69</c:v>
                </c:pt>
                <c:pt idx="9">
                  <c:v>66</c:v>
                </c:pt>
                <c:pt idx="10">
                  <c:v>67</c:v>
                </c:pt>
                <c:pt idx="11">
                  <c:v>74</c:v>
                </c:pt>
              </c:numCache>
            </c:numRef>
          </c:val>
          <c:smooth val="0"/>
          <c:extLst>
            <c:ext xmlns:c16="http://schemas.microsoft.com/office/drawing/2014/chart" uri="{C3380CC4-5D6E-409C-BE32-E72D297353CC}">
              <c16:uniqueId val="{00000000-97C1-406F-AF30-DA3AF03482E8}"/>
            </c:ext>
          </c:extLst>
        </c:ser>
        <c:dLbls>
          <c:showLegendKey val="0"/>
          <c:showVal val="0"/>
          <c:showCatName val="0"/>
          <c:showSerName val="0"/>
          <c:showPercent val="0"/>
          <c:showBubbleSize val="0"/>
        </c:dLbls>
        <c:smooth val="0"/>
        <c:axId val="325925488"/>
        <c:axId val="325924240"/>
      </c:lineChart>
      <c:catAx>
        <c:axId val="32592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325924240"/>
        <c:crosses val="autoZero"/>
        <c:auto val="1"/>
        <c:lblAlgn val="ctr"/>
        <c:lblOffset val="100"/>
        <c:noMultiLvlLbl val="0"/>
      </c:catAx>
      <c:valAx>
        <c:axId val="3259242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crossAx val="325925488"/>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Segoe UI" panose="020B0502040204020203" pitchFamily="34" charset="0"/>
          <a:ea typeface="Segoe UI" panose="020B0502040204020203" pitchFamily="34" charset="0"/>
          <a:cs typeface="Segoe UI" panose="020B0502040204020203" pitchFamily="34" charset="0"/>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r>
              <a:rPr lang="en-US" sz="1400" b="1" dirty="0" smtClean="0">
                <a:solidFill>
                  <a:schemeClr val="tx1"/>
                </a:solidFill>
              </a:rPr>
              <a:t>Distribution of companies</a:t>
            </a:r>
            <a:r>
              <a:rPr lang="en-US" sz="1400" b="1" baseline="0" dirty="0" smtClean="0">
                <a:solidFill>
                  <a:schemeClr val="tx1"/>
                </a:solidFill>
              </a:rPr>
              <a:t> with non-financial reports by industry</a:t>
            </a:r>
            <a:endParaRPr lang="ru-RU" sz="1400" b="1" dirty="0">
              <a:solidFill>
                <a:schemeClr val="tx1"/>
              </a:solidFill>
            </a:endParaRPr>
          </a:p>
        </c:rich>
      </c:tx>
      <c:layout>
        <c:manualLayout>
          <c:xMode val="edge"/>
          <c:yMode val="edge"/>
          <c:x val="0.12583771540939856"/>
          <c:y val="1.391874376213780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Segoe UI" panose="020B0502040204020203" pitchFamily="34" charset="0"/>
              <a:ea typeface="Segoe UI" panose="020B0502040204020203" pitchFamily="34" charset="0"/>
              <a:cs typeface="Segoe UI" panose="020B0502040204020203" pitchFamily="34" charset="0"/>
            </a:defRPr>
          </a:pPr>
          <a:endParaRPr lang="ru-RU"/>
        </a:p>
      </c:txPr>
    </c:title>
    <c:autoTitleDeleted val="0"/>
    <c:plotArea>
      <c:layout>
        <c:manualLayout>
          <c:layoutTarget val="inner"/>
          <c:xMode val="edge"/>
          <c:yMode val="edge"/>
          <c:x val="0.55906948611107143"/>
          <c:y val="0.14651229766234153"/>
          <c:w val="0.33511231187276924"/>
          <c:h val="0.85615033120034367"/>
        </c:manualLayout>
      </c:layout>
      <c:pieChart>
        <c:varyColors val="1"/>
        <c:ser>
          <c:idx val="0"/>
          <c:order val="0"/>
          <c:dPt>
            <c:idx val="0"/>
            <c:bubble3D val="0"/>
            <c:spPr>
              <a:solidFill>
                <a:srgbClr val="BFBFBF"/>
              </a:solidFill>
              <a:ln w="19050">
                <a:solidFill>
                  <a:schemeClr val="lt1"/>
                </a:solidFill>
              </a:ln>
              <a:effectLst/>
            </c:spPr>
            <c:extLst>
              <c:ext xmlns:c16="http://schemas.microsoft.com/office/drawing/2014/chart" uri="{C3380CC4-5D6E-409C-BE32-E72D297353CC}">
                <c16:uniqueId val="{00000001-9601-446C-A16E-AB21C4E5E53D}"/>
              </c:ext>
            </c:extLst>
          </c:dPt>
          <c:dPt>
            <c:idx val="1"/>
            <c:bubble3D val="0"/>
            <c:spPr>
              <a:solidFill>
                <a:srgbClr val="808080">
                  <a:lumMod val="50000"/>
                </a:srgbClr>
              </a:solidFill>
              <a:ln w="19050">
                <a:solidFill>
                  <a:schemeClr val="lt1"/>
                </a:solidFill>
              </a:ln>
              <a:effectLst/>
            </c:spPr>
            <c:extLst>
              <c:ext xmlns:c16="http://schemas.microsoft.com/office/drawing/2014/chart" uri="{C3380CC4-5D6E-409C-BE32-E72D297353CC}">
                <c16:uniqueId val="{00000003-9601-446C-A16E-AB21C4E5E53D}"/>
              </c:ext>
            </c:extLst>
          </c:dPt>
          <c:dPt>
            <c:idx val="2"/>
            <c:bubble3D val="0"/>
            <c:spPr>
              <a:solidFill>
                <a:srgbClr val="992673"/>
              </a:solidFill>
              <a:ln w="19050">
                <a:solidFill>
                  <a:schemeClr val="lt1"/>
                </a:solidFill>
              </a:ln>
              <a:effectLst/>
            </c:spPr>
            <c:extLst>
              <c:ext xmlns:c16="http://schemas.microsoft.com/office/drawing/2014/chart" uri="{C3380CC4-5D6E-409C-BE32-E72D297353CC}">
                <c16:uniqueId val="{00000005-9601-446C-A16E-AB21C4E5E53D}"/>
              </c:ext>
            </c:extLst>
          </c:dPt>
          <c:dPt>
            <c:idx val="3"/>
            <c:bubble3D val="0"/>
            <c:spPr>
              <a:solidFill>
                <a:srgbClr val="713B53"/>
              </a:solidFill>
              <a:ln w="19050">
                <a:solidFill>
                  <a:schemeClr val="lt1"/>
                </a:solidFill>
              </a:ln>
              <a:effectLst/>
            </c:spPr>
            <c:extLst>
              <c:ext xmlns:c16="http://schemas.microsoft.com/office/drawing/2014/chart" uri="{C3380CC4-5D6E-409C-BE32-E72D297353CC}">
                <c16:uniqueId val="{00000007-9601-446C-A16E-AB21C4E5E53D}"/>
              </c:ext>
            </c:extLst>
          </c:dPt>
          <c:dPt>
            <c:idx val="4"/>
            <c:bubble3D val="0"/>
            <c:spPr>
              <a:solidFill>
                <a:srgbClr val="595959"/>
              </a:solidFill>
              <a:ln w="19050">
                <a:solidFill>
                  <a:schemeClr val="lt1"/>
                </a:solidFill>
              </a:ln>
              <a:effectLst/>
            </c:spPr>
            <c:extLst>
              <c:ext xmlns:c16="http://schemas.microsoft.com/office/drawing/2014/chart" uri="{C3380CC4-5D6E-409C-BE32-E72D297353CC}">
                <c16:uniqueId val="{00000009-9601-446C-A16E-AB21C4E5E53D}"/>
              </c:ext>
            </c:extLst>
          </c:dPt>
          <c:dPt>
            <c:idx val="5"/>
            <c:bubble3D val="0"/>
            <c:spPr>
              <a:solidFill>
                <a:srgbClr val="808080"/>
              </a:solidFill>
              <a:ln w="19050">
                <a:solidFill>
                  <a:schemeClr val="lt1"/>
                </a:solidFill>
              </a:ln>
              <a:effectLst/>
            </c:spPr>
            <c:extLst>
              <c:ext xmlns:c16="http://schemas.microsoft.com/office/drawing/2014/chart" uri="{C3380CC4-5D6E-409C-BE32-E72D297353CC}">
                <c16:uniqueId val="{0000000B-9601-446C-A16E-AB21C4E5E53D}"/>
              </c:ext>
            </c:extLst>
          </c:dPt>
          <c:dPt>
            <c:idx val="6"/>
            <c:bubble3D val="0"/>
            <c:spPr>
              <a:solidFill>
                <a:schemeClr val="tx1"/>
              </a:solidFill>
              <a:ln w="19050">
                <a:solidFill>
                  <a:schemeClr val="lt1"/>
                </a:solidFill>
              </a:ln>
              <a:effectLst/>
            </c:spPr>
            <c:extLst>
              <c:ext xmlns:c16="http://schemas.microsoft.com/office/drawing/2014/chart" uri="{C3380CC4-5D6E-409C-BE32-E72D297353CC}">
                <c16:uniqueId val="{0000000D-9601-446C-A16E-AB21C4E5E53D}"/>
              </c:ext>
            </c:extLst>
          </c:dPt>
          <c:dPt>
            <c:idx val="7"/>
            <c:bubble3D val="0"/>
            <c:spPr>
              <a:solidFill>
                <a:srgbClr val="002060"/>
              </a:solidFill>
              <a:ln w="19050">
                <a:solidFill>
                  <a:schemeClr val="lt1"/>
                </a:solidFill>
              </a:ln>
              <a:effectLst/>
            </c:spPr>
            <c:extLst>
              <c:ext xmlns:c16="http://schemas.microsoft.com/office/drawing/2014/chart" uri="{C3380CC4-5D6E-409C-BE32-E72D297353CC}">
                <c16:uniqueId val="{0000000F-9601-446C-A16E-AB21C4E5E53D}"/>
              </c:ext>
            </c:extLst>
          </c:dPt>
          <c:dPt>
            <c:idx val="8"/>
            <c:bubble3D val="0"/>
            <c:spPr>
              <a:solidFill>
                <a:srgbClr val="666699"/>
              </a:solidFill>
              <a:ln w="19050">
                <a:solidFill>
                  <a:schemeClr val="lt1"/>
                </a:solidFill>
              </a:ln>
              <a:effectLst/>
            </c:spPr>
            <c:extLst>
              <c:ext xmlns:c16="http://schemas.microsoft.com/office/drawing/2014/chart" uri="{C3380CC4-5D6E-409C-BE32-E72D297353CC}">
                <c16:uniqueId val="{00000011-9601-446C-A16E-AB21C4E5E53D}"/>
              </c:ext>
            </c:extLst>
          </c:dPt>
          <c:dPt>
            <c:idx val="9"/>
            <c:bubble3D val="0"/>
            <c:spPr>
              <a:solidFill>
                <a:srgbClr val="FFF1B7"/>
              </a:solidFill>
              <a:ln w="19050">
                <a:solidFill>
                  <a:schemeClr val="lt1"/>
                </a:solidFill>
              </a:ln>
              <a:effectLst/>
            </c:spPr>
            <c:extLst>
              <c:ext xmlns:c16="http://schemas.microsoft.com/office/drawing/2014/chart" uri="{C3380CC4-5D6E-409C-BE32-E72D297353CC}">
                <c16:uniqueId val="{00000013-9601-446C-A16E-AB21C4E5E53D}"/>
              </c:ext>
            </c:extLst>
          </c:dPt>
          <c:dPt>
            <c:idx val="10"/>
            <c:bubble3D val="0"/>
            <c:spPr>
              <a:solidFill>
                <a:srgbClr val="660066"/>
              </a:solidFill>
              <a:ln w="19050">
                <a:solidFill>
                  <a:schemeClr val="lt1"/>
                </a:solidFill>
              </a:ln>
              <a:effectLst/>
            </c:spPr>
            <c:extLst>
              <c:ext xmlns:c16="http://schemas.microsoft.com/office/drawing/2014/chart" uri="{C3380CC4-5D6E-409C-BE32-E72D297353CC}">
                <c16:uniqueId val="{00000015-9601-446C-A16E-AB21C4E5E53D}"/>
              </c:ext>
            </c:extLst>
          </c:dPt>
          <c:dPt>
            <c:idx val="11"/>
            <c:bubble3D val="0"/>
            <c:spPr>
              <a:solidFill>
                <a:srgbClr val="F2CCE6"/>
              </a:solidFill>
              <a:ln w="19050">
                <a:solidFill>
                  <a:schemeClr val="lt1"/>
                </a:solidFill>
              </a:ln>
              <a:effectLst/>
            </c:spPr>
            <c:extLst>
              <c:ext xmlns:c16="http://schemas.microsoft.com/office/drawing/2014/chart" uri="{C3380CC4-5D6E-409C-BE32-E72D297353CC}">
                <c16:uniqueId val="{00000017-9601-446C-A16E-AB21C4E5E53D}"/>
              </c:ext>
            </c:extLst>
          </c:dPt>
          <c:dLbls>
            <c:dLbl>
              <c:idx val="1"/>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6="http://schemas.microsoft.com/office/drawing/2014/chart" uri="{C3380CC4-5D6E-409C-BE32-E72D297353CC}">
                  <c16:uniqueId val="{00000003-9601-446C-A16E-AB21C4E5E53D}"/>
                </c:ext>
              </c:extLst>
            </c:dLbl>
            <c:dLbl>
              <c:idx val="2"/>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6="http://schemas.microsoft.com/office/drawing/2014/chart" uri="{C3380CC4-5D6E-409C-BE32-E72D297353CC}">
                  <c16:uniqueId val="{00000005-9601-446C-A16E-AB21C4E5E53D}"/>
                </c:ext>
              </c:extLst>
            </c:dLbl>
            <c:dLbl>
              <c:idx val="3"/>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6="http://schemas.microsoft.com/office/drawing/2014/chart" uri="{C3380CC4-5D6E-409C-BE32-E72D297353CC}">
                  <c16:uniqueId val="{00000007-9601-446C-A16E-AB21C4E5E53D}"/>
                </c:ext>
              </c:extLst>
            </c:dLbl>
            <c:dLbl>
              <c:idx val="4"/>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6="http://schemas.microsoft.com/office/drawing/2014/chart" uri="{C3380CC4-5D6E-409C-BE32-E72D297353CC}">
                  <c16:uniqueId val="{00000009-9601-446C-A16E-AB21C4E5E53D}"/>
                </c:ext>
              </c:extLst>
            </c:dLbl>
            <c:dLbl>
              <c:idx val="5"/>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6="http://schemas.microsoft.com/office/drawing/2014/chart" uri="{C3380CC4-5D6E-409C-BE32-E72D297353CC}">
                  <c16:uniqueId val="{0000000B-9601-446C-A16E-AB21C4E5E53D}"/>
                </c:ext>
              </c:extLst>
            </c:dLbl>
            <c:dLbl>
              <c:idx val="6"/>
              <c:layout>
                <c:manualLayout>
                  <c:x val="4.9382412585263866E-2"/>
                  <c:y val="4.2253798976807942E-2"/>
                </c:manualLayout>
              </c:layout>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9601-446C-A16E-AB21C4E5E53D}"/>
                </c:ext>
              </c:extLst>
            </c:dLbl>
            <c:dLbl>
              <c:idx val="7"/>
              <c:delete val="1"/>
              <c:extLst>
                <c:ext xmlns:c15="http://schemas.microsoft.com/office/drawing/2012/chart" uri="{CE6537A1-D6FC-4f65-9D91-7224C49458BB}"/>
                <c:ext xmlns:c16="http://schemas.microsoft.com/office/drawing/2014/chart" uri="{C3380CC4-5D6E-409C-BE32-E72D297353CC}">
                  <c16:uniqueId val="{0000000F-9601-446C-A16E-AB21C4E5E53D}"/>
                </c:ext>
              </c:extLst>
            </c:dLbl>
            <c:dLbl>
              <c:idx val="8"/>
              <c:delete val="1"/>
              <c:extLst>
                <c:ext xmlns:c15="http://schemas.microsoft.com/office/drawing/2012/chart" uri="{CE6537A1-D6FC-4f65-9D91-7224C49458BB}"/>
                <c:ext xmlns:c16="http://schemas.microsoft.com/office/drawing/2014/chart" uri="{C3380CC4-5D6E-409C-BE32-E72D297353CC}">
                  <c16:uniqueId val="{00000011-9601-446C-A16E-AB21C4E5E53D}"/>
                </c:ext>
              </c:extLst>
            </c:dLbl>
            <c:dLbl>
              <c:idx val="9"/>
              <c:delete val="1"/>
              <c:extLst>
                <c:ext xmlns:c15="http://schemas.microsoft.com/office/drawing/2012/chart" uri="{CE6537A1-D6FC-4f65-9D91-7224C49458BB}"/>
                <c:ext xmlns:c16="http://schemas.microsoft.com/office/drawing/2014/chart" uri="{C3380CC4-5D6E-409C-BE32-E72D297353CC}">
                  <c16:uniqueId val="{00000013-9601-446C-A16E-AB21C4E5E53D}"/>
                </c:ext>
              </c:extLst>
            </c:dLbl>
            <c:dLbl>
              <c:idx val="10"/>
              <c:delete val="1"/>
              <c:extLst>
                <c:ext xmlns:c15="http://schemas.microsoft.com/office/drawing/2012/chart" uri="{CE6537A1-D6FC-4f65-9D91-7224C49458BB}"/>
                <c:ext xmlns:c16="http://schemas.microsoft.com/office/drawing/2014/chart" uri="{C3380CC4-5D6E-409C-BE32-E72D297353CC}">
                  <c16:uniqueId val="{00000015-9601-446C-A16E-AB21C4E5E53D}"/>
                </c:ext>
              </c:extLst>
            </c:dLbl>
            <c:dLbl>
              <c:idx val="11"/>
              <c:delete val="1"/>
              <c:extLst>
                <c:ext xmlns:c15="http://schemas.microsoft.com/office/drawing/2012/chart" uri="{CE6537A1-D6FC-4f65-9D91-7224C49458BB}"/>
                <c:ext xmlns:c16="http://schemas.microsoft.com/office/drawing/2014/chart" uri="{C3380CC4-5D6E-409C-BE32-E72D297353CC}">
                  <c16:uniqueId val="{00000017-9601-446C-A16E-AB21C4E5E5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всего!$X$9:$X$20</c:f>
              <c:strCache>
                <c:ptCount val="12"/>
                <c:pt idx="0">
                  <c:v>Power</c:v>
                </c:pt>
                <c:pt idx="1">
                  <c:v>Metals &amp; Mining</c:v>
                </c:pt>
                <c:pt idx="2">
                  <c:v>Oil &amp; Gas</c:v>
                </c:pt>
                <c:pt idx="3">
                  <c:v>Finance</c:v>
                </c:pt>
                <c:pt idx="4">
                  <c:v>Food</c:v>
                </c:pt>
                <c:pt idx="5">
                  <c:v>Non-profit organisations</c:v>
                </c:pt>
                <c:pt idx="6">
                  <c:v>Telecommunications</c:v>
                </c:pt>
                <c:pt idx="7">
                  <c:v>Transport</c:v>
                </c:pt>
                <c:pt idx="8">
                  <c:v>Machinery &amp; Equipment</c:v>
                </c:pt>
                <c:pt idx="9">
                  <c:v>Utilities</c:v>
                </c:pt>
                <c:pt idx="10">
                  <c:v>Retail</c:v>
                </c:pt>
                <c:pt idx="11">
                  <c:v>Other</c:v>
                </c:pt>
              </c:strCache>
            </c:strRef>
          </c:cat>
          <c:val>
            <c:numRef>
              <c:f>всего!$Z$9:$Z$20</c:f>
              <c:numCache>
                <c:formatCode>0%</c:formatCode>
                <c:ptCount val="12"/>
                <c:pt idx="0">
                  <c:v>0.20270270270270271</c:v>
                </c:pt>
                <c:pt idx="1">
                  <c:v>0.1891891891891892</c:v>
                </c:pt>
                <c:pt idx="2">
                  <c:v>0.17567567567567569</c:v>
                </c:pt>
                <c:pt idx="3">
                  <c:v>9.45945945945946E-2</c:v>
                </c:pt>
                <c:pt idx="4">
                  <c:v>6.7567567567567571E-2</c:v>
                </c:pt>
                <c:pt idx="5">
                  <c:v>6.7567567567567571E-2</c:v>
                </c:pt>
                <c:pt idx="6">
                  <c:v>5.4054054054054057E-2</c:v>
                </c:pt>
                <c:pt idx="7">
                  <c:v>4.0540540540540543E-2</c:v>
                </c:pt>
                <c:pt idx="8">
                  <c:v>2.7027027027027029E-2</c:v>
                </c:pt>
                <c:pt idx="9">
                  <c:v>2.7027027027027029E-2</c:v>
                </c:pt>
                <c:pt idx="10">
                  <c:v>2.7027027027027029E-2</c:v>
                </c:pt>
                <c:pt idx="11">
                  <c:v>2.7027027027027029E-2</c:v>
                </c:pt>
              </c:numCache>
            </c:numRef>
          </c:val>
          <c:extLst>
            <c:ext xmlns:c16="http://schemas.microsoft.com/office/drawing/2014/chart" uri="{C3380CC4-5D6E-409C-BE32-E72D297353CC}">
              <c16:uniqueId val="{00000018-9601-446C-A16E-AB21C4E5E53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1410034500949105"/>
          <c:w val="0.39623273140141579"/>
          <c:h val="0.858996549905089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defRPr>
          </a:pPr>
          <a:endParaRPr lang="ru-RU"/>
        </a:p>
      </c:txPr>
    </c:legend>
    <c:plotVisOnly val="1"/>
    <c:dispBlanksAs val="gap"/>
    <c:showDLblsOverMax val="0"/>
  </c:chart>
  <c:spPr>
    <a:solidFill>
      <a:schemeClr val="bg1"/>
    </a:solidFill>
    <a:ln w="9525" cap="flat" cmpd="sng" algn="ctr">
      <a:noFill/>
      <a:round/>
    </a:ln>
    <a:effectLst/>
  </c:spPr>
  <c:txPr>
    <a:bodyPr/>
    <a:lstStyle/>
    <a:p>
      <a:pPr>
        <a:defRPr sz="1200">
          <a:latin typeface="Segoe UI" panose="020B0502040204020203" pitchFamily="34" charset="0"/>
          <a:ea typeface="Segoe UI" panose="020B0502040204020203" pitchFamily="34" charset="0"/>
          <a:cs typeface="Segoe UI" panose="020B0502040204020203" pitchFamily="34" charset="0"/>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23C01-46D9-4B65-8AE1-E5AF2507DED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BAF7C135-718E-4DAE-AE1E-6939F2A1F4C9}">
      <dgm:prSet phldrT="[Текст]"/>
      <dgm:spPr>
        <a:solidFill>
          <a:schemeClr val="accent4"/>
        </a:solidFill>
        <a:ln>
          <a:noFill/>
        </a:ln>
      </dgm:spPr>
      <dgm:t>
        <a:bodyPr/>
        <a:lstStyle/>
        <a:p>
          <a:r>
            <a:rPr lang="en-US" b="1" dirty="0" smtClean="0">
              <a:latin typeface="Segoe UI" panose="020B0502040204020203" pitchFamily="34" charset="0"/>
              <a:ea typeface="Segoe UI" panose="020B0502040204020203" pitchFamily="34" charset="0"/>
              <a:cs typeface="Segoe UI" panose="020B0502040204020203" pitchFamily="34" charset="0"/>
            </a:rPr>
            <a:t>Environmental</a:t>
          </a:r>
          <a:endParaRPr lang="ru-RU" b="1" dirty="0">
            <a:latin typeface="Segoe UI" panose="020B0502040204020203" pitchFamily="34" charset="0"/>
            <a:ea typeface="Segoe UI" panose="020B0502040204020203" pitchFamily="34" charset="0"/>
            <a:cs typeface="Segoe UI" panose="020B0502040204020203" pitchFamily="34" charset="0"/>
          </a:endParaRPr>
        </a:p>
      </dgm:t>
    </dgm:pt>
    <dgm:pt modelId="{769AF98B-8842-4F31-A277-4C91876BD18F}" type="parTrans" cxnId="{5DA35D56-22A8-435D-B669-EC6BAC7EC12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9E9DFBE3-A823-46B4-B13A-EECA91412E9E}" type="sibTrans" cxnId="{5DA35D56-22A8-435D-B669-EC6BAC7EC12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BA01AEF9-9301-4E0D-915C-740621C68DDB}">
      <dgm:prSet phldrT="[Текст]"/>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Biodiversity and land use</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03ED59E4-6FF0-454A-BE63-4750E0C0A903}" type="parTrans" cxnId="{6B0E3313-9F9F-4653-BF45-EA8E8D2F287A}">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51E99BCC-8B4C-4C65-9139-6115A7EF57DB}" type="sibTrans" cxnId="{6B0E3313-9F9F-4653-BF45-EA8E8D2F287A}">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CAB29990-55AA-4899-8E14-E7A652FE6C0F}">
      <dgm:prSet phldrT="[Текст]"/>
      <dgm:spPr>
        <a:solidFill>
          <a:schemeClr val="accent4"/>
        </a:solidFill>
        <a:ln>
          <a:noFill/>
        </a:ln>
      </dgm:spPr>
      <dgm:t>
        <a:bodyPr/>
        <a:lstStyle/>
        <a:p>
          <a:r>
            <a:rPr lang="en-US" b="1" dirty="0" smtClean="0">
              <a:latin typeface="Segoe UI" panose="020B0502040204020203" pitchFamily="34" charset="0"/>
              <a:ea typeface="Segoe UI" panose="020B0502040204020203" pitchFamily="34" charset="0"/>
              <a:cs typeface="Segoe UI" panose="020B0502040204020203" pitchFamily="34" charset="0"/>
            </a:rPr>
            <a:t>Social</a:t>
          </a:r>
          <a:endParaRPr lang="ru-RU" b="1" dirty="0">
            <a:latin typeface="Segoe UI" panose="020B0502040204020203" pitchFamily="34" charset="0"/>
            <a:ea typeface="Segoe UI" panose="020B0502040204020203" pitchFamily="34" charset="0"/>
            <a:cs typeface="Segoe UI" panose="020B0502040204020203" pitchFamily="34" charset="0"/>
          </a:endParaRPr>
        </a:p>
      </dgm:t>
    </dgm:pt>
    <dgm:pt modelId="{95CA03A5-E3FE-4B56-9EC7-0DD2CF574A95}" type="parTrans" cxnId="{58648923-16B9-40B9-8429-FBC267804EB6}">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4ECB1AF0-BAA8-4783-91A8-330BC44D681E}" type="sibTrans" cxnId="{58648923-16B9-40B9-8429-FBC267804EB6}">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0FAD2D94-A057-498F-BB19-338495C6B16F}">
      <dgm:prSet phldrT="[Текст]"/>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Employee wellbeing (health &amp; safety)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1150D254-B046-4275-8E61-621092C28097}" type="parTrans" cxnId="{6589272D-FA5F-46CD-8269-CEF92D5ADFD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573175EB-A294-4C8E-9FBF-8FD5E52755A7}" type="sibTrans" cxnId="{6589272D-FA5F-46CD-8269-CEF92D5ADFD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E29D6F6A-5532-4D49-A47B-D3C5A5D16D3C}">
      <dgm:prSet phldrT="[Текст]"/>
      <dgm:spPr>
        <a:solidFill>
          <a:schemeClr val="accent4"/>
        </a:solidFill>
        <a:ln>
          <a:noFill/>
        </a:ln>
      </dgm:spPr>
      <dgm:t>
        <a:bodyPr/>
        <a:lstStyle/>
        <a:p>
          <a:r>
            <a:rPr lang="en-US" b="1" dirty="0" smtClean="0">
              <a:latin typeface="Segoe UI" panose="020B0502040204020203" pitchFamily="34" charset="0"/>
              <a:ea typeface="Segoe UI" panose="020B0502040204020203" pitchFamily="34" charset="0"/>
              <a:cs typeface="Segoe UI" panose="020B0502040204020203" pitchFamily="34" charset="0"/>
            </a:rPr>
            <a:t>Governance</a:t>
          </a:r>
          <a:endParaRPr lang="ru-RU" b="1" dirty="0">
            <a:latin typeface="Segoe UI" panose="020B0502040204020203" pitchFamily="34" charset="0"/>
            <a:ea typeface="Segoe UI" panose="020B0502040204020203" pitchFamily="34" charset="0"/>
            <a:cs typeface="Segoe UI" panose="020B0502040204020203" pitchFamily="34" charset="0"/>
          </a:endParaRPr>
        </a:p>
      </dgm:t>
    </dgm:pt>
    <dgm:pt modelId="{61803E6B-45DF-4807-91E7-59162A63A8F2}" type="parTrans" cxnId="{C01C8610-8667-4EE7-8E1F-EA4EC3C5055B}">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7A2CA2DF-91F9-4713-94C3-785D6F922FFD}" type="sibTrans" cxnId="{C01C8610-8667-4EE7-8E1F-EA4EC3C5055B}">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6DBEAF70-ED02-4120-A5BB-B8C7CD875A85}">
      <dgm:prSet phldrT="[Текст]"/>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Board independence </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3CCA87E4-1174-4C64-B92D-74C73DF3648B}" type="parTrans" cxnId="{E609B774-B5F2-4E44-903B-3C77C4343DC5}">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141419CA-9935-4C81-887B-D3FEC3801659}" type="sibTrans" cxnId="{E609B774-B5F2-4E44-903B-3C77C4343DC5}">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ABB6CFBB-92A1-42DC-9BEA-B42DC238FF06}">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Toxic emissions &amp; waste</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9F1C576D-7E3E-432D-B4EC-08260733DFD1}" type="parTrans" cxnId="{1D61821E-6A7F-428F-9BFE-DF317890998C}">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2D8F9139-1C4B-4B7C-9F39-E6770D40F623}" type="sibTrans" cxnId="{1D61821E-6A7F-428F-9BFE-DF317890998C}">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68BB501F-94CE-4380-974C-DCDEF52A0915}">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Energy fuel management</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01CF1B77-B190-4967-AEB5-A9D889E98EF2}" type="parTrans" cxnId="{C317EE3D-3A1C-480F-BA73-293E0A4C1B36}">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DD7F05DC-8D0D-4E60-89F6-D1322BF5558F}" type="sibTrans" cxnId="{C317EE3D-3A1C-480F-BA73-293E0A4C1B36}">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35745417-DF1A-4086-9F84-8525A8EB3C14}">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Greenhouse gas emissions (air quality)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7C1D7EE8-63D7-4889-94C8-8A452F9CB5A9}" type="parTrans" cxnId="{55C284BB-A27A-481D-9E9C-A9611CE450EB}">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2A13771D-D22C-4A01-970D-B38C00E242BB}" type="sibTrans" cxnId="{55C284BB-A27A-481D-9E9C-A9611CE450EB}">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8AD0F0AE-3213-46E0-A397-6DA6142F8698}">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Water &amp; wastewater treatment</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EB69E999-DC39-44CD-9B4F-B958667CF5FD}" type="parTrans" cxnId="{46F4564A-E2A9-483C-A421-A67948ABC74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9F3F9154-1C1C-40C1-A96D-DC629B06C21F}" type="sibTrans" cxnId="{46F4564A-E2A9-483C-A421-A67948ABC74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A3CD6AB2-DA28-4103-960C-F8CE0B1949FF}">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Renewable &amp; non-renewable natural sources</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3D438C22-0104-4B6A-984C-BCCC21340872}" type="parTrans" cxnId="{7C59E929-FF09-41BC-B145-7C33B5A577F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3E58E83C-4CD8-4D01-9C87-C830C8DC4683}" type="sibTrans" cxnId="{7C59E929-FF09-41BC-B145-7C33B5A577F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9E7A2CB4-5956-4D49-9EE3-6A3C292225B0}">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Employee trainings </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90FF1573-BB41-4BBB-BDC6-26299955DF36}" type="parTrans" cxnId="{8CA30D64-CAF0-4BE0-9600-E41E746C4B7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A9A9BBEA-E1A3-4546-9B73-6BE345EB85AA}" type="sibTrans" cxnId="{8CA30D64-CAF0-4BE0-9600-E41E746C4B7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4821D879-C704-4136-992E-C1CFACCA26A4}">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Discrimination &amp; workforce diversity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4072A2CF-1387-443B-BDEC-6F4D0DD92425}" type="parTrans" cxnId="{61B361FA-05D3-4526-88FD-B2C777996F29}">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DC6A3CEC-7834-4C02-8107-ED12D6D47D5C}" type="sibTrans" cxnId="{61B361FA-05D3-4526-88FD-B2C777996F29}">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BDAB259E-410B-41F9-8D12-0999EDC297A1}">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Impact on local communities</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3032FC09-6BA0-4FC4-AC9B-668D58456FF0}" type="parTrans" cxnId="{F7A1DC15-F6FB-4FB0-BCB6-22593BD8DF6F}">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A54104E7-149A-42C7-A313-139C6179CBC2}" type="sibTrans" cxnId="{F7A1DC15-F6FB-4FB0-BCB6-22593BD8DF6F}">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617467E7-44CC-4FC0-826C-851BBF47BE3E}">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Donations</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9C1B2D30-DDDE-49C0-AFEB-939B3B23072E}" type="parTrans" cxnId="{960D381C-AC16-4C48-A2FE-C8642035FE89}">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E1A6C941-70F7-4DEA-BB23-66D85195FC76}" type="sibTrans" cxnId="{960D381C-AC16-4C48-A2FE-C8642035FE89}">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B2112F31-6E7F-425F-A57B-868D1620266F}">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Product quality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288E01A9-9339-4874-BB2A-4723F52BA580}" type="parTrans" cxnId="{2CEB9DCE-318D-413E-BD7F-0FFC0CECD08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CE95B1E5-5ABA-4FB1-AB22-D69FCA45557B}" type="sibTrans" cxnId="{2CEB9DCE-318D-413E-BD7F-0FFC0CECD082}">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06AEEF9B-3ABF-4500-9FA5-3C976CE4701D}">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R&amp;D expenses</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FDFCAAC8-9A87-4368-976A-B1CB1A447E59}" type="parTrans" cxnId="{F2DAA69F-C308-446D-BF1E-DD4F7EE874E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F020F55D-D22D-4E7B-89A2-C48C888A5518}" type="sibTrans" cxnId="{F2DAA69F-C308-446D-BF1E-DD4F7EE874E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7A24EFE1-2293-4364-A0E4-C9F8AD14CBAC}">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Intellectual property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FE38AEF3-07F8-4A7E-BE21-E01F3A44AA68}" type="parTrans" cxnId="{C4DF5324-591A-4332-87CE-6E5843D8346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97CCAB78-B4F9-484A-AE78-59E2F6BBF740}" type="sibTrans" cxnId="{C4DF5324-591A-4332-87CE-6E5843D8346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AF50BFA9-1B7F-44CA-AAD3-EA2471D60E1F}">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Ownership structure</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29580C79-8925-4E00-A208-8A79165A5358}" type="parTrans" cxnId="{DFB6ABAB-7982-40E5-A9A8-1DB38B8E344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D971E3C9-1218-44F5-AA23-A9E0FCBE8625}" type="sibTrans" cxnId="{DFB6ABAB-7982-40E5-A9A8-1DB38B8E3447}">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FFCCFA55-50C1-4174-AB48-9798E4CEFCE1}">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Transparency of financial and non-financial information</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C8D3E9B1-D2E7-4E84-B5C7-555AD3565B46}" type="parTrans" cxnId="{DA9B9842-584A-46BA-87B0-FFE826B4CC9C}">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5ECBB488-936A-4A0D-8026-093EB4F6D2B8}" type="sibTrans" cxnId="{DA9B9842-584A-46BA-87B0-FFE826B4CC9C}">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7E72B7BD-15FE-47E4-8C64-F29DA7E09B79}">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Strategy</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D4EC9820-9978-452D-BB1D-944ED39EABC0}" type="parTrans" cxnId="{EFD7E86C-64D0-4128-BB07-D7D7F0C12FCA}">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59ABF9AA-9780-4435-B9E5-2B023D6DB866}" type="sibTrans" cxnId="{EFD7E86C-64D0-4128-BB07-D7D7F0C12FCA}">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2C45EA5C-C3FE-4123-A4B4-FE52DBAFF28A}">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Operating performance measures </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5295AFDC-C225-4926-AA55-5AFD8DB6ACC6}" type="parTrans" cxnId="{50BE8A6A-B3B5-4C86-A530-EB1BA504C3D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69ACA8AF-9E8E-4357-89CF-E63404462771}" type="sibTrans" cxnId="{50BE8A6A-B3B5-4C86-A530-EB1BA504C3D0}">
      <dgm:prSet/>
      <dgm:spPr/>
      <dgm:t>
        <a:bodyPr/>
        <a:lstStyle/>
        <a:p>
          <a:endParaRPr lang="ru-RU">
            <a:latin typeface="Segoe UI" panose="020B0502040204020203" pitchFamily="34" charset="0"/>
            <a:ea typeface="Segoe UI" panose="020B0502040204020203" pitchFamily="34" charset="0"/>
            <a:cs typeface="Segoe UI" panose="020B0502040204020203" pitchFamily="34" charset="0"/>
          </a:endParaRPr>
        </a:p>
      </dgm:t>
    </dgm:pt>
    <dgm:pt modelId="{1F1A6412-29E7-430D-8987-C994724A6639}">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Chairman-CEO Duality </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CF6BCF22-3B09-46A3-BED0-1E8505CF6EF0}" type="parTrans" cxnId="{81207C5E-CCD5-4B2A-93C0-9449B4D1B87C}">
      <dgm:prSet/>
      <dgm:spPr/>
      <dgm:t>
        <a:bodyPr/>
        <a:lstStyle/>
        <a:p>
          <a:endParaRPr lang="ru-RU"/>
        </a:p>
      </dgm:t>
    </dgm:pt>
    <dgm:pt modelId="{E5F8BABC-E59E-4482-A54A-C48BB4BDFE79}" type="sibTrans" cxnId="{81207C5E-CCD5-4B2A-93C0-9449B4D1B87C}">
      <dgm:prSet/>
      <dgm:spPr/>
      <dgm:t>
        <a:bodyPr/>
        <a:lstStyle/>
        <a:p>
          <a:endParaRPr lang="ru-RU"/>
        </a:p>
      </dgm:t>
    </dgm:pt>
    <dgm:pt modelId="{1E5E2986-EA4A-4DA9-B5D4-4D61161C7DB2}">
      <dgm:prSet/>
      <dgm:spPr/>
      <dgm:t>
        <a:bodyPr/>
        <a:lstStyle/>
        <a:p>
          <a:pPr>
            <a:spcAft>
              <a:spcPts val="600"/>
            </a:spcAft>
          </a:pPr>
          <a:r>
            <a:rPr lang="en-US" dirty="0" smtClean="0">
              <a:latin typeface="Segoe UI" panose="020B0502040204020203" pitchFamily="34" charset="0"/>
              <a:ea typeface="Segoe UI" panose="020B0502040204020203" pitchFamily="34" charset="0"/>
              <a:cs typeface="Segoe UI" panose="020B0502040204020203" pitchFamily="34" charset="0"/>
            </a:rPr>
            <a:t>Key person risk</a:t>
          </a:r>
          <a:endParaRPr lang="ru-RU" dirty="0">
            <a:latin typeface="Segoe UI" panose="020B0502040204020203" pitchFamily="34" charset="0"/>
            <a:ea typeface="Segoe UI" panose="020B0502040204020203" pitchFamily="34" charset="0"/>
            <a:cs typeface="Segoe UI" panose="020B0502040204020203" pitchFamily="34" charset="0"/>
          </a:endParaRPr>
        </a:p>
      </dgm:t>
    </dgm:pt>
    <dgm:pt modelId="{4B5AEC75-CB8B-47E1-9F89-68E9E9BE858B}" type="parTrans" cxnId="{824D5E81-2B13-4ABD-AEEA-52CF305C9D6A}">
      <dgm:prSet/>
      <dgm:spPr/>
      <dgm:t>
        <a:bodyPr/>
        <a:lstStyle/>
        <a:p>
          <a:endParaRPr lang="ru-RU"/>
        </a:p>
      </dgm:t>
    </dgm:pt>
    <dgm:pt modelId="{E007834F-09DD-4BC7-B223-859D7C4AB03D}" type="sibTrans" cxnId="{824D5E81-2B13-4ABD-AEEA-52CF305C9D6A}">
      <dgm:prSet/>
      <dgm:spPr/>
      <dgm:t>
        <a:bodyPr/>
        <a:lstStyle/>
        <a:p>
          <a:endParaRPr lang="ru-RU"/>
        </a:p>
      </dgm:t>
    </dgm:pt>
    <dgm:pt modelId="{7E54647D-78AB-4731-996D-FD73B9A4109D}">
      <dgm:prSet/>
      <dgm:spPr/>
      <dgm:t>
        <a:bodyPr/>
        <a:lstStyle/>
        <a:p>
          <a:pPr>
            <a:spcAft>
              <a:spcPts val="600"/>
            </a:spcAft>
          </a:pP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Bribery &amp; corruption</a:t>
          </a:r>
          <a:endParaRPr lang="ru-RU" dirty="0">
            <a:solidFill>
              <a:schemeClr val="tx1"/>
            </a:solidFill>
            <a:latin typeface="Segoe UI" panose="020B0502040204020203" pitchFamily="34" charset="0"/>
            <a:ea typeface="Segoe UI" panose="020B0502040204020203" pitchFamily="34" charset="0"/>
            <a:cs typeface="Segoe UI" panose="020B0502040204020203" pitchFamily="34" charset="0"/>
          </a:endParaRPr>
        </a:p>
      </dgm:t>
    </dgm:pt>
    <dgm:pt modelId="{65F99E9B-FE8B-494B-B610-0A3FCA09EDD8}" type="parTrans" cxnId="{C084E070-58AA-4227-947E-C63212F78AA8}">
      <dgm:prSet/>
      <dgm:spPr/>
      <dgm:t>
        <a:bodyPr/>
        <a:lstStyle/>
        <a:p>
          <a:endParaRPr lang="ru-RU"/>
        </a:p>
      </dgm:t>
    </dgm:pt>
    <dgm:pt modelId="{D81B2C45-7E81-439F-889C-E15370BE4452}" type="sibTrans" cxnId="{C084E070-58AA-4227-947E-C63212F78AA8}">
      <dgm:prSet/>
      <dgm:spPr/>
      <dgm:t>
        <a:bodyPr/>
        <a:lstStyle/>
        <a:p>
          <a:endParaRPr lang="ru-RU"/>
        </a:p>
      </dgm:t>
    </dgm:pt>
    <dgm:pt modelId="{E9C4E028-C6BF-42D2-B234-50E43C26CAE3}">
      <dgm:prSet/>
      <dgm:spPr/>
      <dgm:t>
        <a:bodyPr/>
        <a:lstStyle/>
        <a:p>
          <a:pPr>
            <a:spcAft>
              <a:spcPts val="600"/>
            </a:spcAft>
          </a:pP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Controversies (tax fraud)</a:t>
          </a:r>
          <a:endParaRPr lang="ru-RU" dirty="0">
            <a:solidFill>
              <a:schemeClr val="tx1"/>
            </a:solidFill>
            <a:latin typeface="Segoe UI" panose="020B0502040204020203" pitchFamily="34" charset="0"/>
            <a:ea typeface="Segoe UI" panose="020B0502040204020203" pitchFamily="34" charset="0"/>
            <a:cs typeface="Segoe UI" panose="020B0502040204020203" pitchFamily="34" charset="0"/>
          </a:endParaRPr>
        </a:p>
      </dgm:t>
    </dgm:pt>
    <dgm:pt modelId="{0C5D7A96-67C3-4AF3-9AB5-A733E376693C}" type="parTrans" cxnId="{1EFE7D71-966A-4634-B2C2-7A9B7A4AE4FE}">
      <dgm:prSet/>
      <dgm:spPr/>
      <dgm:t>
        <a:bodyPr/>
        <a:lstStyle/>
        <a:p>
          <a:endParaRPr lang="ru-RU"/>
        </a:p>
      </dgm:t>
    </dgm:pt>
    <dgm:pt modelId="{276F5AA2-3737-49D9-9588-FC4FDBE80E31}" type="sibTrans" cxnId="{1EFE7D71-966A-4634-B2C2-7A9B7A4AE4FE}">
      <dgm:prSet/>
      <dgm:spPr/>
      <dgm:t>
        <a:bodyPr/>
        <a:lstStyle/>
        <a:p>
          <a:endParaRPr lang="ru-RU"/>
        </a:p>
      </dgm:t>
    </dgm:pt>
    <dgm:pt modelId="{79844EE7-66FB-4AB5-BD2E-0A3300DBC526}" type="pres">
      <dgm:prSet presAssocID="{77223C01-46D9-4B65-8AE1-E5AF2507DEDF}" presName="Name0" presStyleCnt="0">
        <dgm:presLayoutVars>
          <dgm:dir/>
          <dgm:animLvl val="lvl"/>
          <dgm:resizeHandles val="exact"/>
        </dgm:presLayoutVars>
      </dgm:prSet>
      <dgm:spPr/>
      <dgm:t>
        <a:bodyPr/>
        <a:lstStyle/>
        <a:p>
          <a:endParaRPr lang="ru-RU"/>
        </a:p>
      </dgm:t>
    </dgm:pt>
    <dgm:pt modelId="{0AD8842B-DD7C-486B-85AB-015993B9ADC4}" type="pres">
      <dgm:prSet presAssocID="{BAF7C135-718E-4DAE-AE1E-6939F2A1F4C9}" presName="composite" presStyleCnt="0"/>
      <dgm:spPr/>
    </dgm:pt>
    <dgm:pt modelId="{16723A82-8B1A-4275-8E89-817545CDC890}" type="pres">
      <dgm:prSet presAssocID="{BAF7C135-718E-4DAE-AE1E-6939F2A1F4C9}" presName="parTx" presStyleLbl="alignNode1" presStyleIdx="0" presStyleCnt="3">
        <dgm:presLayoutVars>
          <dgm:chMax val="0"/>
          <dgm:chPref val="0"/>
          <dgm:bulletEnabled val="1"/>
        </dgm:presLayoutVars>
      </dgm:prSet>
      <dgm:spPr/>
      <dgm:t>
        <a:bodyPr/>
        <a:lstStyle/>
        <a:p>
          <a:endParaRPr lang="ru-RU"/>
        </a:p>
      </dgm:t>
    </dgm:pt>
    <dgm:pt modelId="{A98634DC-D11C-4356-A744-0348CF5C5DC2}" type="pres">
      <dgm:prSet presAssocID="{BAF7C135-718E-4DAE-AE1E-6939F2A1F4C9}" presName="desTx" presStyleLbl="alignAccFollowNode1" presStyleIdx="0" presStyleCnt="3">
        <dgm:presLayoutVars>
          <dgm:bulletEnabled val="1"/>
        </dgm:presLayoutVars>
      </dgm:prSet>
      <dgm:spPr/>
      <dgm:t>
        <a:bodyPr/>
        <a:lstStyle/>
        <a:p>
          <a:endParaRPr lang="ru-RU"/>
        </a:p>
      </dgm:t>
    </dgm:pt>
    <dgm:pt modelId="{893FD326-94E9-46E4-B579-5636DFD1ABA8}" type="pres">
      <dgm:prSet presAssocID="{9E9DFBE3-A823-46B4-B13A-EECA91412E9E}" presName="space" presStyleCnt="0"/>
      <dgm:spPr/>
    </dgm:pt>
    <dgm:pt modelId="{370915CD-C236-4619-AFEE-9013A3CA68D6}" type="pres">
      <dgm:prSet presAssocID="{CAB29990-55AA-4899-8E14-E7A652FE6C0F}" presName="composite" presStyleCnt="0"/>
      <dgm:spPr/>
    </dgm:pt>
    <dgm:pt modelId="{B144F43D-5B79-4FF2-B2B8-3C7AE37B9591}" type="pres">
      <dgm:prSet presAssocID="{CAB29990-55AA-4899-8E14-E7A652FE6C0F}" presName="parTx" presStyleLbl="alignNode1" presStyleIdx="1" presStyleCnt="3">
        <dgm:presLayoutVars>
          <dgm:chMax val="0"/>
          <dgm:chPref val="0"/>
          <dgm:bulletEnabled val="1"/>
        </dgm:presLayoutVars>
      </dgm:prSet>
      <dgm:spPr/>
      <dgm:t>
        <a:bodyPr/>
        <a:lstStyle/>
        <a:p>
          <a:endParaRPr lang="ru-RU"/>
        </a:p>
      </dgm:t>
    </dgm:pt>
    <dgm:pt modelId="{3D72E829-B0FD-4DFB-B013-871F5B40FDA4}" type="pres">
      <dgm:prSet presAssocID="{CAB29990-55AA-4899-8E14-E7A652FE6C0F}" presName="desTx" presStyleLbl="alignAccFollowNode1" presStyleIdx="1" presStyleCnt="3">
        <dgm:presLayoutVars>
          <dgm:bulletEnabled val="1"/>
        </dgm:presLayoutVars>
      </dgm:prSet>
      <dgm:spPr/>
      <dgm:t>
        <a:bodyPr/>
        <a:lstStyle/>
        <a:p>
          <a:endParaRPr lang="ru-RU"/>
        </a:p>
      </dgm:t>
    </dgm:pt>
    <dgm:pt modelId="{6C9FDEBD-4B39-4DC4-BFC4-2A610DE0D1F9}" type="pres">
      <dgm:prSet presAssocID="{4ECB1AF0-BAA8-4783-91A8-330BC44D681E}" presName="space" presStyleCnt="0"/>
      <dgm:spPr/>
    </dgm:pt>
    <dgm:pt modelId="{6DF5C05C-0A26-471E-9FAA-6E63BEA1F761}" type="pres">
      <dgm:prSet presAssocID="{E29D6F6A-5532-4D49-A47B-D3C5A5D16D3C}" presName="composite" presStyleCnt="0"/>
      <dgm:spPr/>
    </dgm:pt>
    <dgm:pt modelId="{043EB0C4-DB9E-438E-81C8-F4F7E21650EF}" type="pres">
      <dgm:prSet presAssocID="{E29D6F6A-5532-4D49-A47B-D3C5A5D16D3C}" presName="parTx" presStyleLbl="alignNode1" presStyleIdx="2" presStyleCnt="3">
        <dgm:presLayoutVars>
          <dgm:chMax val="0"/>
          <dgm:chPref val="0"/>
          <dgm:bulletEnabled val="1"/>
        </dgm:presLayoutVars>
      </dgm:prSet>
      <dgm:spPr/>
      <dgm:t>
        <a:bodyPr/>
        <a:lstStyle/>
        <a:p>
          <a:endParaRPr lang="ru-RU"/>
        </a:p>
      </dgm:t>
    </dgm:pt>
    <dgm:pt modelId="{088D985D-48AB-4CDF-A3EA-CCCB786F7EDD}" type="pres">
      <dgm:prSet presAssocID="{E29D6F6A-5532-4D49-A47B-D3C5A5D16D3C}" presName="desTx" presStyleLbl="alignAccFollowNode1" presStyleIdx="2" presStyleCnt="3">
        <dgm:presLayoutVars>
          <dgm:bulletEnabled val="1"/>
        </dgm:presLayoutVars>
      </dgm:prSet>
      <dgm:spPr/>
      <dgm:t>
        <a:bodyPr/>
        <a:lstStyle/>
        <a:p>
          <a:endParaRPr lang="ru-RU"/>
        </a:p>
      </dgm:t>
    </dgm:pt>
  </dgm:ptLst>
  <dgm:cxnLst>
    <dgm:cxn modelId="{6B0E3313-9F9F-4653-BF45-EA8E8D2F287A}" srcId="{BAF7C135-718E-4DAE-AE1E-6939F2A1F4C9}" destId="{BA01AEF9-9301-4E0D-915C-740621C68DDB}" srcOrd="0" destOrd="0" parTransId="{03ED59E4-6FF0-454A-BE63-4750E0C0A903}" sibTransId="{51E99BCC-8B4C-4C65-9139-6115A7EF57DB}"/>
    <dgm:cxn modelId="{E4B72E89-E591-47EC-B573-11866821B0F2}" type="presOf" srcId="{BA01AEF9-9301-4E0D-915C-740621C68DDB}" destId="{A98634DC-D11C-4356-A744-0348CF5C5DC2}" srcOrd="0" destOrd="0" presId="urn:microsoft.com/office/officeart/2005/8/layout/hList1"/>
    <dgm:cxn modelId="{F12015E8-5DFA-4B63-BFF0-F241A19333DD}" type="presOf" srcId="{0FAD2D94-A057-498F-BB19-338495C6B16F}" destId="{3D72E829-B0FD-4DFB-B013-871F5B40FDA4}" srcOrd="0" destOrd="0" presId="urn:microsoft.com/office/officeart/2005/8/layout/hList1"/>
    <dgm:cxn modelId="{9EF539B1-ABD8-4DCD-9866-90D05EB37EC1}" type="presOf" srcId="{B2112F31-6E7F-425F-A57B-868D1620266F}" destId="{3D72E829-B0FD-4DFB-B013-871F5B40FDA4}" srcOrd="0" destOrd="5" presId="urn:microsoft.com/office/officeart/2005/8/layout/hList1"/>
    <dgm:cxn modelId="{C084E070-58AA-4227-947E-C63212F78AA8}" srcId="{E29D6F6A-5532-4D49-A47B-D3C5A5D16D3C}" destId="{7E54647D-78AB-4731-996D-FD73B9A4109D}" srcOrd="7" destOrd="0" parTransId="{65F99E9B-FE8B-494B-B610-0A3FCA09EDD8}" sibTransId="{D81B2C45-7E81-439F-889C-E15370BE4452}"/>
    <dgm:cxn modelId="{7C59E929-FF09-41BC-B145-7C33B5A577F0}" srcId="{BAF7C135-718E-4DAE-AE1E-6939F2A1F4C9}" destId="{A3CD6AB2-DA28-4103-960C-F8CE0B1949FF}" srcOrd="5" destOrd="0" parTransId="{3D438C22-0104-4B6A-984C-BCCC21340872}" sibTransId="{3E58E83C-4CD8-4D01-9C87-C830C8DC4683}"/>
    <dgm:cxn modelId="{B25D5EC0-198C-4A9E-9C98-DB5F652224BC}" type="presOf" srcId="{617467E7-44CC-4FC0-826C-851BBF47BE3E}" destId="{3D72E829-B0FD-4DFB-B013-871F5B40FDA4}" srcOrd="0" destOrd="4" presId="urn:microsoft.com/office/officeart/2005/8/layout/hList1"/>
    <dgm:cxn modelId="{F2DAA69F-C308-446D-BF1E-DD4F7EE874E0}" srcId="{CAB29990-55AA-4899-8E14-E7A652FE6C0F}" destId="{06AEEF9B-3ABF-4500-9FA5-3C976CE4701D}" srcOrd="6" destOrd="0" parTransId="{FDFCAAC8-9A87-4368-976A-B1CB1A447E59}" sibTransId="{F020F55D-D22D-4E7B-89A2-C48C888A5518}"/>
    <dgm:cxn modelId="{37DBD9CD-9E7F-4F70-B63F-7A8A78B08E66}" type="presOf" srcId="{7E72B7BD-15FE-47E4-8C64-F29DA7E09B79}" destId="{088D985D-48AB-4CDF-A3EA-CCCB786F7EDD}" srcOrd="0" destOrd="5" presId="urn:microsoft.com/office/officeart/2005/8/layout/hList1"/>
    <dgm:cxn modelId="{81207C5E-CCD5-4B2A-93C0-9449B4D1B87C}" srcId="{E29D6F6A-5532-4D49-A47B-D3C5A5D16D3C}" destId="{1F1A6412-29E7-430D-8987-C994724A6639}" srcOrd="2" destOrd="0" parTransId="{CF6BCF22-3B09-46A3-BED0-1E8505CF6EF0}" sibTransId="{E5F8BABC-E59E-4482-A54A-C48BB4BDFE79}"/>
    <dgm:cxn modelId="{91B5B6E5-8D97-41B2-A2B4-0EDDE0A17E75}" type="presOf" srcId="{68BB501F-94CE-4380-974C-DCDEF52A0915}" destId="{A98634DC-D11C-4356-A744-0348CF5C5DC2}" srcOrd="0" destOrd="2" presId="urn:microsoft.com/office/officeart/2005/8/layout/hList1"/>
    <dgm:cxn modelId="{D26C052A-8998-451F-ACFA-250A982C6FFD}" type="presOf" srcId="{CAB29990-55AA-4899-8E14-E7A652FE6C0F}" destId="{B144F43D-5B79-4FF2-B2B8-3C7AE37B9591}" srcOrd="0" destOrd="0" presId="urn:microsoft.com/office/officeart/2005/8/layout/hList1"/>
    <dgm:cxn modelId="{F8DC9BA0-3629-4638-B202-E1068243D20A}" type="presOf" srcId="{06AEEF9B-3ABF-4500-9FA5-3C976CE4701D}" destId="{3D72E829-B0FD-4DFB-B013-871F5B40FDA4}" srcOrd="0" destOrd="6" presId="urn:microsoft.com/office/officeart/2005/8/layout/hList1"/>
    <dgm:cxn modelId="{FB512E41-2B8D-4125-930D-78DC8D0B76B5}" type="presOf" srcId="{AF50BFA9-1B7F-44CA-AAD3-EA2471D60E1F}" destId="{088D985D-48AB-4CDF-A3EA-CCCB786F7EDD}" srcOrd="0" destOrd="1" presId="urn:microsoft.com/office/officeart/2005/8/layout/hList1"/>
    <dgm:cxn modelId="{960D381C-AC16-4C48-A2FE-C8642035FE89}" srcId="{CAB29990-55AA-4899-8E14-E7A652FE6C0F}" destId="{617467E7-44CC-4FC0-826C-851BBF47BE3E}" srcOrd="4" destOrd="0" parTransId="{9C1B2D30-DDDE-49C0-AFEB-939B3B23072E}" sibTransId="{E1A6C941-70F7-4DEA-BB23-66D85195FC76}"/>
    <dgm:cxn modelId="{DA9B9842-584A-46BA-87B0-FFE826B4CC9C}" srcId="{E29D6F6A-5532-4D49-A47B-D3C5A5D16D3C}" destId="{FFCCFA55-50C1-4174-AB48-9798E4CEFCE1}" srcOrd="3" destOrd="0" parTransId="{C8D3E9B1-D2E7-4E84-B5C7-555AD3565B46}" sibTransId="{5ECBB488-936A-4A0D-8026-093EB4F6D2B8}"/>
    <dgm:cxn modelId="{61B361FA-05D3-4526-88FD-B2C777996F29}" srcId="{CAB29990-55AA-4899-8E14-E7A652FE6C0F}" destId="{4821D879-C704-4136-992E-C1CFACCA26A4}" srcOrd="2" destOrd="0" parTransId="{4072A2CF-1387-443B-BDEC-6F4D0DD92425}" sibTransId="{DC6A3CEC-7834-4C02-8107-ED12D6D47D5C}"/>
    <dgm:cxn modelId="{C01C8610-8667-4EE7-8E1F-EA4EC3C5055B}" srcId="{77223C01-46D9-4B65-8AE1-E5AF2507DEDF}" destId="{E29D6F6A-5532-4D49-A47B-D3C5A5D16D3C}" srcOrd="2" destOrd="0" parTransId="{61803E6B-45DF-4807-91E7-59162A63A8F2}" sibTransId="{7A2CA2DF-91F9-4713-94C3-785D6F922FFD}"/>
    <dgm:cxn modelId="{C317EE3D-3A1C-480F-BA73-293E0A4C1B36}" srcId="{BAF7C135-718E-4DAE-AE1E-6939F2A1F4C9}" destId="{68BB501F-94CE-4380-974C-DCDEF52A0915}" srcOrd="2" destOrd="0" parTransId="{01CF1B77-B190-4967-AEB5-A9D889E98EF2}" sibTransId="{DD7F05DC-8D0D-4E60-89F6-D1322BF5558F}"/>
    <dgm:cxn modelId="{F7A1DC15-F6FB-4FB0-BCB6-22593BD8DF6F}" srcId="{CAB29990-55AA-4899-8E14-E7A652FE6C0F}" destId="{BDAB259E-410B-41F9-8D12-0999EDC297A1}" srcOrd="3" destOrd="0" parTransId="{3032FC09-6BA0-4FC4-AC9B-668D58456FF0}" sibTransId="{A54104E7-149A-42C7-A313-139C6179CBC2}"/>
    <dgm:cxn modelId="{B899ED8D-6B5D-4EF3-94CF-855597E2F22D}" type="presOf" srcId="{1F1A6412-29E7-430D-8987-C994724A6639}" destId="{088D985D-48AB-4CDF-A3EA-CCCB786F7EDD}" srcOrd="0" destOrd="2" presId="urn:microsoft.com/office/officeart/2005/8/layout/hList1"/>
    <dgm:cxn modelId="{1D61821E-6A7F-428F-9BFE-DF317890998C}" srcId="{BAF7C135-718E-4DAE-AE1E-6939F2A1F4C9}" destId="{ABB6CFBB-92A1-42DC-9BEA-B42DC238FF06}" srcOrd="1" destOrd="0" parTransId="{9F1C576D-7E3E-432D-B4EC-08260733DFD1}" sibTransId="{2D8F9139-1C4B-4B7C-9F39-E6770D40F623}"/>
    <dgm:cxn modelId="{50BE8A6A-B3B5-4C86-A530-EB1BA504C3D0}" srcId="{E29D6F6A-5532-4D49-A47B-D3C5A5D16D3C}" destId="{2C45EA5C-C3FE-4123-A4B4-FE52DBAFF28A}" srcOrd="6" destOrd="0" parTransId="{5295AFDC-C225-4926-AA55-5AFD8DB6ACC6}" sibTransId="{69ACA8AF-9E8E-4357-89CF-E63404462771}"/>
    <dgm:cxn modelId="{E06BE384-9350-4F6F-99F0-59E3162ADB28}" type="presOf" srcId="{8AD0F0AE-3213-46E0-A397-6DA6142F8698}" destId="{A98634DC-D11C-4356-A744-0348CF5C5DC2}" srcOrd="0" destOrd="4" presId="urn:microsoft.com/office/officeart/2005/8/layout/hList1"/>
    <dgm:cxn modelId="{7599A874-5102-4C6F-9923-EF048509A3E7}" type="presOf" srcId="{9E7A2CB4-5956-4D49-9EE3-6A3C292225B0}" destId="{3D72E829-B0FD-4DFB-B013-871F5B40FDA4}" srcOrd="0" destOrd="1" presId="urn:microsoft.com/office/officeart/2005/8/layout/hList1"/>
    <dgm:cxn modelId="{2528258E-B6EB-4B9C-BA31-4180E8A46F36}" type="presOf" srcId="{ABB6CFBB-92A1-42DC-9BEA-B42DC238FF06}" destId="{A98634DC-D11C-4356-A744-0348CF5C5DC2}" srcOrd="0" destOrd="1" presId="urn:microsoft.com/office/officeart/2005/8/layout/hList1"/>
    <dgm:cxn modelId="{BCDDB5BC-5B03-4D5F-BE41-764547CDBCA2}" type="presOf" srcId="{6DBEAF70-ED02-4120-A5BB-B8C7CD875A85}" destId="{088D985D-48AB-4CDF-A3EA-CCCB786F7EDD}" srcOrd="0" destOrd="0" presId="urn:microsoft.com/office/officeart/2005/8/layout/hList1"/>
    <dgm:cxn modelId="{0A6A33D0-3552-42EC-A5F9-E434FC13E7B0}" type="presOf" srcId="{7E54647D-78AB-4731-996D-FD73B9A4109D}" destId="{088D985D-48AB-4CDF-A3EA-CCCB786F7EDD}" srcOrd="0" destOrd="7" presId="urn:microsoft.com/office/officeart/2005/8/layout/hList1"/>
    <dgm:cxn modelId="{278AF2A1-8228-443A-9309-A40BA0464912}" type="presOf" srcId="{E9C4E028-C6BF-42D2-B234-50E43C26CAE3}" destId="{088D985D-48AB-4CDF-A3EA-CCCB786F7EDD}" srcOrd="0" destOrd="8" presId="urn:microsoft.com/office/officeart/2005/8/layout/hList1"/>
    <dgm:cxn modelId="{A04237EB-2E4B-43F5-9270-CF88ACF47823}" type="presOf" srcId="{FFCCFA55-50C1-4174-AB48-9798E4CEFCE1}" destId="{088D985D-48AB-4CDF-A3EA-CCCB786F7EDD}" srcOrd="0" destOrd="3" presId="urn:microsoft.com/office/officeart/2005/8/layout/hList1"/>
    <dgm:cxn modelId="{86985F97-24AD-44D7-85B7-D28C37B9C311}" type="presOf" srcId="{BAF7C135-718E-4DAE-AE1E-6939F2A1F4C9}" destId="{16723A82-8B1A-4275-8E89-817545CDC890}" srcOrd="0" destOrd="0" presId="urn:microsoft.com/office/officeart/2005/8/layout/hList1"/>
    <dgm:cxn modelId="{561146A8-E5C3-42F9-B87D-C348A54D62A8}" type="presOf" srcId="{4821D879-C704-4136-992E-C1CFACCA26A4}" destId="{3D72E829-B0FD-4DFB-B013-871F5B40FDA4}" srcOrd="0" destOrd="2" presId="urn:microsoft.com/office/officeart/2005/8/layout/hList1"/>
    <dgm:cxn modelId="{48F093BB-6711-4FBB-9D1D-D402275C17E6}" type="presOf" srcId="{BDAB259E-410B-41F9-8D12-0999EDC297A1}" destId="{3D72E829-B0FD-4DFB-B013-871F5B40FDA4}" srcOrd="0" destOrd="3" presId="urn:microsoft.com/office/officeart/2005/8/layout/hList1"/>
    <dgm:cxn modelId="{321D4AD5-451D-4B48-9A4A-C4EE055AD8E7}" type="presOf" srcId="{35745417-DF1A-4086-9F84-8525A8EB3C14}" destId="{A98634DC-D11C-4356-A744-0348CF5C5DC2}" srcOrd="0" destOrd="3" presId="urn:microsoft.com/office/officeart/2005/8/layout/hList1"/>
    <dgm:cxn modelId="{3E1425D2-4FE5-430E-800C-07750EB7AC24}" type="presOf" srcId="{77223C01-46D9-4B65-8AE1-E5AF2507DEDF}" destId="{79844EE7-66FB-4AB5-BD2E-0A3300DBC526}" srcOrd="0" destOrd="0" presId="urn:microsoft.com/office/officeart/2005/8/layout/hList1"/>
    <dgm:cxn modelId="{9C10769E-BC23-4694-92E4-F7221AB9E210}" type="presOf" srcId="{A3CD6AB2-DA28-4103-960C-F8CE0B1949FF}" destId="{A98634DC-D11C-4356-A744-0348CF5C5DC2}" srcOrd="0" destOrd="5" presId="urn:microsoft.com/office/officeart/2005/8/layout/hList1"/>
    <dgm:cxn modelId="{5DA35D56-22A8-435D-B669-EC6BAC7EC120}" srcId="{77223C01-46D9-4B65-8AE1-E5AF2507DEDF}" destId="{BAF7C135-718E-4DAE-AE1E-6939F2A1F4C9}" srcOrd="0" destOrd="0" parTransId="{769AF98B-8842-4F31-A277-4C91876BD18F}" sibTransId="{9E9DFBE3-A823-46B4-B13A-EECA91412E9E}"/>
    <dgm:cxn modelId="{55C284BB-A27A-481D-9E9C-A9611CE450EB}" srcId="{BAF7C135-718E-4DAE-AE1E-6939F2A1F4C9}" destId="{35745417-DF1A-4086-9F84-8525A8EB3C14}" srcOrd="3" destOrd="0" parTransId="{7C1D7EE8-63D7-4889-94C8-8A452F9CB5A9}" sibTransId="{2A13771D-D22C-4A01-970D-B38C00E242BB}"/>
    <dgm:cxn modelId="{8A82FF54-CAB8-42DB-B1CB-990573383AC9}" type="presOf" srcId="{1E5E2986-EA4A-4DA9-B5D4-4D61161C7DB2}" destId="{088D985D-48AB-4CDF-A3EA-CCCB786F7EDD}" srcOrd="0" destOrd="4" presId="urn:microsoft.com/office/officeart/2005/8/layout/hList1"/>
    <dgm:cxn modelId="{46F4564A-E2A9-483C-A421-A67948ABC747}" srcId="{BAF7C135-718E-4DAE-AE1E-6939F2A1F4C9}" destId="{8AD0F0AE-3213-46E0-A397-6DA6142F8698}" srcOrd="4" destOrd="0" parTransId="{EB69E999-DC39-44CD-9B4F-B958667CF5FD}" sibTransId="{9F3F9154-1C1C-40C1-A96D-DC629B06C21F}"/>
    <dgm:cxn modelId="{8CA30D64-CAF0-4BE0-9600-E41E746C4B72}" srcId="{CAB29990-55AA-4899-8E14-E7A652FE6C0F}" destId="{9E7A2CB4-5956-4D49-9EE3-6A3C292225B0}" srcOrd="1" destOrd="0" parTransId="{90FF1573-BB41-4BBB-BDC6-26299955DF36}" sibTransId="{A9A9BBEA-E1A3-4546-9B73-6BE345EB85AA}"/>
    <dgm:cxn modelId="{EFD7E86C-64D0-4128-BB07-D7D7F0C12FCA}" srcId="{E29D6F6A-5532-4D49-A47B-D3C5A5D16D3C}" destId="{7E72B7BD-15FE-47E4-8C64-F29DA7E09B79}" srcOrd="5" destOrd="0" parTransId="{D4EC9820-9978-452D-BB1D-944ED39EABC0}" sibTransId="{59ABF9AA-9780-4435-B9E5-2B023D6DB866}"/>
    <dgm:cxn modelId="{6589272D-FA5F-46CD-8269-CEF92D5ADFD2}" srcId="{CAB29990-55AA-4899-8E14-E7A652FE6C0F}" destId="{0FAD2D94-A057-498F-BB19-338495C6B16F}" srcOrd="0" destOrd="0" parTransId="{1150D254-B046-4275-8E61-621092C28097}" sibTransId="{573175EB-A294-4C8E-9FBF-8FD5E52755A7}"/>
    <dgm:cxn modelId="{2CEB9DCE-318D-413E-BD7F-0FFC0CECD082}" srcId="{CAB29990-55AA-4899-8E14-E7A652FE6C0F}" destId="{B2112F31-6E7F-425F-A57B-868D1620266F}" srcOrd="5" destOrd="0" parTransId="{288E01A9-9339-4874-BB2A-4723F52BA580}" sibTransId="{CE95B1E5-5ABA-4FB1-AB22-D69FCA45557B}"/>
    <dgm:cxn modelId="{E609B774-B5F2-4E44-903B-3C77C4343DC5}" srcId="{E29D6F6A-5532-4D49-A47B-D3C5A5D16D3C}" destId="{6DBEAF70-ED02-4120-A5BB-B8C7CD875A85}" srcOrd="0" destOrd="0" parTransId="{3CCA87E4-1174-4C64-B92D-74C73DF3648B}" sibTransId="{141419CA-9935-4C81-887B-D3FEC3801659}"/>
    <dgm:cxn modelId="{DFB6ABAB-7982-40E5-A9A8-1DB38B8E3447}" srcId="{E29D6F6A-5532-4D49-A47B-D3C5A5D16D3C}" destId="{AF50BFA9-1B7F-44CA-AAD3-EA2471D60E1F}" srcOrd="1" destOrd="0" parTransId="{29580C79-8925-4E00-A208-8A79165A5358}" sibTransId="{D971E3C9-1218-44F5-AA23-A9E0FCBE8625}"/>
    <dgm:cxn modelId="{C4DF5324-591A-4332-87CE-6E5843D83467}" srcId="{CAB29990-55AA-4899-8E14-E7A652FE6C0F}" destId="{7A24EFE1-2293-4364-A0E4-C9F8AD14CBAC}" srcOrd="7" destOrd="0" parTransId="{FE38AEF3-07F8-4A7E-BE21-E01F3A44AA68}" sibTransId="{97CCAB78-B4F9-484A-AE78-59E2F6BBF740}"/>
    <dgm:cxn modelId="{58648923-16B9-40B9-8429-FBC267804EB6}" srcId="{77223C01-46D9-4B65-8AE1-E5AF2507DEDF}" destId="{CAB29990-55AA-4899-8E14-E7A652FE6C0F}" srcOrd="1" destOrd="0" parTransId="{95CA03A5-E3FE-4B56-9EC7-0DD2CF574A95}" sibTransId="{4ECB1AF0-BAA8-4783-91A8-330BC44D681E}"/>
    <dgm:cxn modelId="{1EFE7D71-966A-4634-B2C2-7A9B7A4AE4FE}" srcId="{E29D6F6A-5532-4D49-A47B-D3C5A5D16D3C}" destId="{E9C4E028-C6BF-42D2-B234-50E43C26CAE3}" srcOrd="8" destOrd="0" parTransId="{0C5D7A96-67C3-4AF3-9AB5-A733E376693C}" sibTransId="{276F5AA2-3737-49D9-9588-FC4FDBE80E31}"/>
    <dgm:cxn modelId="{FAB1126E-C7DE-4B95-9A2F-BA5407CECEF3}" type="presOf" srcId="{E29D6F6A-5532-4D49-A47B-D3C5A5D16D3C}" destId="{043EB0C4-DB9E-438E-81C8-F4F7E21650EF}" srcOrd="0" destOrd="0" presId="urn:microsoft.com/office/officeart/2005/8/layout/hList1"/>
    <dgm:cxn modelId="{5187C2C9-1172-4A2D-84C9-AC8BC4923F2E}" type="presOf" srcId="{7A24EFE1-2293-4364-A0E4-C9F8AD14CBAC}" destId="{3D72E829-B0FD-4DFB-B013-871F5B40FDA4}" srcOrd="0" destOrd="7" presId="urn:microsoft.com/office/officeart/2005/8/layout/hList1"/>
    <dgm:cxn modelId="{AD960C80-136E-4D86-AE86-5926AEAA4EFA}" type="presOf" srcId="{2C45EA5C-C3FE-4123-A4B4-FE52DBAFF28A}" destId="{088D985D-48AB-4CDF-A3EA-CCCB786F7EDD}" srcOrd="0" destOrd="6" presId="urn:microsoft.com/office/officeart/2005/8/layout/hList1"/>
    <dgm:cxn modelId="{824D5E81-2B13-4ABD-AEEA-52CF305C9D6A}" srcId="{E29D6F6A-5532-4D49-A47B-D3C5A5D16D3C}" destId="{1E5E2986-EA4A-4DA9-B5D4-4D61161C7DB2}" srcOrd="4" destOrd="0" parTransId="{4B5AEC75-CB8B-47E1-9F89-68E9E9BE858B}" sibTransId="{E007834F-09DD-4BC7-B223-859D7C4AB03D}"/>
    <dgm:cxn modelId="{A4612608-0657-430C-8B78-657B981BED1E}" type="presParOf" srcId="{79844EE7-66FB-4AB5-BD2E-0A3300DBC526}" destId="{0AD8842B-DD7C-486B-85AB-015993B9ADC4}" srcOrd="0" destOrd="0" presId="urn:microsoft.com/office/officeart/2005/8/layout/hList1"/>
    <dgm:cxn modelId="{F04883FF-852F-4B16-9ADC-3100A8781441}" type="presParOf" srcId="{0AD8842B-DD7C-486B-85AB-015993B9ADC4}" destId="{16723A82-8B1A-4275-8E89-817545CDC890}" srcOrd="0" destOrd="0" presId="urn:microsoft.com/office/officeart/2005/8/layout/hList1"/>
    <dgm:cxn modelId="{D70A332D-3C59-4835-8F54-74E082EC10D0}" type="presParOf" srcId="{0AD8842B-DD7C-486B-85AB-015993B9ADC4}" destId="{A98634DC-D11C-4356-A744-0348CF5C5DC2}" srcOrd="1" destOrd="0" presId="urn:microsoft.com/office/officeart/2005/8/layout/hList1"/>
    <dgm:cxn modelId="{81287BD6-3EAB-43AB-9454-67D796B0AB70}" type="presParOf" srcId="{79844EE7-66FB-4AB5-BD2E-0A3300DBC526}" destId="{893FD326-94E9-46E4-B579-5636DFD1ABA8}" srcOrd="1" destOrd="0" presId="urn:microsoft.com/office/officeart/2005/8/layout/hList1"/>
    <dgm:cxn modelId="{D6B05240-EE5D-4800-9B92-3CDEC27A7AA8}" type="presParOf" srcId="{79844EE7-66FB-4AB5-BD2E-0A3300DBC526}" destId="{370915CD-C236-4619-AFEE-9013A3CA68D6}" srcOrd="2" destOrd="0" presId="urn:microsoft.com/office/officeart/2005/8/layout/hList1"/>
    <dgm:cxn modelId="{FCD9B201-B666-4006-8398-412549582E0B}" type="presParOf" srcId="{370915CD-C236-4619-AFEE-9013A3CA68D6}" destId="{B144F43D-5B79-4FF2-B2B8-3C7AE37B9591}" srcOrd="0" destOrd="0" presId="urn:microsoft.com/office/officeart/2005/8/layout/hList1"/>
    <dgm:cxn modelId="{892D8554-1760-434F-A231-1A99CD75FF5C}" type="presParOf" srcId="{370915CD-C236-4619-AFEE-9013A3CA68D6}" destId="{3D72E829-B0FD-4DFB-B013-871F5B40FDA4}" srcOrd="1" destOrd="0" presId="urn:microsoft.com/office/officeart/2005/8/layout/hList1"/>
    <dgm:cxn modelId="{37E63BD4-2235-4969-A802-75EF41C396C5}" type="presParOf" srcId="{79844EE7-66FB-4AB5-BD2E-0A3300DBC526}" destId="{6C9FDEBD-4B39-4DC4-BFC4-2A610DE0D1F9}" srcOrd="3" destOrd="0" presId="urn:microsoft.com/office/officeart/2005/8/layout/hList1"/>
    <dgm:cxn modelId="{9751290A-4377-4458-A577-1645292F9264}" type="presParOf" srcId="{79844EE7-66FB-4AB5-BD2E-0A3300DBC526}" destId="{6DF5C05C-0A26-471E-9FAA-6E63BEA1F761}" srcOrd="4" destOrd="0" presId="urn:microsoft.com/office/officeart/2005/8/layout/hList1"/>
    <dgm:cxn modelId="{597E16D1-14E9-4EC1-A224-3584CAF86EBC}" type="presParOf" srcId="{6DF5C05C-0A26-471E-9FAA-6E63BEA1F761}" destId="{043EB0C4-DB9E-438E-81C8-F4F7E21650EF}" srcOrd="0" destOrd="0" presId="urn:microsoft.com/office/officeart/2005/8/layout/hList1"/>
    <dgm:cxn modelId="{9FD4A656-B092-4B3C-A941-9B2E9FB4FF7C}" type="presParOf" srcId="{6DF5C05C-0A26-471E-9FAA-6E63BEA1F761}" destId="{088D985D-48AB-4CDF-A3EA-CCCB786F7EDD}"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23A82-8B1A-4275-8E89-817545CDC890}">
      <dsp:nvSpPr>
        <dsp:cNvPr id="0" name=""/>
        <dsp:cNvSpPr/>
      </dsp:nvSpPr>
      <dsp:spPr>
        <a:xfrm>
          <a:off x="1991" y="475747"/>
          <a:ext cx="1941416" cy="403200"/>
        </a:xfrm>
        <a:prstGeom prst="rect">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smtClean="0">
              <a:latin typeface="Segoe UI" panose="020B0502040204020203" pitchFamily="34" charset="0"/>
              <a:ea typeface="Segoe UI" panose="020B0502040204020203" pitchFamily="34" charset="0"/>
              <a:cs typeface="Segoe UI" panose="020B0502040204020203" pitchFamily="34" charset="0"/>
            </a:rPr>
            <a:t>Environmental</a:t>
          </a:r>
          <a:endParaRPr lang="ru-RU" sz="1400" b="1" kern="1200" dirty="0">
            <a:latin typeface="Segoe UI" panose="020B0502040204020203" pitchFamily="34" charset="0"/>
            <a:ea typeface="Segoe UI" panose="020B0502040204020203" pitchFamily="34" charset="0"/>
            <a:cs typeface="Segoe UI" panose="020B0502040204020203" pitchFamily="34" charset="0"/>
          </a:endParaRPr>
        </a:p>
      </dsp:txBody>
      <dsp:txXfrm>
        <a:off x="1991" y="475747"/>
        <a:ext cx="1941416" cy="403200"/>
      </dsp:txXfrm>
    </dsp:sp>
    <dsp:sp modelId="{A98634DC-D11C-4356-A744-0348CF5C5DC2}">
      <dsp:nvSpPr>
        <dsp:cNvPr id="0" name=""/>
        <dsp:cNvSpPr/>
      </dsp:nvSpPr>
      <dsp:spPr>
        <a:xfrm>
          <a:off x="1991" y="878947"/>
          <a:ext cx="1941416" cy="406397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Biodiversity and land use</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Toxic emissions &amp; waste</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Energy fuel management</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Greenhouse gas emissions (air quality)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Water &amp; wastewater treatment</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Renewable &amp; non-renewable natural sources</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1991" y="878947"/>
        <a:ext cx="1941416" cy="4063972"/>
      </dsp:txXfrm>
    </dsp:sp>
    <dsp:sp modelId="{B144F43D-5B79-4FF2-B2B8-3C7AE37B9591}">
      <dsp:nvSpPr>
        <dsp:cNvPr id="0" name=""/>
        <dsp:cNvSpPr/>
      </dsp:nvSpPr>
      <dsp:spPr>
        <a:xfrm>
          <a:off x="2215205" y="475747"/>
          <a:ext cx="1941416" cy="403200"/>
        </a:xfrm>
        <a:prstGeom prst="rect">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smtClean="0">
              <a:latin typeface="Segoe UI" panose="020B0502040204020203" pitchFamily="34" charset="0"/>
              <a:ea typeface="Segoe UI" panose="020B0502040204020203" pitchFamily="34" charset="0"/>
              <a:cs typeface="Segoe UI" panose="020B0502040204020203" pitchFamily="34" charset="0"/>
            </a:rPr>
            <a:t>Social</a:t>
          </a:r>
          <a:endParaRPr lang="ru-RU" sz="1400" b="1" kern="1200" dirty="0">
            <a:latin typeface="Segoe UI" panose="020B0502040204020203" pitchFamily="34" charset="0"/>
            <a:ea typeface="Segoe UI" panose="020B0502040204020203" pitchFamily="34" charset="0"/>
            <a:cs typeface="Segoe UI" panose="020B0502040204020203" pitchFamily="34" charset="0"/>
          </a:endParaRPr>
        </a:p>
      </dsp:txBody>
      <dsp:txXfrm>
        <a:off x="2215205" y="475747"/>
        <a:ext cx="1941416" cy="403200"/>
      </dsp:txXfrm>
    </dsp:sp>
    <dsp:sp modelId="{3D72E829-B0FD-4DFB-B013-871F5B40FDA4}">
      <dsp:nvSpPr>
        <dsp:cNvPr id="0" name=""/>
        <dsp:cNvSpPr/>
      </dsp:nvSpPr>
      <dsp:spPr>
        <a:xfrm>
          <a:off x="2215205" y="878947"/>
          <a:ext cx="1941416" cy="406397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Employee wellbeing (health &amp; safety)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Employee trainings </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Discrimination &amp; workforce diversity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Impact on local communities</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Donations</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Product quality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R&amp;D expenses</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Intellectual property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dsp:txBody>
      <dsp:txXfrm>
        <a:off x="2215205" y="878947"/>
        <a:ext cx="1941416" cy="4063972"/>
      </dsp:txXfrm>
    </dsp:sp>
    <dsp:sp modelId="{043EB0C4-DB9E-438E-81C8-F4F7E21650EF}">
      <dsp:nvSpPr>
        <dsp:cNvPr id="0" name=""/>
        <dsp:cNvSpPr/>
      </dsp:nvSpPr>
      <dsp:spPr>
        <a:xfrm>
          <a:off x="4428420" y="475747"/>
          <a:ext cx="1941416" cy="403200"/>
        </a:xfrm>
        <a:prstGeom prst="rect">
          <a:avLst/>
        </a:prstGeom>
        <a:solidFill>
          <a:schemeClr val="accent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smtClean="0">
              <a:latin typeface="Segoe UI" panose="020B0502040204020203" pitchFamily="34" charset="0"/>
              <a:ea typeface="Segoe UI" panose="020B0502040204020203" pitchFamily="34" charset="0"/>
              <a:cs typeface="Segoe UI" panose="020B0502040204020203" pitchFamily="34" charset="0"/>
            </a:rPr>
            <a:t>Governance</a:t>
          </a:r>
          <a:endParaRPr lang="ru-RU" sz="1400" b="1" kern="1200" dirty="0">
            <a:latin typeface="Segoe UI" panose="020B0502040204020203" pitchFamily="34" charset="0"/>
            <a:ea typeface="Segoe UI" panose="020B0502040204020203" pitchFamily="34" charset="0"/>
            <a:cs typeface="Segoe UI" panose="020B0502040204020203" pitchFamily="34" charset="0"/>
          </a:endParaRPr>
        </a:p>
      </dsp:txBody>
      <dsp:txXfrm>
        <a:off x="4428420" y="475747"/>
        <a:ext cx="1941416" cy="403200"/>
      </dsp:txXfrm>
    </dsp:sp>
    <dsp:sp modelId="{088D985D-48AB-4CDF-A3EA-CCCB786F7EDD}">
      <dsp:nvSpPr>
        <dsp:cNvPr id="0" name=""/>
        <dsp:cNvSpPr/>
      </dsp:nvSpPr>
      <dsp:spPr>
        <a:xfrm>
          <a:off x="4428420" y="878947"/>
          <a:ext cx="1941416" cy="406397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Board independence </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Ownership structure</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Chairman-CEO Duality </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Transparency of financial and non-financial information</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Key person risk</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Strategy</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latin typeface="Segoe UI" panose="020B0502040204020203" pitchFamily="34" charset="0"/>
              <a:ea typeface="Segoe UI" panose="020B0502040204020203" pitchFamily="34" charset="0"/>
              <a:cs typeface="Segoe UI" panose="020B0502040204020203" pitchFamily="34" charset="0"/>
            </a:rPr>
            <a:t>Operating performance measures </a:t>
          </a:r>
          <a:endParaRPr lang="ru-RU" sz="1400" kern="1200" dirty="0">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Bribery &amp; corruption</a:t>
          </a:r>
          <a:endParaRPr lang="ru-RU" sz="14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14300" lvl="1" indent="-114300" algn="l" defTabSz="622300">
            <a:lnSpc>
              <a:spcPct val="90000"/>
            </a:lnSpc>
            <a:spcBef>
              <a:spcPct val="0"/>
            </a:spcBef>
            <a:spcAft>
              <a:spcPts val="600"/>
            </a:spcAft>
            <a:buChar char="••"/>
          </a:pPr>
          <a:r>
            <a:rPr lang="en-US" sz="1400" kern="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Controversies (tax fraud)</a:t>
          </a:r>
          <a:endParaRPr lang="ru-RU" sz="14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dsp:txBody>
      <dsp:txXfrm>
        <a:off x="4428420" y="878947"/>
        <a:ext cx="1941416" cy="406397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0.16933</cdr:x>
      <cdr:y>0.92871</cdr:y>
    </cdr:from>
    <cdr:to>
      <cdr:x>0.91742</cdr:x>
      <cdr:y>0.92871</cdr:y>
    </cdr:to>
    <cdr:cxnSp macro="">
      <cdr:nvCxnSpPr>
        <cdr:cNvPr id="2" name="Прямая со стрелкой 1"/>
        <cdr:cNvCxnSpPr/>
      </cdr:nvCxnSpPr>
      <cdr:spPr>
        <a:xfrm xmlns:a="http://schemas.openxmlformats.org/drawingml/2006/main">
          <a:off x="1255007" y="4690324"/>
          <a:ext cx="5544616" cy="0"/>
        </a:xfrm>
        <a:prstGeom xmlns:a="http://schemas.openxmlformats.org/drawingml/2006/main" prst="straightConnector1">
          <a:avLst/>
        </a:prstGeom>
        <a:ln xmlns:a="http://schemas.openxmlformats.org/drawingml/2006/main" w="28575">
          <a:solidFill>
            <a:srgbClr val="80808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0.17076</cdr:x>
      <cdr:y>0.93155</cdr:y>
    </cdr:from>
    <cdr:to>
      <cdr:x>0.22906</cdr:x>
      <cdr:y>0.99249</cdr:y>
    </cdr:to>
    <cdr:sp macro="" textlink="">
      <cdr:nvSpPr>
        <cdr:cNvPr id="3" name="TextBox 12"/>
        <cdr:cNvSpPr txBox="1"/>
      </cdr:nvSpPr>
      <cdr:spPr>
        <a:xfrm xmlns:a="http://schemas.openxmlformats.org/drawingml/2006/main">
          <a:off x="1265656" y="4704669"/>
          <a:ext cx="432048"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smtClean="0">
              <a:latin typeface="Segoe UI" panose="020B0502040204020203" pitchFamily="34" charset="0"/>
              <a:ea typeface="Segoe UI" panose="020B0502040204020203" pitchFamily="34" charset="0"/>
              <a:cs typeface="Segoe UI" panose="020B0502040204020203" pitchFamily="34" charset="0"/>
            </a:rPr>
            <a:t>D</a:t>
          </a:r>
          <a:endParaRPr lang="ru-RU" sz="1400" dirty="0">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0.87991</cdr:x>
      <cdr:y>0.93155</cdr:y>
    </cdr:from>
    <cdr:to>
      <cdr:x>0.95763</cdr:x>
      <cdr:y>0.99249</cdr:y>
    </cdr:to>
    <cdr:sp macro="" textlink="">
      <cdr:nvSpPr>
        <cdr:cNvPr id="4" name="TextBox 12"/>
        <cdr:cNvSpPr txBox="1"/>
      </cdr:nvSpPr>
      <cdr:spPr>
        <a:xfrm xmlns:a="http://schemas.openxmlformats.org/drawingml/2006/main">
          <a:off x="6521616" y="4704669"/>
          <a:ext cx="576064"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smtClean="0">
              <a:latin typeface="Segoe UI" panose="020B0502040204020203" pitchFamily="34" charset="0"/>
              <a:ea typeface="Segoe UI" panose="020B0502040204020203" pitchFamily="34" charset="0"/>
              <a:cs typeface="Segoe UI" panose="020B0502040204020203" pitchFamily="34" charset="0"/>
            </a:rPr>
            <a:t>AAA</a:t>
          </a:r>
          <a:endParaRPr lang="ru-RU" sz="1400" dirty="0">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0.61023</cdr:x>
      <cdr:y>0.08302</cdr:y>
    </cdr:from>
    <cdr:to>
      <cdr:x>0.6588</cdr:x>
      <cdr:y>0.92456</cdr:y>
    </cdr:to>
    <cdr:sp macro="" textlink="">
      <cdr:nvSpPr>
        <cdr:cNvPr id="5" name="Прямоугольник 4"/>
        <cdr:cNvSpPr/>
      </cdr:nvSpPr>
      <cdr:spPr>
        <a:xfrm xmlns:a="http://schemas.openxmlformats.org/drawingml/2006/main">
          <a:off x="4522800" y="419298"/>
          <a:ext cx="360040" cy="4250066"/>
        </a:xfrm>
        <a:prstGeom xmlns:a="http://schemas.openxmlformats.org/drawingml/2006/main" prst="rect">
          <a:avLst/>
        </a:prstGeom>
        <a:solidFill xmlns:a="http://schemas.openxmlformats.org/drawingml/2006/main">
          <a:schemeClr val="bg1">
            <a:lumMod val="75000"/>
            <a:alpha val="3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ru-RU"/>
        </a:p>
      </cdr:txBody>
    </cdr:sp>
  </cdr:relSizeAnchor>
  <cdr:relSizeAnchor xmlns:cdr="http://schemas.openxmlformats.org/drawingml/2006/chartDrawing">
    <cdr:from>
      <cdr:x>0.16415</cdr:x>
      <cdr:y>0.50097</cdr:y>
    </cdr:from>
    <cdr:to>
      <cdr:x>0.9226</cdr:x>
      <cdr:y>0.50097</cdr:y>
    </cdr:to>
    <cdr:cxnSp macro="">
      <cdr:nvCxnSpPr>
        <cdr:cNvPr id="6" name="Прямая соединительная линия 5"/>
        <cdr:cNvCxnSpPr/>
      </cdr:nvCxnSpPr>
      <cdr:spPr>
        <a:xfrm xmlns:a="http://schemas.openxmlformats.org/drawingml/2006/main">
          <a:off x="1216622" y="2530084"/>
          <a:ext cx="5621386" cy="0"/>
        </a:xfrm>
        <a:prstGeom xmlns:a="http://schemas.openxmlformats.org/drawingml/2006/main" prst="lin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0.76683</cdr:x>
      <cdr:y>0.44139</cdr:y>
    </cdr:from>
    <cdr:to>
      <cdr:x>0.97406</cdr:x>
      <cdr:y>0.52494</cdr:y>
    </cdr:to>
    <cdr:sp macro="" textlink="">
      <cdr:nvSpPr>
        <cdr:cNvPr id="7" name="TextBox 1"/>
        <cdr:cNvSpPr txBox="1"/>
      </cdr:nvSpPr>
      <cdr:spPr>
        <a:xfrm xmlns:a="http://schemas.openxmlformats.org/drawingml/2006/main">
          <a:off x="5683499" y="2229172"/>
          <a:ext cx="1535968" cy="4219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i="0" dirty="0">
              <a:latin typeface="Segoe UI" panose="020B0502040204020203" pitchFamily="34" charset="0"/>
              <a:ea typeface="Segoe UI" panose="020B0502040204020203" pitchFamily="34" charset="0"/>
              <a:cs typeface="Segoe UI" panose="020B0502040204020203" pitchFamily="34" charset="0"/>
            </a:rPr>
            <a:t>Average</a:t>
          </a:r>
          <a:r>
            <a:rPr lang="en-US" sz="1400" i="0" baseline="0" dirty="0">
              <a:latin typeface="Segoe UI" panose="020B0502040204020203" pitchFamily="34" charset="0"/>
              <a:ea typeface="Segoe UI" panose="020B0502040204020203" pitchFamily="34" charset="0"/>
              <a:cs typeface="Segoe UI" panose="020B0502040204020203" pitchFamily="34" charset="0"/>
            </a:rPr>
            <a:t> score</a:t>
          </a:r>
          <a:endParaRPr lang="ru-RU" sz="1400" i="0" dirty="0">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0.51701</cdr:x>
      <cdr:y>0.00943</cdr:y>
    </cdr:from>
    <cdr:to>
      <cdr:x>0.80291</cdr:x>
      <cdr:y>0.07993</cdr:y>
    </cdr:to>
    <cdr:sp macro="" textlink="">
      <cdr:nvSpPr>
        <cdr:cNvPr id="8" name="TextBox 1"/>
        <cdr:cNvSpPr txBox="1"/>
      </cdr:nvSpPr>
      <cdr:spPr>
        <a:xfrm xmlns:a="http://schemas.openxmlformats.org/drawingml/2006/main">
          <a:off x="3831894" y="47626"/>
          <a:ext cx="2119034" cy="3560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i="0" dirty="0">
              <a:latin typeface="Segoe UI" panose="020B0502040204020203" pitchFamily="34" charset="0"/>
              <a:ea typeface="Segoe UI" panose="020B0502040204020203" pitchFamily="34" charset="0"/>
              <a:cs typeface="Segoe UI" panose="020B0502040204020203" pitchFamily="34" charset="0"/>
            </a:rPr>
            <a:t>Average credit rating</a:t>
          </a:r>
          <a:endParaRPr lang="ru-RU" sz="1400" i="0" dirty="0">
            <a:latin typeface="Segoe UI" panose="020B0502040204020203" pitchFamily="34" charset="0"/>
            <a:ea typeface="Segoe UI" panose="020B0502040204020203" pitchFamily="34" charset="0"/>
            <a:cs typeface="Segoe UI" panose="020B0502040204020203"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0.88004</cdr:x>
      <cdr:y>0.89131</cdr:y>
    </cdr:from>
    <cdr:to>
      <cdr:x>0.95725</cdr:x>
      <cdr:y>0.95654</cdr:y>
    </cdr:to>
    <cdr:sp macro="" textlink="">
      <cdr:nvSpPr>
        <cdr:cNvPr id="2" name="TextBox 2"/>
        <cdr:cNvSpPr txBox="1"/>
      </cdr:nvSpPr>
      <cdr:spPr>
        <a:xfrm xmlns:a="http://schemas.openxmlformats.org/drawingml/2006/main">
          <a:off x="6463702" y="4678205"/>
          <a:ext cx="567093" cy="342357"/>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400" b="0" dirty="0">
              <a:solidFill>
                <a:schemeClr val="tx1"/>
              </a:solidFill>
              <a:latin typeface="Segoe UI" panose="020B0502040204020203" pitchFamily="34" charset="0"/>
              <a:ea typeface="Segoe UI" panose="020B0502040204020203" pitchFamily="34" charset="0"/>
              <a:cs typeface="Segoe UI" panose="020B0502040204020203" pitchFamily="34" charset="0"/>
            </a:rPr>
            <a:t>AAA</a:t>
          </a:r>
          <a:endParaRPr lang="ru-RU" sz="1400" b="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0.82025</cdr:x>
      <cdr:y>0.32745</cdr:y>
    </cdr:from>
    <cdr:to>
      <cdr:x>1</cdr:x>
      <cdr:y>0.40474</cdr:y>
    </cdr:to>
    <cdr:sp macro="" textlink="">
      <cdr:nvSpPr>
        <cdr:cNvPr id="3" name="TextBox 2"/>
        <cdr:cNvSpPr txBox="1"/>
      </cdr:nvSpPr>
      <cdr:spPr>
        <a:xfrm xmlns:a="http://schemas.openxmlformats.org/drawingml/2006/main">
          <a:off x="6024600" y="1787624"/>
          <a:ext cx="1320216" cy="4219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i="0" dirty="0">
              <a:latin typeface="Segoe UI" panose="020B0502040204020203" pitchFamily="34" charset="0"/>
              <a:ea typeface="Segoe UI" panose="020B0502040204020203" pitchFamily="34" charset="0"/>
              <a:cs typeface="Segoe UI" panose="020B0502040204020203" pitchFamily="34" charset="0"/>
            </a:rPr>
            <a:t>Average</a:t>
          </a:r>
          <a:r>
            <a:rPr lang="en-US" sz="1400" i="0" baseline="0" dirty="0">
              <a:latin typeface="Segoe UI" panose="020B0502040204020203" pitchFamily="34" charset="0"/>
              <a:ea typeface="Segoe UI" panose="020B0502040204020203" pitchFamily="34" charset="0"/>
              <a:cs typeface="Segoe UI" panose="020B0502040204020203" pitchFamily="34" charset="0"/>
            </a:rPr>
            <a:t> score</a:t>
          </a:r>
          <a:endParaRPr lang="ru-RU" sz="1400" i="0" dirty="0">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0.58173</cdr:x>
      <cdr:y>0.01356</cdr:y>
    </cdr:from>
    <cdr:to>
      <cdr:x>0.87024</cdr:x>
      <cdr:y>0.07878</cdr:y>
    </cdr:to>
    <cdr:sp macro="" textlink="">
      <cdr:nvSpPr>
        <cdr:cNvPr id="4" name="TextBox 3"/>
        <cdr:cNvSpPr txBox="1"/>
      </cdr:nvSpPr>
      <cdr:spPr>
        <a:xfrm xmlns:a="http://schemas.openxmlformats.org/drawingml/2006/main">
          <a:off x="4272695" y="74001"/>
          <a:ext cx="2119034" cy="3560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i="0" dirty="0">
              <a:latin typeface="Segoe UI" panose="020B0502040204020203" pitchFamily="34" charset="0"/>
              <a:ea typeface="Segoe UI" panose="020B0502040204020203" pitchFamily="34" charset="0"/>
              <a:cs typeface="Segoe UI" panose="020B0502040204020203" pitchFamily="34" charset="0"/>
            </a:rPr>
            <a:t>Average credit rating</a:t>
          </a:r>
          <a:endParaRPr lang="ru-RU" sz="1400" i="0" dirty="0">
            <a:latin typeface="Segoe UI" panose="020B0502040204020203" pitchFamily="34" charset="0"/>
            <a:ea typeface="Segoe UI" panose="020B0502040204020203" pitchFamily="34" charset="0"/>
            <a:cs typeface="Segoe UI" panose="020B0502040204020203" pitchFamily="34" charset="0"/>
          </a:endParaRPr>
        </a:p>
      </cdr:txBody>
    </cdr:sp>
  </cdr:relSizeAnchor>
  <cdr:relSizeAnchor xmlns:cdr="http://schemas.openxmlformats.org/drawingml/2006/chartDrawing">
    <cdr:from>
      <cdr:x>0.18861</cdr:x>
      <cdr:y>0.86545</cdr:y>
    </cdr:from>
    <cdr:to>
      <cdr:x>0.94351</cdr:x>
      <cdr:y>0.86545</cdr:y>
    </cdr:to>
    <cdr:cxnSp macro="">
      <cdr:nvCxnSpPr>
        <cdr:cNvPr id="6" name="Прямая со стрелкой 5"/>
        <cdr:cNvCxnSpPr/>
      </cdr:nvCxnSpPr>
      <cdr:spPr>
        <a:xfrm xmlns:a="http://schemas.openxmlformats.org/drawingml/2006/main">
          <a:off x="1385286" y="4542438"/>
          <a:ext cx="5544616" cy="0"/>
        </a:xfrm>
        <a:prstGeom xmlns:a="http://schemas.openxmlformats.org/drawingml/2006/main" prst="straightConnector1">
          <a:avLst/>
        </a:prstGeom>
        <a:ln xmlns:a="http://schemas.openxmlformats.org/drawingml/2006/main" w="28575">
          <a:solidFill>
            <a:srgbClr val="80808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1"/>
            <a:ext cx="2945659" cy="496411"/>
          </a:xfrm>
          <a:prstGeom prst="rect">
            <a:avLst/>
          </a:prstGeom>
        </p:spPr>
        <p:txBody>
          <a:bodyPr vert="horz" lIns="91440" tIns="45720" rIns="91440" bIns="45720" rtlCol="0"/>
          <a:lstStyle>
            <a:lvl1pPr algn="r">
              <a:defRPr sz="1200"/>
            </a:lvl1pPr>
          </a:lstStyle>
          <a:p>
            <a:fld id="{1CB0DABC-E822-46E2-B9BD-CA6613C96C91}" type="datetimeFigureOut">
              <a:rPr lang="ru-RU" smtClean="0"/>
              <a:t>27.11.2019</a:t>
            </a:fld>
            <a:endParaRPr lang="ru-RU"/>
          </a:p>
        </p:txBody>
      </p:sp>
      <p:sp>
        <p:nvSpPr>
          <p:cNvPr id="4" name="Нижний колонтитул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2"/>
            <a:ext cx="2945659" cy="496411"/>
          </a:xfrm>
          <a:prstGeom prst="rect">
            <a:avLst/>
          </a:prstGeom>
        </p:spPr>
        <p:txBody>
          <a:bodyPr vert="horz" lIns="91440" tIns="45720" rIns="91440" bIns="45720" rtlCol="0" anchor="b"/>
          <a:lstStyle>
            <a:lvl1pPr algn="r">
              <a:defRPr sz="1200"/>
            </a:lvl1pPr>
          </a:lstStyle>
          <a:p>
            <a:fld id="{D807CB3D-0FF3-49A9-9628-F6181B495020}" type="slidenum">
              <a:rPr lang="ru-RU" smtClean="0"/>
              <a:t>‹#›</a:t>
            </a:fld>
            <a:endParaRPr lang="ru-RU"/>
          </a:p>
        </p:txBody>
      </p:sp>
    </p:spTree>
    <p:extLst>
      <p:ext uri="{BB962C8B-B14F-4D97-AF65-F5344CB8AC3E}">
        <p14:creationId xmlns:p14="http://schemas.microsoft.com/office/powerpoint/2010/main" val="690721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1"/>
            <a:ext cx="2945659" cy="496411"/>
          </a:xfrm>
          <a:prstGeom prst="rect">
            <a:avLst/>
          </a:prstGeom>
        </p:spPr>
        <p:txBody>
          <a:bodyPr vert="horz" lIns="91440" tIns="45720" rIns="91440" bIns="45720" rtlCol="0"/>
          <a:lstStyle>
            <a:lvl1pPr algn="r">
              <a:defRPr sz="1200"/>
            </a:lvl1pPr>
          </a:lstStyle>
          <a:p>
            <a:fld id="{A413C9C1-29D0-4EE8-BAE3-C126E1E180CF}" type="datetimeFigureOut">
              <a:rPr lang="ru-RU" smtClean="0"/>
              <a:t>27.11.2019</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2"/>
            <a:ext cx="2945659" cy="496411"/>
          </a:xfrm>
          <a:prstGeom prst="rect">
            <a:avLst/>
          </a:prstGeom>
        </p:spPr>
        <p:txBody>
          <a:bodyPr vert="horz" lIns="91440" tIns="45720" rIns="91440" bIns="45720" rtlCol="0" anchor="b"/>
          <a:lstStyle>
            <a:lvl1pPr algn="r">
              <a:defRPr sz="1200"/>
            </a:lvl1pPr>
          </a:lstStyle>
          <a:p>
            <a:fld id="{E5F4944F-6116-4097-8CF7-3A39434CC540}" type="slidenum">
              <a:rPr lang="ru-RU" smtClean="0"/>
              <a:t>‹#›</a:t>
            </a:fld>
            <a:endParaRPr lang="ru-RU"/>
          </a:p>
        </p:txBody>
      </p:sp>
    </p:spTree>
    <p:extLst>
      <p:ext uri="{BB962C8B-B14F-4D97-AF65-F5344CB8AC3E}">
        <p14:creationId xmlns:p14="http://schemas.microsoft.com/office/powerpoint/2010/main" val="44778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bwMode="auto">
          <a:xfrm>
            <a:off x="173038" y="741363"/>
            <a:ext cx="6581775"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7B2D1A-BD7A-425C-9529-2DFF11732A33}" type="slidenum">
              <a:rPr lang="ru-RU" altLang="en-US">
                <a:solidFill>
                  <a:prstClr val="black"/>
                </a:solidFill>
              </a:rPr>
              <a:pPr>
                <a:spcBef>
                  <a:spcPct val="0"/>
                </a:spcBef>
              </a:pPr>
              <a:t>0</a:t>
            </a:fld>
            <a:endParaRPr lang="ru-RU" altLang="en-US">
              <a:solidFill>
                <a:prstClr val="black"/>
              </a:solidFill>
            </a:endParaRPr>
          </a:p>
        </p:txBody>
      </p:sp>
    </p:spTree>
    <p:extLst>
      <p:ext uri="{BB962C8B-B14F-4D97-AF65-F5344CB8AC3E}">
        <p14:creationId xmlns:p14="http://schemas.microsoft.com/office/powerpoint/2010/main" val="209595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In the world almost 2000</a:t>
            </a:r>
            <a:r>
              <a:rPr lang="en-US" baseline="0" dirty="0" smtClean="0"/>
              <a:t> companies who have sustainability report</a:t>
            </a:r>
            <a:endParaRPr lang="en-US" dirty="0" smtClean="0"/>
          </a:p>
          <a:p>
            <a:endParaRPr lang="en-US" dirty="0" smtClean="0"/>
          </a:p>
          <a:p>
            <a:r>
              <a:rPr lang="en-US" dirty="0" smtClean="0"/>
              <a:t>In contrast to financial statements, nonfinancial information is less well defined; it is simply the residual in the information provided to investors, after taking out the financial statements.</a:t>
            </a:r>
          </a:p>
          <a:p>
            <a:r>
              <a:rPr lang="en-US" dirty="0" smtClean="0"/>
              <a:t> Nonfinancial information tends therefore in practice to take the form of a ‘stakeholder demand’ approach to information rather than a theory-based one</a:t>
            </a:r>
          </a:p>
          <a:p>
            <a:r>
              <a:rPr lang="en-US" dirty="0" smtClean="0"/>
              <a:t>The focus on investors is a focus on the creation of economic value, no more and no less, and nonfinancial information is defined in that regard. While it may be useful to a wide range of stakeholders, nonfinancial information is designed specifically for the benefit of investors.</a:t>
            </a:r>
          </a:p>
          <a:p>
            <a:r>
              <a:rPr lang="en-US" dirty="0" smtClean="0"/>
              <a:t>ESG information is only a subset of nonfinancial information. It does not, for example, include information related to the role of intellectual capital and (</a:t>
            </a:r>
            <a:r>
              <a:rPr lang="en-US" dirty="0" err="1" smtClean="0"/>
              <a:t>unrecognised</a:t>
            </a:r>
            <a:r>
              <a:rPr lang="en-US" dirty="0" smtClean="0"/>
              <a:t>) intangible assets in the generation of economic value, which is an  increasingly important aspect of nonfinancial information.</a:t>
            </a:r>
          </a:p>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9</a:t>
            </a:fld>
            <a:endParaRPr lang="ru-RU"/>
          </a:p>
        </p:txBody>
      </p:sp>
    </p:spTree>
    <p:extLst>
      <p:ext uri="{BB962C8B-B14F-4D97-AF65-F5344CB8AC3E}">
        <p14:creationId xmlns:p14="http://schemas.microsoft.com/office/powerpoint/2010/main" val="3087808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Swedish state-owned enterprises have to report according to GRI, while South African companies have to file an integrated report or explain why not.</a:t>
            </a:r>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10</a:t>
            </a:fld>
            <a:endParaRPr lang="ru-RU"/>
          </a:p>
        </p:txBody>
      </p:sp>
    </p:spTree>
    <p:extLst>
      <p:ext uri="{BB962C8B-B14F-4D97-AF65-F5344CB8AC3E}">
        <p14:creationId xmlns:p14="http://schemas.microsoft.com/office/powerpoint/2010/main" val="3484658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11</a:t>
            </a:fld>
            <a:endParaRPr lang="ru-RU"/>
          </a:p>
        </p:txBody>
      </p:sp>
    </p:spTree>
    <p:extLst>
      <p:ext uri="{BB962C8B-B14F-4D97-AF65-F5344CB8AC3E}">
        <p14:creationId xmlns:p14="http://schemas.microsoft.com/office/powerpoint/2010/main" val="276007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12</a:t>
            </a:fld>
            <a:endParaRPr lang="ru-RU"/>
          </a:p>
        </p:txBody>
      </p:sp>
    </p:spTree>
    <p:extLst>
      <p:ext uri="{BB962C8B-B14F-4D97-AF65-F5344CB8AC3E}">
        <p14:creationId xmlns:p14="http://schemas.microsoft.com/office/powerpoint/2010/main" val="1567674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F4944F-6116-4097-8CF7-3A39434CC540}" type="slidenum">
              <a:rPr lang="ru-RU" smtClean="0"/>
              <a:t>13</a:t>
            </a:fld>
            <a:endParaRPr lang="ru-RU"/>
          </a:p>
        </p:txBody>
      </p:sp>
    </p:spTree>
    <p:extLst>
      <p:ext uri="{BB962C8B-B14F-4D97-AF65-F5344CB8AC3E}">
        <p14:creationId xmlns:p14="http://schemas.microsoft.com/office/powerpoint/2010/main" val="675537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F4944F-6116-4097-8CF7-3A39434CC540}" type="slidenum">
              <a:rPr lang="ru-RU" smtClean="0"/>
              <a:t>14</a:t>
            </a:fld>
            <a:endParaRPr lang="ru-RU"/>
          </a:p>
        </p:txBody>
      </p:sp>
    </p:spTree>
    <p:extLst>
      <p:ext uri="{BB962C8B-B14F-4D97-AF65-F5344CB8AC3E}">
        <p14:creationId xmlns:p14="http://schemas.microsoft.com/office/powerpoint/2010/main" val="2591062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F4944F-6116-4097-8CF7-3A39434CC540}" type="slidenum">
              <a:rPr lang="ru-RU" smtClean="0"/>
              <a:t>15</a:t>
            </a:fld>
            <a:endParaRPr lang="ru-RU"/>
          </a:p>
        </p:txBody>
      </p:sp>
    </p:spTree>
    <p:extLst>
      <p:ext uri="{BB962C8B-B14F-4D97-AF65-F5344CB8AC3E}">
        <p14:creationId xmlns:p14="http://schemas.microsoft.com/office/powerpoint/2010/main" val="3344110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F4944F-6116-4097-8CF7-3A39434CC540}"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552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en-US" dirty="0" smtClean="0"/>
              <a:t>Correlation</a:t>
            </a:r>
            <a:r>
              <a:rPr lang="en-US" baseline="0" dirty="0" smtClean="0"/>
              <a:t> does not imply causation</a:t>
            </a:r>
            <a:endParaRPr lang="en-US" dirty="0" smtClean="0"/>
          </a:p>
          <a:p>
            <a:pPr marL="0" indent="0">
              <a:buNone/>
            </a:pPr>
            <a:endParaRPr lang="en-US" dirty="0" smtClean="0"/>
          </a:p>
          <a:p>
            <a:pPr marL="0" indent="0">
              <a:buNone/>
            </a:pPr>
            <a:r>
              <a:rPr lang="en-US" dirty="0" smtClean="0"/>
              <a:t>Nonfinancial information is less well defined; it is simply the residual in the information provided to investors, after taking out the financial statements. There is a sense</a:t>
            </a:r>
            <a:r>
              <a:rPr lang="en-US" baseline="0" dirty="0" smtClean="0"/>
              <a:t> </a:t>
            </a:r>
            <a:r>
              <a:rPr lang="en-US" dirty="0" smtClean="0"/>
              <a:t>in which it, too, is ‘financial’ because it is relevant to a financial evaluation of the corporation</a:t>
            </a:r>
            <a:r>
              <a:rPr lang="en-US" baseline="0" dirty="0" smtClean="0"/>
              <a:t> </a:t>
            </a:r>
            <a:r>
              <a:rPr lang="en-US" dirty="0" smtClean="0"/>
              <a:t>by its investors. Indeed, it might be considered to be a leading indicator of numbers that</a:t>
            </a:r>
            <a:r>
              <a:rPr lang="en-US" baseline="0" dirty="0" smtClean="0"/>
              <a:t> </a:t>
            </a:r>
            <a:r>
              <a:rPr lang="en-US" dirty="0" smtClean="0"/>
              <a:t>might, in due course, be included in future financial statements. It is therefore ‘nonfinancial’</a:t>
            </a:r>
            <a:r>
              <a:rPr lang="en-US" baseline="0" dirty="0" smtClean="0"/>
              <a:t> </a:t>
            </a:r>
            <a:r>
              <a:rPr lang="en-US" dirty="0" smtClean="0"/>
              <a:t>only in the sense that it is not currently </a:t>
            </a:r>
            <a:r>
              <a:rPr lang="en-US" dirty="0" err="1" smtClean="0"/>
              <a:t>recognised</a:t>
            </a:r>
            <a:r>
              <a:rPr lang="en-US" dirty="0" smtClean="0"/>
              <a:t> in the financial statements.</a:t>
            </a:r>
          </a:p>
          <a:p>
            <a:pPr marL="0" indent="0">
              <a:buNone/>
            </a:pPr>
            <a:endParaRPr lang="en-US" dirty="0" smtClean="0"/>
          </a:p>
          <a:p>
            <a:pPr marL="0" indent="0">
              <a:buNone/>
            </a:pPr>
            <a:endParaRPr lang="en-US" dirty="0" smtClean="0"/>
          </a:p>
          <a:p>
            <a:pPr marL="0" indent="0">
              <a:buNone/>
            </a:pPr>
            <a:r>
              <a:rPr lang="en-US" dirty="0" smtClean="0"/>
              <a:t>While it is true that the financial</a:t>
            </a:r>
            <a:r>
              <a:rPr lang="en-US" baseline="0" dirty="0" smtClean="0"/>
              <a:t> </a:t>
            </a:r>
            <a:r>
              <a:rPr lang="en-US" dirty="0" smtClean="0"/>
              <a:t>statements are grounded in events that have happened, and that expected future</a:t>
            </a:r>
            <a:r>
              <a:rPr lang="en-US" baseline="0" dirty="0" smtClean="0"/>
              <a:t> </a:t>
            </a:r>
            <a:r>
              <a:rPr lang="en-US" dirty="0" smtClean="0"/>
              <a:t>events are not </a:t>
            </a:r>
            <a:r>
              <a:rPr lang="en-US" dirty="0" err="1" smtClean="0"/>
              <a:t>recognised</a:t>
            </a:r>
            <a:r>
              <a:rPr lang="en-US" dirty="0" smtClean="0"/>
              <a:t>, it is also the case that the measurement of net assets</a:t>
            </a:r>
            <a:r>
              <a:rPr lang="en-US" baseline="0" dirty="0" smtClean="0"/>
              <a:t> </a:t>
            </a:r>
            <a:r>
              <a:rPr lang="en-US" dirty="0" smtClean="0"/>
              <a:t>concerns rights and obligations with respect to prospective economic benefits.</a:t>
            </a:r>
            <a:r>
              <a:rPr lang="en-US" baseline="0" dirty="0" smtClean="0"/>
              <a:t> </a:t>
            </a:r>
            <a:r>
              <a:rPr lang="en-US" dirty="0" smtClean="0"/>
              <a:t>Meanwhile, nonfinancial information includes reports on past performance and current</a:t>
            </a:r>
            <a:r>
              <a:rPr lang="en-US" baseline="0" dirty="0" smtClean="0"/>
              <a:t> </a:t>
            </a:r>
            <a:r>
              <a:rPr lang="en-US" dirty="0" smtClean="0"/>
              <a:t>position, and it is only partially concerned with projections into the future.</a:t>
            </a:r>
          </a:p>
          <a:p>
            <a:pPr marL="0" indent="0">
              <a:buNone/>
            </a:pPr>
            <a:endParaRPr lang="en-US" dirty="0" smtClean="0"/>
          </a:p>
          <a:p>
            <a:pPr marL="0" indent="0">
              <a:buNone/>
            </a:pPr>
            <a:r>
              <a:rPr lang="en-US" dirty="0" smtClean="0"/>
              <a:t>Information of non-financial performance is more forward looking</a:t>
            </a:r>
            <a:r>
              <a:rPr lang="en-US" baseline="0" dirty="0" smtClean="0"/>
              <a:t> than financial </a:t>
            </a:r>
          </a:p>
          <a:p>
            <a:pPr marL="0" indent="0">
              <a:buNone/>
            </a:pPr>
            <a:endParaRPr lang="en-US" baseline="0" dirty="0" smtClean="0"/>
          </a:p>
          <a:p>
            <a:pPr marL="0" indent="0">
              <a:buNone/>
            </a:pPr>
            <a:r>
              <a:rPr lang="en-US" dirty="0" smtClean="0"/>
              <a:t>It is also not the case that nonfinancial information (as defined here) is synonymous</a:t>
            </a:r>
            <a:r>
              <a:rPr lang="en-US" baseline="0" dirty="0" smtClean="0"/>
              <a:t> </a:t>
            </a:r>
            <a:r>
              <a:rPr lang="en-US" dirty="0" smtClean="0"/>
              <a:t>with labels that imply transfer payments from shareholders to ‘make the world a better</a:t>
            </a:r>
            <a:r>
              <a:rPr lang="en-US" baseline="0" dirty="0" smtClean="0"/>
              <a:t> </a:t>
            </a:r>
            <a:r>
              <a:rPr lang="en-US" dirty="0" smtClean="0"/>
              <a:t>place’ – for example, ‘corporate philanthropy’ or ‘corporate social responsibility’. The</a:t>
            </a:r>
            <a:r>
              <a:rPr lang="en-US" baseline="0" dirty="0" smtClean="0"/>
              <a:t> </a:t>
            </a:r>
            <a:r>
              <a:rPr lang="en-US" dirty="0" smtClean="0"/>
              <a:t>focus on investors is a focus on the creation of economic value, no more and no less,</a:t>
            </a:r>
            <a:r>
              <a:rPr lang="en-US" baseline="0" dirty="0" smtClean="0"/>
              <a:t> </a:t>
            </a:r>
            <a:r>
              <a:rPr lang="en-US" dirty="0" smtClean="0"/>
              <a:t>and nonfinancial information is defined in that regard.</a:t>
            </a:r>
          </a:p>
          <a:p>
            <a:pPr marL="228600" indent="-228600">
              <a:buAutoNum type="arabicPeriod"/>
            </a:pPr>
            <a:endParaRPr lang="en-US" dirty="0" smtClean="0"/>
          </a:p>
          <a:p>
            <a:pPr marL="228600" indent="-228600">
              <a:buAutoNum type="arabicPeriod"/>
            </a:pPr>
            <a:r>
              <a:rPr lang="en-US" dirty="0" smtClean="0"/>
              <a:t>According to World bank’s research in 62% of related</a:t>
            </a:r>
            <a:r>
              <a:rPr lang="en-US" baseline="0" dirty="0" smtClean="0"/>
              <a:t> researches (2200) direct correlation btw ESG factors and financial performance of the company was found. And in 90% strictly positive relationship was found.</a:t>
            </a:r>
            <a:endParaRPr lang="en-US" dirty="0" smtClean="0"/>
          </a:p>
          <a:p>
            <a:pPr marL="228600" indent="-228600">
              <a:buAutoNum type="arabicPeriod"/>
            </a:pPr>
            <a:r>
              <a:rPr lang="en-US" dirty="0" smtClean="0"/>
              <a:t>In</a:t>
            </a:r>
            <a:r>
              <a:rPr lang="en-US" baseline="0" dirty="0" smtClean="0"/>
              <a:t> US all listed companies are required to have non-financial reports. There is a special organization that develops and disseminates accounting standards (Sustainability Accounting Standards Board).</a:t>
            </a:r>
          </a:p>
          <a:p>
            <a:pPr marL="228600" indent="-228600">
              <a:buAutoNum type="arabicPeriod"/>
            </a:pPr>
            <a:r>
              <a:rPr lang="en-US" baseline="0" dirty="0" smtClean="0"/>
              <a:t>In 2018 </a:t>
            </a:r>
            <a:r>
              <a:rPr lang="en-US" baseline="0" dirty="0" err="1" smtClean="0"/>
              <a:t>BofA</a:t>
            </a:r>
            <a:r>
              <a:rPr lang="en-US" baseline="0" dirty="0" smtClean="0"/>
              <a:t> conducted a survey of institutional investments which shows that ESG factors saw the third biggest increase in usage for both long-term and short-term investors</a:t>
            </a:r>
          </a:p>
          <a:p>
            <a:pPr marL="228600" indent="-228600">
              <a:buAutoNum type="arabicPeriod"/>
            </a:pPr>
            <a:r>
              <a:rPr lang="en-US" baseline="0" dirty="0" smtClean="0"/>
              <a:t>Special standards, market infrastructure and products were developed in many emerging and advanced economies </a:t>
            </a:r>
          </a:p>
          <a:p>
            <a:pPr marL="228600" indent="-228600">
              <a:buAutoNum type="arabicPeriod"/>
            </a:pPr>
            <a:r>
              <a:rPr lang="en-US" baseline="0" dirty="0" smtClean="0"/>
              <a:t>In Russia ??? (world bank paper)</a:t>
            </a:r>
          </a:p>
          <a:p>
            <a:pPr marL="228600" indent="-228600">
              <a:buAutoNum type="arabicPeriod"/>
            </a:pPr>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1</a:t>
            </a:fld>
            <a:endParaRPr lang="ru-RU"/>
          </a:p>
        </p:txBody>
      </p:sp>
    </p:spTree>
    <p:extLst>
      <p:ext uri="{BB962C8B-B14F-4D97-AF65-F5344CB8AC3E}">
        <p14:creationId xmlns:p14="http://schemas.microsoft.com/office/powerpoint/2010/main" val="125140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2</a:t>
            </a:fld>
            <a:endParaRPr lang="ru-RU"/>
          </a:p>
        </p:txBody>
      </p:sp>
    </p:spTree>
    <p:extLst>
      <p:ext uri="{BB962C8B-B14F-4D97-AF65-F5344CB8AC3E}">
        <p14:creationId xmlns:p14="http://schemas.microsoft.com/office/powerpoint/2010/main" val="115636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3</a:t>
            </a:fld>
            <a:endParaRPr lang="ru-RU"/>
          </a:p>
        </p:txBody>
      </p:sp>
    </p:spTree>
    <p:extLst>
      <p:ext uri="{BB962C8B-B14F-4D97-AF65-F5344CB8AC3E}">
        <p14:creationId xmlns:p14="http://schemas.microsoft.com/office/powerpoint/2010/main" val="386149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4</a:t>
            </a:fld>
            <a:endParaRPr lang="ru-RU"/>
          </a:p>
        </p:txBody>
      </p:sp>
    </p:spTree>
    <p:extLst>
      <p:ext uri="{BB962C8B-B14F-4D97-AF65-F5344CB8AC3E}">
        <p14:creationId xmlns:p14="http://schemas.microsoft.com/office/powerpoint/2010/main" val="2383971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5</a:t>
            </a:fld>
            <a:endParaRPr lang="ru-RU"/>
          </a:p>
        </p:txBody>
      </p:sp>
    </p:spTree>
    <p:extLst>
      <p:ext uri="{BB962C8B-B14F-4D97-AF65-F5344CB8AC3E}">
        <p14:creationId xmlns:p14="http://schemas.microsoft.com/office/powerpoint/2010/main" val="64049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corporate governance analysis is characterized by an increased influence of </a:t>
            </a:r>
            <a:r>
              <a:rPr lang="en-US" dirty="0" err="1" smtClean="0"/>
              <a:t>subfactors</a:t>
            </a:r>
            <a:r>
              <a:rPr lang="en-US" dirty="0" smtClean="0"/>
              <a:t> with a low assessment. Thus, the presence of any such </a:t>
            </a:r>
            <a:r>
              <a:rPr lang="en-US" dirty="0" err="1" smtClean="0"/>
              <a:t>subfactor</a:t>
            </a:r>
            <a:r>
              <a:rPr lang="en-US" dirty="0" smtClean="0"/>
              <a:t> can determine a relatively low assessment of the corporate governance factor as a whole, whereas the presence of a </a:t>
            </a:r>
            <a:r>
              <a:rPr lang="en-US" dirty="0" err="1" smtClean="0"/>
              <a:t>subfactor</a:t>
            </a:r>
            <a:r>
              <a:rPr lang="en-US" dirty="0" smtClean="0"/>
              <a:t> with high assessment is likely to have little impact on the factor assessment.</a:t>
            </a:r>
          </a:p>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6</a:t>
            </a:fld>
            <a:endParaRPr lang="ru-RU"/>
          </a:p>
        </p:txBody>
      </p:sp>
    </p:spTree>
    <p:extLst>
      <p:ext uri="{BB962C8B-B14F-4D97-AF65-F5344CB8AC3E}">
        <p14:creationId xmlns:p14="http://schemas.microsoft.com/office/powerpoint/2010/main" val="243710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7</a:t>
            </a:fld>
            <a:endParaRPr lang="ru-RU"/>
          </a:p>
        </p:txBody>
      </p:sp>
    </p:spTree>
    <p:extLst>
      <p:ext uri="{BB962C8B-B14F-4D97-AF65-F5344CB8AC3E}">
        <p14:creationId xmlns:p14="http://schemas.microsoft.com/office/powerpoint/2010/main" val="2261189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5F4944F-6116-4097-8CF7-3A39434CC540}" type="slidenum">
              <a:rPr lang="ru-RU" smtClean="0"/>
              <a:t>8</a:t>
            </a:fld>
            <a:endParaRPr lang="ru-RU"/>
          </a:p>
        </p:txBody>
      </p:sp>
    </p:spTree>
    <p:extLst>
      <p:ext uri="{BB962C8B-B14F-4D97-AF65-F5344CB8AC3E}">
        <p14:creationId xmlns:p14="http://schemas.microsoft.com/office/powerpoint/2010/main" val="265938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Номер слайда 5"/>
          <p:cNvSpPr>
            <a:spLocks noGrp="1"/>
          </p:cNvSpPr>
          <p:nvPr>
            <p:ph type="sldNum" sz="quarter" idx="11"/>
          </p:nvPr>
        </p:nvSpPr>
        <p:spPr/>
        <p:txBody>
          <a:bodyPr/>
          <a:lstStyle>
            <a:lvl1pPr>
              <a:defRPr smtClean="0"/>
            </a:lvl1pPr>
          </a:lstStyle>
          <a:p>
            <a:pPr>
              <a:defRPr/>
            </a:pPr>
            <a:fld id="{4E40DE6B-01B0-406D-9DBC-20E8C435873D}" type="slidenum">
              <a:rPr lang="ru-RU" altLang="ru-RU"/>
              <a:pPr>
                <a:defRPr/>
              </a:pPr>
              <a:t>‹#›</a:t>
            </a:fld>
            <a:endParaRPr lang="ru-RU" altLang="ru-RU"/>
          </a:p>
        </p:txBody>
      </p:sp>
      <p:pic>
        <p:nvPicPr>
          <p:cNvPr id="5" name="Рисунок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3" y="365224"/>
            <a:ext cx="2322000" cy="111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377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pic>
        <p:nvPicPr>
          <p:cNvPr id="2" name="Рисунок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27051" y="922518"/>
            <a:ext cx="11137900" cy="46038"/>
          </a:xfrm>
          <a:prstGeom prst="rect">
            <a:avLst/>
          </a:prstGeom>
          <a:solidFill>
            <a:srgbClr val="992673"/>
          </a:solidFill>
          <a:ln>
            <a:noFill/>
          </a:ln>
          <a:extLst/>
        </p:spPr>
      </p:pic>
      <p:sp>
        <p:nvSpPr>
          <p:cNvPr id="5" name="Номер слайда 3"/>
          <p:cNvSpPr>
            <a:spLocks noGrp="1"/>
          </p:cNvSpPr>
          <p:nvPr>
            <p:ph type="sldNum" sz="quarter" idx="11"/>
          </p:nvPr>
        </p:nvSpPr>
        <p:spPr/>
        <p:txBody>
          <a:bodyPr/>
          <a:lstStyle>
            <a:lvl1pPr>
              <a:defRPr smtClean="0"/>
            </a:lvl1pPr>
          </a:lstStyle>
          <a:p>
            <a:pPr>
              <a:defRPr/>
            </a:pPr>
            <a:fld id="{D87617F3-E3B5-46D9-87B9-E86FB63EFCAD}" type="slidenum">
              <a:rPr lang="ru-RU" altLang="ru-RU"/>
              <a:pPr>
                <a:defRPr/>
              </a:pPr>
              <a:t>‹#›</a:t>
            </a:fld>
            <a:endParaRPr lang="ru-RU" altLang="ru-RU" dirty="0"/>
          </a:p>
        </p:txBody>
      </p:sp>
      <p:pic>
        <p:nvPicPr>
          <p:cNvPr id="7" name="Рисунок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50863" y="427030"/>
            <a:ext cx="9366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0176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pic>
        <p:nvPicPr>
          <p:cNvPr id="2" name="Рисунок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27051" y="2852738"/>
            <a:ext cx="11137900" cy="38100"/>
          </a:xfrm>
          <a:prstGeom prst="rect">
            <a:avLst/>
          </a:prstGeom>
          <a:solidFill>
            <a:srgbClr val="992673"/>
          </a:solidFill>
          <a:ln>
            <a:noFill/>
          </a:ln>
          <a:extLst/>
        </p:spPr>
      </p:pic>
      <p:sp>
        <p:nvSpPr>
          <p:cNvPr id="5" name="Номер слайда 3"/>
          <p:cNvSpPr>
            <a:spLocks noGrp="1"/>
          </p:cNvSpPr>
          <p:nvPr>
            <p:ph type="sldNum" sz="quarter" idx="11"/>
          </p:nvPr>
        </p:nvSpPr>
        <p:spPr/>
        <p:txBody>
          <a:bodyPr/>
          <a:lstStyle>
            <a:lvl1pPr>
              <a:defRPr smtClean="0"/>
            </a:lvl1pPr>
          </a:lstStyle>
          <a:p>
            <a:pPr>
              <a:defRPr/>
            </a:pPr>
            <a:fld id="{9E3E4D86-8A1A-467D-A694-4DC3D038FECC}" type="slidenum">
              <a:rPr lang="ru-RU" altLang="ru-RU"/>
              <a:pPr>
                <a:defRPr/>
              </a:pPr>
              <a:t>‹#›</a:t>
            </a:fld>
            <a:endParaRPr lang="ru-RU" altLang="ru-RU" dirty="0"/>
          </a:p>
        </p:txBody>
      </p:sp>
      <p:pic>
        <p:nvPicPr>
          <p:cNvPr id="8" name="Рисунок 10"/>
          <p:cNvPicPr>
            <a:picLocks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7052" y="427031"/>
            <a:ext cx="928800" cy="4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0319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Номер слайда 5"/>
          <p:cNvSpPr>
            <a:spLocks noGrp="1"/>
          </p:cNvSpPr>
          <p:nvPr>
            <p:ph type="sldNum" sz="quarter" idx="11"/>
          </p:nvPr>
        </p:nvSpPr>
        <p:spPr/>
        <p:txBody>
          <a:bodyPr/>
          <a:lstStyle>
            <a:lvl1pPr>
              <a:defRPr smtClean="0"/>
            </a:lvl1pPr>
          </a:lstStyle>
          <a:p>
            <a:pPr>
              <a:defRPr/>
            </a:pPr>
            <a:fld id="{4E40DE6B-01B0-406D-9DBC-20E8C435873D}" type="slidenum">
              <a:rPr lang="ru-RU" altLang="ru-RU"/>
              <a:pPr>
                <a:defRPr/>
              </a:pPr>
              <a:t>‹#›</a:t>
            </a:fld>
            <a:endParaRPr lang="ru-RU" altLang="ru-RU"/>
          </a:p>
        </p:txBody>
      </p:sp>
      <p:pic>
        <p:nvPicPr>
          <p:cNvPr id="5" name="Рисунок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323" y="365224"/>
            <a:ext cx="2322000" cy="111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67785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pic>
        <p:nvPicPr>
          <p:cNvPr id="2" name="Рисунок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27051" y="922518"/>
            <a:ext cx="11137900" cy="46038"/>
          </a:xfrm>
          <a:prstGeom prst="rect">
            <a:avLst/>
          </a:prstGeom>
          <a:solidFill>
            <a:srgbClr val="992673"/>
          </a:solidFill>
          <a:ln>
            <a:noFill/>
          </a:ln>
          <a:extLst/>
        </p:spPr>
      </p:pic>
      <p:sp>
        <p:nvSpPr>
          <p:cNvPr id="5" name="Номер слайда 3"/>
          <p:cNvSpPr>
            <a:spLocks noGrp="1"/>
          </p:cNvSpPr>
          <p:nvPr>
            <p:ph type="sldNum" sz="quarter" idx="11"/>
          </p:nvPr>
        </p:nvSpPr>
        <p:spPr/>
        <p:txBody>
          <a:bodyPr/>
          <a:lstStyle>
            <a:lvl1pPr>
              <a:defRPr smtClean="0"/>
            </a:lvl1pPr>
          </a:lstStyle>
          <a:p>
            <a:pPr>
              <a:defRPr/>
            </a:pPr>
            <a:fld id="{D87617F3-E3B5-46D9-87B9-E86FB63EFCAD}" type="slidenum">
              <a:rPr lang="ru-RU" altLang="ru-RU"/>
              <a:pPr>
                <a:defRPr/>
              </a:pPr>
              <a:t>‹#›</a:t>
            </a:fld>
            <a:endParaRPr lang="ru-RU" altLang="ru-RU" dirty="0"/>
          </a:p>
        </p:txBody>
      </p:sp>
      <p:pic>
        <p:nvPicPr>
          <p:cNvPr id="7" name="Рисунок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50863" y="427030"/>
            <a:ext cx="93662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323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Пользовательский макет">
    <p:spTree>
      <p:nvGrpSpPr>
        <p:cNvPr id="1" name=""/>
        <p:cNvGrpSpPr/>
        <p:nvPr/>
      </p:nvGrpSpPr>
      <p:grpSpPr>
        <a:xfrm>
          <a:off x="0" y="0"/>
          <a:ext cx="0" cy="0"/>
          <a:chOff x="0" y="0"/>
          <a:chExt cx="0" cy="0"/>
        </a:xfrm>
      </p:grpSpPr>
      <p:pic>
        <p:nvPicPr>
          <p:cNvPr id="2" name="Рисунок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27051" y="2852738"/>
            <a:ext cx="11137900" cy="38100"/>
          </a:xfrm>
          <a:prstGeom prst="rect">
            <a:avLst/>
          </a:prstGeom>
          <a:solidFill>
            <a:srgbClr val="992673"/>
          </a:solidFill>
          <a:ln>
            <a:noFill/>
          </a:ln>
          <a:extLst/>
        </p:spPr>
      </p:pic>
      <p:sp>
        <p:nvSpPr>
          <p:cNvPr id="5" name="Номер слайда 3"/>
          <p:cNvSpPr>
            <a:spLocks noGrp="1"/>
          </p:cNvSpPr>
          <p:nvPr>
            <p:ph type="sldNum" sz="quarter" idx="11"/>
          </p:nvPr>
        </p:nvSpPr>
        <p:spPr/>
        <p:txBody>
          <a:bodyPr/>
          <a:lstStyle>
            <a:lvl1pPr>
              <a:defRPr smtClean="0"/>
            </a:lvl1pPr>
          </a:lstStyle>
          <a:p>
            <a:pPr>
              <a:defRPr/>
            </a:pPr>
            <a:fld id="{9E3E4D86-8A1A-467D-A694-4DC3D038FECC}" type="slidenum">
              <a:rPr lang="ru-RU" altLang="ru-RU"/>
              <a:pPr>
                <a:defRPr/>
              </a:pPr>
              <a:t>‹#›</a:t>
            </a:fld>
            <a:endParaRPr lang="ru-RU" altLang="ru-RU" dirty="0"/>
          </a:p>
        </p:txBody>
      </p:sp>
      <p:pic>
        <p:nvPicPr>
          <p:cNvPr id="8" name="Рисунок 10"/>
          <p:cNvPicPr>
            <a:picLocks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7052" y="427031"/>
            <a:ext cx="928800" cy="4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17917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a:xfrm>
            <a:off x="4751918" y="6524626"/>
            <a:ext cx="7437967" cy="3333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prstClr val="white"/>
              </a:solidFill>
            </a:endParaRPr>
          </a:p>
        </p:txBody>
      </p:sp>
      <p:sp>
        <p:nvSpPr>
          <p:cNvPr id="5" name="Нижний колонтитул 4"/>
          <p:cNvSpPr>
            <a:spLocks noGrp="1"/>
          </p:cNvSpPr>
          <p:nvPr>
            <p:ph type="ftr" sz="quarter" idx="3"/>
          </p:nvPr>
        </p:nvSpPr>
        <p:spPr>
          <a:xfrm>
            <a:off x="6768000" y="6524626"/>
            <a:ext cx="5424000" cy="333375"/>
          </a:xfrm>
          <a:prstGeom prst="rect">
            <a:avLst/>
          </a:prstGeom>
        </p:spPr>
        <p:txBody>
          <a:bodyPr vert="horz" lIns="91440" tIns="45720" rIns="91440" bIns="45720" rtlCol="0" anchor="ctr"/>
          <a:lstStyle>
            <a:lvl1pPr algn="ctr" eaLnBrk="1" fontAlgn="auto" hangingPunct="1">
              <a:spcBef>
                <a:spcPts val="0"/>
              </a:spcBef>
              <a:spcAft>
                <a:spcPts val="0"/>
              </a:spcAft>
              <a:defRPr sz="900" baseline="0">
                <a:solidFill>
                  <a:prstClr val="white"/>
                </a:solidFill>
                <a:latin typeface="Segoe UI" pitchFamily="34" charset="0"/>
                <a:cs typeface="+mn-cs"/>
              </a:defRPr>
            </a:lvl1pPr>
          </a:lstStyle>
          <a:p>
            <a:pPr>
              <a:defRPr/>
            </a:pPr>
            <a:r>
              <a:rPr lang="en-US" dirty="0" smtClean="0"/>
              <a:t>Strictly confidential. Not for distribution</a:t>
            </a:r>
            <a:endParaRPr lang="en-US" dirty="0"/>
          </a:p>
        </p:txBody>
      </p:sp>
      <p:sp>
        <p:nvSpPr>
          <p:cNvPr id="6" name="Номер слайда 5"/>
          <p:cNvSpPr>
            <a:spLocks noGrp="1"/>
          </p:cNvSpPr>
          <p:nvPr>
            <p:ph type="sldNum" sz="quarter" idx="4"/>
          </p:nvPr>
        </p:nvSpPr>
        <p:spPr>
          <a:xfrm>
            <a:off x="-1968500" y="6453189"/>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smtClean="0">
                <a:solidFill>
                  <a:srgbClr val="7F7F7F"/>
                </a:solidFill>
                <a:latin typeface="Segoe UI" panose="020B0502040204020203" pitchFamily="34" charset="0"/>
              </a:defRPr>
            </a:lvl1pPr>
          </a:lstStyle>
          <a:p>
            <a:pPr fontAlgn="base">
              <a:spcBef>
                <a:spcPct val="0"/>
              </a:spcBef>
              <a:spcAft>
                <a:spcPct val="0"/>
              </a:spcAft>
              <a:defRPr/>
            </a:pPr>
            <a:fld id="{2BCD59E7-1313-4631-A225-7C651DB938D7}" type="slidenum">
              <a:rPr lang="ru-RU" altLang="ru-RU">
                <a:cs typeface="Arial" panose="020B0604020202020204" pitchFamily="34" charset="0"/>
              </a:rPr>
              <a:pPr fontAlgn="base">
                <a:spcBef>
                  <a:spcPct val="0"/>
                </a:spcBef>
                <a:spcAft>
                  <a:spcPct val="0"/>
                </a:spcAft>
                <a:defRPr/>
              </a:pPr>
              <a:t>‹#›</a:t>
            </a:fld>
            <a:endParaRPr lang="ru-RU" altLang="ru-RU" dirty="0">
              <a:cs typeface="Arial" panose="020B0604020202020204" pitchFamily="34" charset="0"/>
            </a:endParaRPr>
          </a:p>
        </p:txBody>
      </p:sp>
      <p:sp>
        <p:nvSpPr>
          <p:cNvPr id="13" name="Прямоугольный треугольник 12"/>
          <p:cNvSpPr/>
          <p:nvPr/>
        </p:nvSpPr>
        <p:spPr>
          <a:xfrm flipV="1">
            <a:off x="4751918" y="6491289"/>
            <a:ext cx="527049" cy="401637"/>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2" name="Прямоугольный треугольник 1"/>
          <p:cNvSpPr/>
          <p:nvPr/>
        </p:nvSpPr>
        <p:spPr>
          <a:xfrm flipH="1">
            <a:off x="6745817" y="-26988"/>
            <a:ext cx="599016" cy="493713"/>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9" name="Прямоугольный треугольник 8"/>
          <p:cNvSpPr/>
          <p:nvPr/>
        </p:nvSpPr>
        <p:spPr>
          <a:xfrm flipH="1">
            <a:off x="7103534" y="-17463"/>
            <a:ext cx="480484" cy="3889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1034" name="TextBox 2"/>
          <p:cNvSpPr txBox="1">
            <a:spLocks noChangeArrowheads="1"/>
          </p:cNvSpPr>
          <p:nvPr/>
        </p:nvSpPr>
        <p:spPr bwMode="auto">
          <a:xfrm>
            <a:off x="-2256367" y="-153987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endParaRPr lang="ru-RU" altLang="ru-RU" sz="1800" smtClean="0">
              <a:solidFill>
                <a:prstClr val="black"/>
              </a:solidFill>
            </a:endParaRPr>
          </a:p>
        </p:txBody>
      </p:sp>
    </p:spTree>
    <p:extLst>
      <p:ext uri="{BB962C8B-B14F-4D97-AF65-F5344CB8AC3E}">
        <p14:creationId xmlns:p14="http://schemas.microsoft.com/office/powerpoint/2010/main" val="3699417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p:nvSpPr>
        <p:spPr>
          <a:xfrm>
            <a:off x="4751918" y="6524626"/>
            <a:ext cx="7437967" cy="3333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prstClr val="white"/>
              </a:solidFill>
            </a:endParaRPr>
          </a:p>
        </p:txBody>
      </p:sp>
      <p:sp>
        <p:nvSpPr>
          <p:cNvPr id="5" name="Нижний колонтитул 4"/>
          <p:cNvSpPr>
            <a:spLocks noGrp="1"/>
          </p:cNvSpPr>
          <p:nvPr>
            <p:ph type="ftr" sz="quarter" idx="3"/>
          </p:nvPr>
        </p:nvSpPr>
        <p:spPr>
          <a:xfrm>
            <a:off x="6768000" y="6524626"/>
            <a:ext cx="5424000" cy="333375"/>
          </a:xfrm>
          <a:prstGeom prst="rect">
            <a:avLst/>
          </a:prstGeom>
        </p:spPr>
        <p:txBody>
          <a:bodyPr vert="horz" lIns="91440" tIns="45720" rIns="91440" bIns="45720" rtlCol="0" anchor="ctr"/>
          <a:lstStyle>
            <a:lvl1pPr algn="ctr" eaLnBrk="1" fontAlgn="auto" hangingPunct="1">
              <a:spcBef>
                <a:spcPts val="0"/>
              </a:spcBef>
              <a:spcAft>
                <a:spcPts val="0"/>
              </a:spcAft>
              <a:defRPr sz="900" baseline="0">
                <a:solidFill>
                  <a:prstClr val="white"/>
                </a:solidFill>
                <a:latin typeface="Segoe UI" pitchFamily="34" charset="0"/>
                <a:cs typeface="+mn-cs"/>
              </a:defRPr>
            </a:lvl1pPr>
          </a:lstStyle>
          <a:p>
            <a:pPr>
              <a:defRPr/>
            </a:pPr>
            <a:r>
              <a:rPr lang="en-US" dirty="0" smtClean="0"/>
              <a:t>Strictly confidential. Not for distribution</a:t>
            </a:r>
            <a:endParaRPr lang="en-US" dirty="0"/>
          </a:p>
        </p:txBody>
      </p:sp>
      <p:sp>
        <p:nvSpPr>
          <p:cNvPr id="6" name="Номер слайда 5"/>
          <p:cNvSpPr>
            <a:spLocks noGrp="1"/>
          </p:cNvSpPr>
          <p:nvPr>
            <p:ph type="sldNum" sz="quarter" idx="4"/>
          </p:nvPr>
        </p:nvSpPr>
        <p:spPr>
          <a:xfrm>
            <a:off x="-1968500" y="6453189"/>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smtClean="0">
                <a:solidFill>
                  <a:srgbClr val="7F7F7F"/>
                </a:solidFill>
                <a:latin typeface="Segoe UI" panose="020B0502040204020203" pitchFamily="34" charset="0"/>
              </a:defRPr>
            </a:lvl1pPr>
          </a:lstStyle>
          <a:p>
            <a:pPr fontAlgn="base">
              <a:spcBef>
                <a:spcPct val="0"/>
              </a:spcBef>
              <a:spcAft>
                <a:spcPct val="0"/>
              </a:spcAft>
              <a:defRPr/>
            </a:pPr>
            <a:fld id="{2BCD59E7-1313-4631-A225-7C651DB938D7}" type="slidenum">
              <a:rPr lang="ru-RU" altLang="ru-RU">
                <a:cs typeface="Arial" panose="020B0604020202020204" pitchFamily="34" charset="0"/>
              </a:rPr>
              <a:pPr fontAlgn="base">
                <a:spcBef>
                  <a:spcPct val="0"/>
                </a:spcBef>
                <a:spcAft>
                  <a:spcPct val="0"/>
                </a:spcAft>
                <a:defRPr/>
              </a:pPr>
              <a:t>‹#›</a:t>
            </a:fld>
            <a:endParaRPr lang="ru-RU" altLang="ru-RU" dirty="0">
              <a:cs typeface="Arial" panose="020B0604020202020204" pitchFamily="34" charset="0"/>
            </a:endParaRPr>
          </a:p>
        </p:txBody>
      </p:sp>
      <p:sp>
        <p:nvSpPr>
          <p:cNvPr id="13" name="Прямоугольный треугольник 12"/>
          <p:cNvSpPr/>
          <p:nvPr/>
        </p:nvSpPr>
        <p:spPr>
          <a:xfrm flipV="1">
            <a:off x="4751918" y="6491289"/>
            <a:ext cx="527049" cy="401637"/>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2" name="Прямоугольный треугольник 1"/>
          <p:cNvSpPr/>
          <p:nvPr/>
        </p:nvSpPr>
        <p:spPr>
          <a:xfrm flipH="1">
            <a:off x="6745817" y="-26988"/>
            <a:ext cx="599016" cy="493713"/>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9" name="Прямоугольный треугольник 8"/>
          <p:cNvSpPr/>
          <p:nvPr/>
        </p:nvSpPr>
        <p:spPr>
          <a:xfrm flipH="1">
            <a:off x="7103534" y="-17463"/>
            <a:ext cx="480484" cy="3889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prstClr val="white"/>
              </a:solidFill>
            </a:endParaRPr>
          </a:p>
        </p:txBody>
      </p:sp>
      <p:sp>
        <p:nvSpPr>
          <p:cNvPr id="1034" name="TextBox 2"/>
          <p:cNvSpPr txBox="1">
            <a:spLocks noChangeArrowheads="1"/>
          </p:cNvSpPr>
          <p:nvPr/>
        </p:nvSpPr>
        <p:spPr bwMode="auto">
          <a:xfrm>
            <a:off x="-2256367" y="-153987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endParaRPr lang="ru-RU" altLang="ru-RU" sz="1800" smtClean="0">
              <a:solidFill>
                <a:prstClr val="black"/>
              </a:solidFill>
            </a:endParaRPr>
          </a:p>
        </p:txBody>
      </p:sp>
    </p:spTree>
    <p:extLst>
      <p:ext uri="{BB962C8B-B14F-4D97-AF65-F5344CB8AC3E}">
        <p14:creationId xmlns:p14="http://schemas.microsoft.com/office/powerpoint/2010/main" val="169205222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acra-ratings.ru/" TargetMode="External"/><Relationship Id="rId7" Type="http://schemas.openxmlformats.org/officeDocument/2006/relationships/hyperlink" Target="mailto:alexander.kuzmin@acra-ratings.r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natalia.suslennikova@acra-ratings.ru" TargetMode="External"/><Relationship Id="rId5" Type="http://schemas.openxmlformats.org/officeDocument/2006/relationships/hyperlink" Target="mailto:info@acra-ratings.ru" TargetMode="External"/><Relationship Id="rId4" Type="http://schemas.openxmlformats.org/officeDocument/2006/relationships/hyperlink" Target="http://www.acra-ratings.com/" TargetMode="External"/><Relationship Id="rId9"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hyperlink" Target="http://www.acra-rating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Рисунок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209800" y="3403600"/>
            <a:ext cx="7702550" cy="46038"/>
          </a:xfrm>
          <a:prstGeom prst="rect">
            <a:avLst/>
          </a:prstGeom>
          <a:solidFill>
            <a:srgbClr val="992673"/>
          </a:solidFill>
          <a:ln>
            <a:noFill/>
          </a:ln>
          <a:extLst/>
        </p:spPr>
      </p:pic>
      <p:sp>
        <p:nvSpPr>
          <p:cNvPr id="6" name="Прямоугольник 5"/>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pic>
        <p:nvPicPr>
          <p:cNvPr id="8" name="Picture 5"/>
          <p:cNvPicPr/>
          <p:nvPr/>
        </p:nvPicPr>
        <p:blipFill>
          <a:blip r:embed="rId5"/>
          <a:srcRect/>
          <a:stretch>
            <a:fillRect/>
          </a:stretch>
        </p:blipFill>
        <p:spPr bwMode="auto">
          <a:xfrm>
            <a:off x="439624" y="348664"/>
            <a:ext cx="2342600" cy="1136120"/>
          </a:xfrm>
          <a:prstGeom prst="rect">
            <a:avLst/>
          </a:prstGeom>
          <a:noFill/>
          <a:ln w="9525">
            <a:noFill/>
            <a:miter lim="800000"/>
            <a:headEnd/>
            <a:tailEnd/>
          </a:ln>
        </p:spPr>
      </p:pic>
      <p:sp>
        <p:nvSpPr>
          <p:cNvPr id="9" name="Прямоугольник 8"/>
          <p:cNvSpPr/>
          <p:nvPr/>
        </p:nvSpPr>
        <p:spPr>
          <a:xfrm>
            <a:off x="-1368660" y="0"/>
            <a:ext cx="1224136" cy="33539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1</a:t>
            </a: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91; 191; 191</a:t>
            </a:r>
            <a:endParaRPr lang="ru-RU"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0" name="Прямоугольник 9"/>
          <p:cNvSpPr/>
          <p:nvPr/>
        </p:nvSpPr>
        <p:spPr>
          <a:xfrm>
            <a:off x="-1368660" y="381579"/>
            <a:ext cx="1224136" cy="335391"/>
          </a:xfrm>
          <a:prstGeom prst="rect">
            <a:avLst/>
          </a:prstGeom>
          <a:solidFill>
            <a:srgbClr val="992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dirty="0" smtClean="0">
                <a:latin typeface="Segoe UI" panose="020B0502040204020203" pitchFamily="34" charset="0"/>
                <a:ea typeface="Segoe UI" panose="020B0502040204020203" pitchFamily="34" charset="0"/>
                <a:cs typeface="Segoe UI" panose="020B0502040204020203" pitchFamily="34" charset="0"/>
              </a:rPr>
              <a:t>1</a:t>
            </a:r>
            <a:r>
              <a:rPr lang="en-US" dirty="0" smtClean="0">
                <a:latin typeface="Segoe UI" panose="020B0502040204020203" pitchFamily="34" charset="0"/>
                <a:ea typeface="Segoe UI" panose="020B0502040204020203" pitchFamily="34" charset="0"/>
                <a:cs typeface="Segoe UI" panose="020B0502040204020203" pitchFamily="34" charset="0"/>
              </a:rPr>
              <a:t>53; 38; 115</a:t>
            </a:r>
            <a:endParaRPr lang="ru-RU" dirty="0">
              <a:latin typeface="Segoe UI" panose="020B0502040204020203" pitchFamily="34" charset="0"/>
              <a:ea typeface="Segoe UI" panose="020B0502040204020203" pitchFamily="34" charset="0"/>
              <a:cs typeface="Segoe UI" panose="020B0502040204020203" pitchFamily="34" charset="0"/>
            </a:endParaRPr>
          </a:p>
        </p:txBody>
      </p:sp>
      <p:sp>
        <p:nvSpPr>
          <p:cNvPr id="11" name="Прямоугольник 10"/>
          <p:cNvSpPr/>
          <p:nvPr/>
        </p:nvSpPr>
        <p:spPr>
          <a:xfrm>
            <a:off x="-1368660" y="1159207"/>
            <a:ext cx="1224136" cy="335391"/>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latin typeface="Segoe UI" panose="020B0502040204020203" pitchFamily="34" charset="0"/>
                <a:ea typeface="Segoe UI" panose="020B0502040204020203" pitchFamily="34" charset="0"/>
                <a:cs typeface="Segoe UI" panose="020B0502040204020203" pitchFamily="34" charset="0"/>
              </a:rPr>
              <a:t>128; 128; 128</a:t>
            </a:r>
            <a:endParaRPr lang="ru-RU" dirty="0">
              <a:latin typeface="Segoe UI" panose="020B0502040204020203" pitchFamily="34" charset="0"/>
              <a:ea typeface="Segoe UI" panose="020B0502040204020203" pitchFamily="34" charset="0"/>
              <a:cs typeface="Segoe UI" panose="020B0502040204020203" pitchFamily="34" charset="0"/>
            </a:endParaRPr>
          </a:p>
        </p:txBody>
      </p:sp>
      <p:sp>
        <p:nvSpPr>
          <p:cNvPr id="15" name="Прямоугольник 14"/>
          <p:cNvSpPr/>
          <p:nvPr/>
        </p:nvSpPr>
        <p:spPr>
          <a:xfrm>
            <a:off x="-1368659" y="1538790"/>
            <a:ext cx="1224136" cy="335391"/>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89; 89; 89</a:t>
            </a:r>
            <a:endParaRPr lang="ru-RU"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16" name="Прямоугольник 15"/>
          <p:cNvSpPr/>
          <p:nvPr/>
        </p:nvSpPr>
        <p:spPr>
          <a:xfrm>
            <a:off x="-1368660" y="1923479"/>
            <a:ext cx="1224136" cy="335391"/>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100" dirty="0" smtClean="0">
                <a:latin typeface="Segoe UI" panose="020B0502040204020203" pitchFamily="34" charset="0"/>
                <a:ea typeface="Segoe UI" panose="020B0502040204020203" pitchFamily="34" charset="0"/>
                <a:cs typeface="Segoe UI" panose="020B0502040204020203" pitchFamily="34" charset="0"/>
              </a:rPr>
              <a:t>38; 38; 38</a:t>
            </a:r>
            <a:endParaRPr lang="ru-RU" sz="1100" dirty="0">
              <a:latin typeface="Segoe UI" panose="020B0502040204020203" pitchFamily="34" charset="0"/>
              <a:ea typeface="Segoe UI" panose="020B0502040204020203" pitchFamily="34" charset="0"/>
              <a:cs typeface="Segoe UI" panose="020B0502040204020203" pitchFamily="34" charset="0"/>
            </a:endParaRPr>
          </a:p>
        </p:txBody>
      </p:sp>
      <p:sp>
        <p:nvSpPr>
          <p:cNvPr id="17" name="Прямоугольник 16"/>
          <p:cNvSpPr/>
          <p:nvPr/>
        </p:nvSpPr>
        <p:spPr>
          <a:xfrm>
            <a:off x="-1368660" y="3453649"/>
            <a:ext cx="1223881" cy="335391"/>
          </a:xfrm>
          <a:prstGeom prst="rect">
            <a:avLst/>
          </a:prstGeom>
          <a:solidFill>
            <a:srgbClr val="FFF1B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255; 241; 183</a:t>
            </a:r>
            <a:endParaRPr lang="ru-RU"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8" name="Прямоугольник 17"/>
          <p:cNvSpPr/>
          <p:nvPr/>
        </p:nvSpPr>
        <p:spPr>
          <a:xfrm>
            <a:off x="-1368659" y="3068960"/>
            <a:ext cx="1223880" cy="335391"/>
          </a:xfrm>
          <a:prstGeom prst="rect">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latin typeface="Segoe UI" panose="020B0502040204020203" pitchFamily="34" charset="0"/>
                <a:ea typeface="Segoe UI" panose="020B0502040204020203" pitchFamily="34" charset="0"/>
                <a:cs typeface="Segoe UI" panose="020B0502040204020203" pitchFamily="34" charset="0"/>
              </a:rPr>
              <a:t>102; 102; 153</a:t>
            </a:r>
            <a:endParaRPr lang="ru-RU" dirty="0">
              <a:latin typeface="Segoe UI" panose="020B0502040204020203" pitchFamily="34" charset="0"/>
              <a:ea typeface="Segoe UI" panose="020B0502040204020203" pitchFamily="34" charset="0"/>
              <a:cs typeface="Segoe UI" panose="020B0502040204020203" pitchFamily="34" charset="0"/>
            </a:endParaRPr>
          </a:p>
        </p:txBody>
      </p:sp>
      <p:sp>
        <p:nvSpPr>
          <p:cNvPr id="19" name="Прямоугольник 18"/>
          <p:cNvSpPr/>
          <p:nvPr/>
        </p:nvSpPr>
        <p:spPr>
          <a:xfrm>
            <a:off x="-1368660" y="767230"/>
            <a:ext cx="1224136" cy="33539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166; 166; 166</a:t>
            </a:r>
            <a:endParaRPr lang="ru-RU"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20" name="Прямоугольник 19"/>
          <p:cNvSpPr/>
          <p:nvPr/>
        </p:nvSpPr>
        <p:spPr>
          <a:xfrm>
            <a:off x="-1368660" y="2303875"/>
            <a:ext cx="1224136" cy="335391"/>
          </a:xfrm>
          <a:prstGeom prst="rect">
            <a:avLst/>
          </a:prstGeom>
          <a:solidFill>
            <a:srgbClr val="713B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latin typeface="Segoe UI" panose="020B0502040204020203" pitchFamily="34" charset="0"/>
                <a:ea typeface="Segoe UI" panose="020B0502040204020203" pitchFamily="34" charset="0"/>
                <a:cs typeface="Segoe UI" panose="020B0502040204020203" pitchFamily="34" charset="0"/>
              </a:rPr>
              <a:t>113; 59; 83</a:t>
            </a:r>
            <a:endParaRPr lang="ru-RU" dirty="0">
              <a:latin typeface="Segoe UI" panose="020B0502040204020203" pitchFamily="34" charset="0"/>
              <a:ea typeface="Segoe UI" panose="020B0502040204020203" pitchFamily="34" charset="0"/>
              <a:cs typeface="Segoe UI" panose="020B0502040204020203" pitchFamily="34" charset="0"/>
            </a:endParaRPr>
          </a:p>
        </p:txBody>
      </p:sp>
      <p:sp>
        <p:nvSpPr>
          <p:cNvPr id="21" name="Прямоугольник 20"/>
          <p:cNvSpPr/>
          <p:nvPr/>
        </p:nvSpPr>
        <p:spPr>
          <a:xfrm>
            <a:off x="-1368659" y="2688564"/>
            <a:ext cx="1223880" cy="335391"/>
          </a:xfrm>
          <a:prstGeom prst="rect">
            <a:avLst/>
          </a:prstGeom>
          <a:solidFill>
            <a:srgbClr val="F2CC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242; 204; 230</a:t>
            </a:r>
            <a:endParaRPr lang="ru-RU"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4" name="Заголовок 1"/>
          <p:cNvSpPr txBox="1">
            <a:spLocks/>
          </p:cNvSpPr>
          <p:nvPr/>
        </p:nvSpPr>
        <p:spPr bwMode="auto">
          <a:xfrm>
            <a:off x="1398017" y="2303875"/>
            <a:ext cx="9326115"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fontAlgn="base">
              <a:spcAft>
                <a:spcPct val="0"/>
              </a:spcAft>
            </a:pPr>
            <a:r>
              <a:rPr lang="en-US" altLang="ru-RU" sz="3200" b="1" dirty="0" smtClean="0">
                <a:solidFill>
                  <a:prstClr val="black"/>
                </a:solidFill>
                <a:latin typeface="Franklin Gothic Demi" panose="020B0703020102020204" pitchFamily="34" charset="0"/>
              </a:rPr>
              <a:t>Non-Financial </a:t>
            </a:r>
            <a:r>
              <a:rPr lang="en-US" altLang="ru-RU" sz="3200" b="1" dirty="0">
                <a:solidFill>
                  <a:prstClr val="black"/>
                </a:solidFill>
                <a:latin typeface="Franklin Gothic Demi" panose="020B0703020102020204" pitchFamily="34" charset="0"/>
              </a:rPr>
              <a:t>F</a:t>
            </a:r>
            <a:r>
              <a:rPr lang="en-US" altLang="ru-RU" sz="3200" b="1" dirty="0" smtClean="0">
                <a:solidFill>
                  <a:prstClr val="black"/>
                </a:solidFill>
                <a:latin typeface="Franklin Gothic Demi" panose="020B0703020102020204" pitchFamily="34" charset="0"/>
              </a:rPr>
              <a:t>actors </a:t>
            </a:r>
            <a:r>
              <a:rPr lang="en-US" altLang="ru-RU" sz="3200" b="1" dirty="0">
                <a:solidFill>
                  <a:prstClr val="black"/>
                </a:solidFill>
                <a:latin typeface="Franklin Gothic Demi" panose="020B0703020102020204" pitchFamily="34" charset="0"/>
              </a:rPr>
              <a:t>I</a:t>
            </a:r>
            <a:r>
              <a:rPr lang="en-US" altLang="ru-RU" sz="3200" b="1" dirty="0" smtClean="0">
                <a:solidFill>
                  <a:prstClr val="black"/>
                </a:solidFill>
                <a:latin typeface="Franklin Gothic Demi" panose="020B0703020102020204" pitchFamily="34" charset="0"/>
              </a:rPr>
              <a:t>nfluence on Credit Ratings </a:t>
            </a:r>
            <a:endParaRPr lang="ru-RU" altLang="ru-RU" sz="3200" b="1" dirty="0">
              <a:solidFill>
                <a:prstClr val="black"/>
              </a:solidFill>
              <a:latin typeface="Franklin Gothic Demi" panose="020B0703020102020204" pitchFamily="34" charset="0"/>
            </a:endParaRPr>
          </a:p>
        </p:txBody>
      </p:sp>
      <p:sp>
        <p:nvSpPr>
          <p:cNvPr id="22" name="Прямоугольник 21"/>
          <p:cNvSpPr/>
          <p:nvPr/>
        </p:nvSpPr>
        <p:spPr>
          <a:xfrm>
            <a:off x="2191747" y="3673447"/>
            <a:ext cx="7702550" cy="400110"/>
          </a:xfrm>
          <a:prstGeom prst="rect">
            <a:avLst/>
          </a:prstGeom>
        </p:spPr>
        <p:txBody>
          <a:bodyPr wrap="square">
            <a:spAutoFit/>
          </a:bodyPr>
          <a:lstStyle/>
          <a:p>
            <a:pPr algn="ctr" fontAlgn="base">
              <a:spcBef>
                <a:spcPts val="3000"/>
              </a:spcBef>
              <a:spcAft>
                <a:spcPct val="0"/>
              </a:spcAft>
            </a:pPr>
            <a:r>
              <a:rPr lang="en-US" altLang="ru-RU" sz="2000" b="1" dirty="0" smtClean="0">
                <a:solidFill>
                  <a:prstClr val="black"/>
                </a:solidFill>
                <a:latin typeface="Franklin Gothic Demi" panose="020B0703020102020204" pitchFamily="34" charset="0"/>
                <a:cs typeface="Arial" panose="020B0604020202020204" pitchFamily="34" charset="0"/>
              </a:rPr>
              <a:t>Analytical Credit Rating Agency </a:t>
            </a:r>
            <a:r>
              <a:rPr lang="ru-RU" altLang="ru-RU" sz="2000" b="1" dirty="0" smtClean="0">
                <a:solidFill>
                  <a:prstClr val="black"/>
                </a:solidFill>
                <a:latin typeface="Franklin Gothic Demi" panose="020B0703020102020204" pitchFamily="34" charset="0"/>
                <a:cs typeface="Arial" panose="020B0604020202020204" pitchFamily="34" charset="0"/>
              </a:rPr>
              <a:t>(</a:t>
            </a:r>
            <a:r>
              <a:rPr lang="en-US" altLang="ru-RU" sz="2000" b="1" dirty="0" smtClean="0">
                <a:solidFill>
                  <a:prstClr val="black"/>
                </a:solidFill>
                <a:latin typeface="Franklin Gothic Demi" panose="020B0703020102020204" pitchFamily="34" charset="0"/>
                <a:cs typeface="Arial" panose="020B0604020202020204" pitchFamily="34" charset="0"/>
              </a:rPr>
              <a:t>ACRA</a:t>
            </a:r>
            <a:r>
              <a:rPr lang="ru-RU" altLang="ru-RU" sz="2000" b="1" dirty="0" smtClean="0">
                <a:solidFill>
                  <a:prstClr val="black"/>
                </a:solidFill>
                <a:latin typeface="Franklin Gothic Demi" panose="020B0703020102020204" pitchFamily="34" charset="0"/>
                <a:cs typeface="Arial" panose="020B0604020202020204" pitchFamily="34" charset="0"/>
              </a:rPr>
              <a:t>) </a:t>
            </a:r>
            <a:endParaRPr lang="ru-RU" altLang="ru-RU" sz="2000" b="1" dirty="0">
              <a:solidFill>
                <a:prstClr val="black"/>
              </a:solidFill>
              <a:latin typeface="Franklin Gothic Demi" panose="020B0703020102020204" pitchFamily="34" charset="0"/>
              <a:cs typeface="Arial" panose="020B0604020202020204" pitchFamily="34" charset="0"/>
            </a:endParaRPr>
          </a:p>
        </p:txBody>
      </p:sp>
      <p:sp>
        <p:nvSpPr>
          <p:cNvPr id="23" name="Rectangle 13"/>
          <p:cNvSpPr>
            <a:spLocks noChangeAspect="1" noChangeArrowheads="1"/>
          </p:cNvSpPr>
          <p:nvPr/>
        </p:nvSpPr>
        <p:spPr bwMode="auto">
          <a:xfrm>
            <a:off x="5021167" y="483706"/>
            <a:ext cx="6763465" cy="4665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lstStyle/>
          <a:p>
            <a:pPr algn="r"/>
            <a:r>
              <a:rPr lang="en-US" dirty="0" smtClean="0">
                <a:solidFill>
                  <a:schemeClr val="accent5"/>
                </a:solidFill>
                <a:latin typeface="Franklin Gothic Medium"/>
                <a:cs typeface="Franklin Gothic Medium"/>
              </a:rPr>
              <a:t>Symposium “Corporate transparency of Russian companies: </a:t>
            </a:r>
          </a:p>
          <a:p>
            <a:pPr algn="r"/>
            <a:r>
              <a:rPr lang="en-US" dirty="0" smtClean="0">
                <a:solidFill>
                  <a:schemeClr val="accent5"/>
                </a:solidFill>
                <a:latin typeface="Franklin Gothic Medium"/>
                <a:cs typeface="Franklin Gothic Medium"/>
              </a:rPr>
              <a:t>current state and prospects of digitalization” </a:t>
            </a:r>
          </a:p>
          <a:p>
            <a:pPr algn="r"/>
            <a:r>
              <a:rPr lang="en-US" dirty="0" smtClean="0">
                <a:solidFill>
                  <a:schemeClr val="accent5"/>
                </a:solidFill>
                <a:latin typeface="Franklin Gothic Medium"/>
                <a:cs typeface="Franklin Gothic Medium"/>
              </a:rPr>
              <a:t>December 5,  Moscow</a:t>
            </a:r>
            <a:endParaRPr lang="en-US" dirty="0">
              <a:solidFill>
                <a:schemeClr val="accent5"/>
              </a:solidFill>
              <a:latin typeface="Franklin Gothic Medium"/>
              <a:cs typeface="Franklin Gothic Medium"/>
            </a:endParaRPr>
          </a:p>
        </p:txBody>
      </p:sp>
      <p:sp>
        <p:nvSpPr>
          <p:cNvPr id="28" name="Rectangle 13"/>
          <p:cNvSpPr>
            <a:spLocks noChangeAspect="1" noChangeArrowheads="1"/>
          </p:cNvSpPr>
          <p:nvPr/>
        </p:nvSpPr>
        <p:spPr bwMode="auto">
          <a:xfrm>
            <a:off x="5564613" y="5438873"/>
            <a:ext cx="6253505" cy="389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lstStyle/>
          <a:p>
            <a:pPr algn="r"/>
            <a:r>
              <a:rPr lang="en-US" sz="2000" dirty="0">
                <a:solidFill>
                  <a:schemeClr val="accent5"/>
                </a:solidFill>
                <a:latin typeface="Franklin Gothic Medium"/>
                <a:cs typeface="Franklin Gothic Medium"/>
              </a:rPr>
              <a:t>Maxim </a:t>
            </a:r>
            <a:r>
              <a:rPr lang="en-US" sz="2000" dirty="0" smtClean="0">
                <a:solidFill>
                  <a:schemeClr val="accent5"/>
                </a:solidFill>
                <a:latin typeface="Franklin Gothic Medium"/>
                <a:cs typeface="Franklin Gothic Medium"/>
              </a:rPr>
              <a:t>Khudalov</a:t>
            </a:r>
            <a:endParaRPr lang="ru-RU" sz="2000" dirty="0" smtClean="0">
              <a:solidFill>
                <a:schemeClr val="accent5"/>
              </a:solidFill>
              <a:latin typeface="Franklin Gothic Medium"/>
              <a:cs typeface="Franklin Gothic Medium"/>
            </a:endParaRPr>
          </a:p>
          <a:p>
            <a:pPr algn="r"/>
            <a:r>
              <a:rPr lang="en-US" sz="2000" dirty="0" smtClean="0">
                <a:solidFill>
                  <a:schemeClr val="accent5"/>
                </a:solidFill>
                <a:latin typeface="Franklin Gothic Medium"/>
                <a:cs typeface="Franklin Gothic Medium"/>
              </a:rPr>
              <a:t>Senior Director – </a:t>
            </a:r>
          </a:p>
          <a:p>
            <a:pPr algn="r"/>
            <a:r>
              <a:rPr lang="en-US" sz="2000" dirty="0" smtClean="0">
                <a:solidFill>
                  <a:schemeClr val="accent5"/>
                </a:solidFill>
                <a:latin typeface="Franklin Gothic Medium"/>
                <a:cs typeface="Franklin Gothic Medium"/>
              </a:rPr>
              <a:t>Head of  the Sustainable Development </a:t>
            </a:r>
          </a:p>
          <a:p>
            <a:pPr algn="r"/>
            <a:r>
              <a:rPr lang="en-US" sz="2000" dirty="0" smtClean="0">
                <a:solidFill>
                  <a:schemeClr val="accent5"/>
                </a:solidFill>
                <a:latin typeface="Franklin Gothic Medium"/>
                <a:cs typeface="Franklin Gothic Medium"/>
              </a:rPr>
              <a:t>Risk Assessment Group</a:t>
            </a:r>
            <a:endParaRPr lang="ru-RU" sz="2000" dirty="0" smtClean="0">
              <a:solidFill>
                <a:schemeClr val="accent5"/>
              </a:solidFill>
              <a:latin typeface="Franklin Gothic Medium"/>
              <a:cs typeface="Franklin Gothic Medium"/>
            </a:endParaRPr>
          </a:p>
          <a:p>
            <a:pPr algn="r"/>
            <a:endParaRPr lang="en-US" sz="2000" dirty="0" smtClean="0">
              <a:solidFill>
                <a:schemeClr val="accent5"/>
              </a:solidFill>
              <a:latin typeface="Franklin Gothic Medium"/>
              <a:cs typeface="Franklin Gothic Medium"/>
            </a:endParaRPr>
          </a:p>
        </p:txBody>
      </p:sp>
    </p:spTree>
    <p:extLst>
      <p:ext uri="{BB962C8B-B14F-4D97-AF65-F5344CB8AC3E}">
        <p14:creationId xmlns:p14="http://schemas.microsoft.com/office/powerpoint/2010/main" val="1977414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9</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12215"/>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ESG Disclosure in Russia</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12" name="TextBox 11"/>
          <p:cNvSpPr txBox="1"/>
          <p:nvPr/>
        </p:nvSpPr>
        <p:spPr>
          <a:xfrm>
            <a:off x="1050615" y="6378495"/>
            <a:ext cx="4025241" cy="461665"/>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 Russian Union of Industrialists and Entrepreneurs, Sustainability Disclosure Database</a:t>
            </a:r>
          </a:p>
        </p:txBody>
      </p:sp>
      <p:graphicFrame>
        <p:nvGraphicFramePr>
          <p:cNvPr id="14" name="Диаграмма 13"/>
          <p:cNvGraphicFramePr>
            <a:graphicFrameLocks/>
          </p:cNvGraphicFramePr>
          <p:nvPr>
            <p:extLst>
              <p:ext uri="{D42A27DB-BD31-4B8C-83A1-F6EECF244321}">
                <p14:modId xmlns:p14="http://schemas.microsoft.com/office/powerpoint/2010/main" val="439037968"/>
              </p:ext>
            </p:extLst>
          </p:nvPr>
        </p:nvGraphicFramePr>
        <p:xfrm>
          <a:off x="5519936" y="1052736"/>
          <a:ext cx="6120680" cy="258849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191344" y="5916830"/>
            <a:ext cx="5040560" cy="461665"/>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 Companies which do not have sustainability reports but whose annual reports contain ESG and other nonfinancial information are included.</a:t>
            </a:r>
          </a:p>
        </p:txBody>
      </p:sp>
      <p:graphicFrame>
        <p:nvGraphicFramePr>
          <p:cNvPr id="11" name="Диаграмма 10"/>
          <p:cNvGraphicFramePr>
            <a:graphicFrameLocks/>
          </p:cNvGraphicFramePr>
          <p:nvPr>
            <p:extLst>
              <p:ext uri="{D42A27DB-BD31-4B8C-83A1-F6EECF244321}">
                <p14:modId xmlns:p14="http://schemas.microsoft.com/office/powerpoint/2010/main" val="4002865886"/>
              </p:ext>
            </p:extLst>
          </p:nvPr>
        </p:nvGraphicFramePr>
        <p:xfrm>
          <a:off x="5093987" y="3695991"/>
          <a:ext cx="6993340" cy="2816023"/>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546969" y="1294928"/>
            <a:ext cx="4031308" cy="4247317"/>
          </a:xfrm>
          <a:prstGeom prst="rect">
            <a:avLst/>
          </a:prstGeom>
          <a:noFill/>
        </p:spPr>
        <p:txBody>
          <a:bodyPr wrap="square" rtlCol="0">
            <a:spAutoFit/>
          </a:bodyPr>
          <a:lstStyle/>
          <a:p>
            <a:pPr marL="342900" indent="-34290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Small number of companies in Russia </a:t>
            </a:r>
            <a:r>
              <a:rPr lang="en-US" sz="1600" dirty="0" smtClean="0">
                <a:latin typeface="Segoe UI" panose="020B0502040204020203" pitchFamily="34" charset="0"/>
                <a:ea typeface="Segoe UI" panose="020B0502040204020203" pitchFamily="34" charset="0"/>
                <a:cs typeface="Segoe UI" panose="020B0502040204020203" pitchFamily="34" charset="0"/>
              </a:rPr>
              <a:t>have non-financial reports which contain ESG information (74 in 2017).</a:t>
            </a:r>
          </a:p>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Most of these </a:t>
            </a:r>
            <a:r>
              <a:rPr lang="en-US" sz="1600" dirty="0">
                <a:latin typeface="Segoe UI" panose="020B0502040204020203" pitchFamily="34" charset="0"/>
                <a:ea typeface="Segoe UI" panose="020B0502040204020203" pitchFamily="34" charset="0"/>
                <a:cs typeface="Segoe UI" panose="020B0502040204020203" pitchFamily="34" charset="0"/>
              </a:rPr>
              <a:t>companies are </a:t>
            </a:r>
            <a:r>
              <a:rPr lang="en-US" sz="1600" b="1" dirty="0">
                <a:latin typeface="Segoe UI" panose="020B0502040204020203" pitchFamily="34" charset="0"/>
                <a:ea typeface="Segoe UI" panose="020B0502040204020203" pitchFamily="34" charset="0"/>
                <a:cs typeface="Segoe UI" panose="020B0502040204020203" pitchFamily="34" charset="0"/>
              </a:rPr>
              <a:t>biggest in Russia </a:t>
            </a:r>
            <a:r>
              <a:rPr lang="en-US" sz="1600" dirty="0">
                <a:latin typeface="Segoe UI" panose="020B0502040204020203" pitchFamily="34" charset="0"/>
                <a:ea typeface="Segoe UI" panose="020B0502040204020203" pitchFamily="34" charset="0"/>
                <a:cs typeface="Segoe UI" panose="020B0502040204020203" pitchFamily="34" charset="0"/>
              </a:rPr>
              <a:t>and </a:t>
            </a:r>
            <a:r>
              <a:rPr lang="en-US" sz="1600" dirty="0" smtClean="0">
                <a:latin typeface="Segoe UI" panose="020B0502040204020203" pitchFamily="34" charset="0"/>
                <a:ea typeface="Segoe UI" panose="020B0502040204020203" pitchFamily="34" charset="0"/>
                <a:cs typeface="Segoe UI" panose="020B0502040204020203" pitchFamily="34" charset="0"/>
              </a:rPr>
              <a:t>many of </a:t>
            </a:r>
            <a:r>
              <a:rPr lang="en-US" sz="1600" dirty="0">
                <a:latin typeface="Segoe UI" panose="020B0502040204020203" pitchFamily="34" charset="0"/>
                <a:ea typeface="Segoe UI" panose="020B0502040204020203" pitchFamily="34" charset="0"/>
                <a:cs typeface="Segoe UI" panose="020B0502040204020203" pitchFamily="34" charset="0"/>
              </a:rPr>
              <a:t>them are </a:t>
            </a:r>
            <a:r>
              <a:rPr lang="en-US" sz="1600" dirty="0" smtClean="0">
                <a:latin typeface="Segoe UI" panose="020B0502040204020203" pitchFamily="34" charset="0"/>
                <a:ea typeface="Segoe UI" panose="020B0502040204020203" pitchFamily="34" charset="0"/>
                <a:cs typeface="Segoe UI" panose="020B0502040204020203" pitchFamily="34" charset="0"/>
              </a:rPr>
              <a:t>public. They can be interested in attracting foreign investments. </a:t>
            </a:r>
          </a:p>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Majority these companies represent  </a:t>
            </a:r>
            <a:r>
              <a:rPr lang="en-US" sz="1600" b="1" dirty="0" smtClean="0">
                <a:latin typeface="Segoe UI" panose="020B0502040204020203" pitchFamily="34" charset="0"/>
                <a:ea typeface="Segoe UI" panose="020B0502040204020203" pitchFamily="34" charset="0"/>
                <a:cs typeface="Segoe UI" panose="020B0502040204020203" pitchFamily="34" charset="0"/>
              </a:rPr>
              <a:t>power</a:t>
            </a:r>
            <a:r>
              <a:rPr lang="en-US" sz="1600" dirty="0" smtClean="0">
                <a:latin typeface="Segoe UI" panose="020B0502040204020203" pitchFamily="34" charset="0"/>
                <a:ea typeface="Segoe UI" panose="020B0502040204020203" pitchFamily="34" charset="0"/>
                <a:cs typeface="Segoe UI" panose="020B0502040204020203" pitchFamily="34" charset="0"/>
              </a:rPr>
              <a:t> (20%), </a:t>
            </a:r>
            <a:r>
              <a:rPr lang="en-US" sz="1600" b="1" dirty="0" smtClean="0">
                <a:latin typeface="Segoe UI" panose="020B0502040204020203" pitchFamily="34" charset="0"/>
                <a:ea typeface="Segoe UI" panose="020B0502040204020203" pitchFamily="34" charset="0"/>
                <a:cs typeface="Segoe UI" panose="020B0502040204020203" pitchFamily="34" charset="0"/>
              </a:rPr>
              <a:t>metals &amp; mining </a:t>
            </a:r>
            <a:r>
              <a:rPr lang="en-US" sz="1600" dirty="0" smtClean="0">
                <a:latin typeface="Segoe UI" panose="020B0502040204020203" pitchFamily="34" charset="0"/>
                <a:ea typeface="Segoe UI" panose="020B0502040204020203" pitchFamily="34" charset="0"/>
                <a:cs typeface="Segoe UI" panose="020B0502040204020203" pitchFamily="34" charset="0"/>
              </a:rPr>
              <a:t>(19%) and </a:t>
            </a:r>
            <a:r>
              <a:rPr lang="en-US" sz="1600" b="1" dirty="0" smtClean="0">
                <a:latin typeface="Segoe UI" panose="020B0502040204020203" pitchFamily="34" charset="0"/>
                <a:ea typeface="Segoe UI" panose="020B0502040204020203" pitchFamily="34" charset="0"/>
                <a:cs typeface="Segoe UI" panose="020B0502040204020203" pitchFamily="34" charset="0"/>
              </a:rPr>
              <a:t>oil &amp; gas </a:t>
            </a:r>
            <a:r>
              <a:rPr lang="en-US" sz="1600" dirty="0" smtClean="0">
                <a:latin typeface="Segoe UI" panose="020B0502040204020203" pitchFamily="34" charset="0"/>
                <a:ea typeface="Segoe UI" panose="020B0502040204020203" pitchFamily="34" charset="0"/>
                <a:cs typeface="Segoe UI" panose="020B0502040204020203" pitchFamily="34" charset="0"/>
              </a:rPr>
              <a:t>(18%) industries.</a:t>
            </a:r>
          </a:p>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Companies from these industries usually have </a:t>
            </a:r>
            <a:r>
              <a:rPr lang="en-US" sz="1600" b="1" dirty="0" smtClean="0">
                <a:latin typeface="Segoe UI" panose="020B0502040204020203" pitchFamily="34" charset="0"/>
                <a:ea typeface="Segoe UI" panose="020B0502040204020203" pitchFamily="34" charset="0"/>
                <a:cs typeface="Segoe UI" panose="020B0502040204020203" pitchFamily="34" charset="0"/>
              </a:rPr>
              <a:t>harmful effects on ecology </a:t>
            </a:r>
            <a:r>
              <a:rPr lang="en-US" sz="1600" dirty="0" smtClean="0">
                <a:latin typeface="Segoe UI" panose="020B0502040204020203" pitchFamily="34" charset="0"/>
                <a:ea typeface="Segoe UI" panose="020B0502040204020203" pitchFamily="34" charset="0"/>
                <a:cs typeface="Segoe UI" panose="020B0502040204020203" pitchFamily="34" charset="0"/>
              </a:rPr>
              <a:t>and may have </a:t>
            </a:r>
            <a:r>
              <a:rPr lang="en-US" sz="1600" b="1" dirty="0" smtClean="0">
                <a:latin typeface="Segoe UI" panose="020B0502040204020203" pitchFamily="34" charset="0"/>
                <a:ea typeface="Segoe UI" panose="020B0502040204020203" pitchFamily="34" charset="0"/>
                <a:cs typeface="Segoe UI" panose="020B0502040204020203" pitchFamily="34" charset="0"/>
              </a:rPr>
              <a:t>hazardous working conditions</a:t>
            </a:r>
            <a:r>
              <a:rPr lang="en-US" sz="1600" dirty="0" smtClean="0">
                <a:latin typeface="Segoe UI" panose="020B0502040204020203" pitchFamily="34" charset="0"/>
                <a:ea typeface="Segoe UI" panose="020B0502040204020203" pitchFamily="34" charset="0"/>
                <a:cs typeface="Segoe UI" panose="020B0502040204020203" pitchFamily="34" charset="0"/>
              </a:rPr>
              <a:t>. </a:t>
            </a:r>
          </a:p>
        </p:txBody>
      </p:sp>
      <p:cxnSp>
        <p:nvCxnSpPr>
          <p:cNvPr id="13" name="Прямая соединительная линия 12"/>
          <p:cNvCxnSpPr/>
          <p:nvPr/>
        </p:nvCxnSpPr>
        <p:spPr>
          <a:xfrm>
            <a:off x="5221856" y="1041975"/>
            <a:ext cx="0" cy="5388417"/>
          </a:xfrm>
          <a:prstGeom prst="line">
            <a:avLst/>
          </a:prstGeom>
          <a:ln w="12700">
            <a:solidFill>
              <a:srgbClr val="992673"/>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10</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ESG Disclosure in Russia: Standards and Usage Problems</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11" name="TextBox 10"/>
          <p:cNvSpPr txBox="1"/>
          <p:nvPr/>
        </p:nvSpPr>
        <p:spPr>
          <a:xfrm>
            <a:off x="767408" y="1260669"/>
            <a:ext cx="10227493" cy="4893647"/>
          </a:xfrm>
          <a:prstGeom prst="rect">
            <a:avLst/>
          </a:prstGeom>
          <a:noFill/>
        </p:spPr>
        <p:txBody>
          <a:bodyPr wrap="square" rtlCol="0">
            <a:spAutoFit/>
          </a:bodyPr>
          <a:lstStyle/>
          <a:p>
            <a:pPr>
              <a:spcAft>
                <a:spcPts val="1200"/>
              </a:spcAft>
              <a:buClr>
                <a:srgbClr val="992673"/>
              </a:buClr>
            </a:pPr>
            <a:r>
              <a:rPr lang="en-US" dirty="0" smtClean="0">
                <a:latin typeface="Segoe UI" panose="020B0502040204020203" pitchFamily="34" charset="0"/>
                <a:ea typeface="Segoe UI" panose="020B0502040204020203" pitchFamily="34" charset="0"/>
                <a:cs typeface="Segoe UI" panose="020B0502040204020203" pitchFamily="34" charset="0"/>
              </a:rPr>
              <a:t>Approximately 65% of Russian companies which publish non-financial reports use </a:t>
            </a:r>
            <a:r>
              <a:rPr lang="en-US" b="1" dirty="0" smtClean="0">
                <a:latin typeface="Segoe UI" panose="020B0502040204020203" pitchFamily="34" charset="0"/>
                <a:ea typeface="Segoe UI" panose="020B0502040204020203" pitchFamily="34" charset="0"/>
                <a:cs typeface="Segoe UI" panose="020B0502040204020203" pitchFamily="34" charset="0"/>
              </a:rPr>
              <a:t>GRI </a:t>
            </a:r>
            <a:r>
              <a:rPr lang="en-US" dirty="0" smtClean="0">
                <a:latin typeface="Segoe UI" panose="020B0502040204020203" pitchFamily="34" charset="0"/>
                <a:ea typeface="Segoe UI" panose="020B0502040204020203" pitchFamily="34" charset="0"/>
                <a:cs typeface="Segoe UI" panose="020B0502040204020203" pitchFamily="34" charset="0"/>
              </a:rPr>
              <a:t>standards (either fully or partially). Some companies use </a:t>
            </a:r>
            <a:r>
              <a:rPr lang="en-US" b="1" dirty="0" smtClean="0">
                <a:latin typeface="Segoe UI" panose="020B0502040204020203" pitchFamily="34" charset="0"/>
                <a:ea typeface="Segoe UI" panose="020B0502040204020203" pitchFamily="34" charset="0"/>
                <a:cs typeface="Segoe UI" panose="020B0502040204020203" pitchFamily="34" charset="0"/>
              </a:rPr>
              <a:t>ISO</a:t>
            </a:r>
            <a:r>
              <a:rPr lang="en-US" dirty="0" smtClean="0">
                <a:latin typeface="Segoe UI" panose="020B0502040204020203" pitchFamily="34" charset="0"/>
                <a:ea typeface="Segoe UI" panose="020B0502040204020203" pitchFamily="34" charset="0"/>
                <a:cs typeface="Segoe UI" panose="020B0502040204020203" pitchFamily="34" charset="0"/>
              </a:rPr>
              <a:t> (Gazprom, Gazprom </a:t>
            </a:r>
            <a:r>
              <a:rPr lang="en-US" dirty="0" err="1" smtClean="0">
                <a:latin typeface="Segoe UI" panose="020B0502040204020203" pitchFamily="34" charset="0"/>
                <a:ea typeface="Segoe UI" panose="020B0502040204020203" pitchFamily="34" charset="0"/>
                <a:cs typeface="Segoe UI" panose="020B0502040204020203" pitchFamily="34" charset="0"/>
              </a:rPr>
              <a:t>neft</a:t>
            </a:r>
            <a:r>
              <a:rPr lang="en-US" dirty="0" smtClean="0">
                <a:latin typeface="Segoe UI" panose="020B0502040204020203" pitchFamily="34" charset="0"/>
                <a:ea typeface="Segoe UI" panose="020B0502040204020203" pitchFamily="34" charset="0"/>
                <a:cs typeface="Segoe UI" panose="020B0502040204020203" pitchFamily="34" charset="0"/>
              </a:rPr>
              <a:t>, Lukoil, </a:t>
            </a:r>
            <a:r>
              <a:rPr lang="en-US" dirty="0" err="1" smtClean="0">
                <a:latin typeface="Segoe UI" panose="020B0502040204020203" pitchFamily="34" charset="0"/>
                <a:ea typeface="Segoe UI" panose="020B0502040204020203" pitchFamily="34" charset="0"/>
                <a:cs typeface="Segoe UI" panose="020B0502040204020203" pitchFamily="34" charset="0"/>
              </a:rPr>
              <a:t>Rushydro</a:t>
            </a:r>
            <a:r>
              <a:rPr lang="en-US" dirty="0" smtClean="0">
                <a:latin typeface="Segoe UI" panose="020B0502040204020203" pitchFamily="34" charset="0"/>
                <a:ea typeface="Segoe UI" panose="020B0502040204020203" pitchFamily="34" charset="0"/>
                <a:cs typeface="Segoe UI" panose="020B0502040204020203" pitchFamily="34" charset="0"/>
              </a:rPr>
              <a:t>, RUSAL and etc.), </a:t>
            </a:r>
            <a:r>
              <a:rPr lang="en-US" b="1" dirty="0" err="1" smtClean="0">
                <a:latin typeface="Segoe UI" panose="020B0502040204020203" pitchFamily="34" charset="0"/>
                <a:ea typeface="Segoe UI" panose="020B0502040204020203" pitchFamily="34" charset="0"/>
                <a:cs typeface="Segoe UI" panose="020B0502040204020203" pitchFamily="34" charset="0"/>
              </a:rPr>
              <a:t>HKEx</a:t>
            </a:r>
            <a:r>
              <a:rPr lang="en-US" b="1" dirty="0" smtClean="0">
                <a:latin typeface="Segoe UI" panose="020B0502040204020203" pitchFamily="34" charset="0"/>
                <a:ea typeface="Segoe UI" panose="020B0502040204020203" pitchFamily="34" charset="0"/>
                <a:cs typeface="Segoe UI" panose="020B0502040204020203" pitchFamily="34" charset="0"/>
              </a:rPr>
              <a:t> KPI </a:t>
            </a:r>
            <a:r>
              <a:rPr lang="en-US" dirty="0" smtClean="0">
                <a:latin typeface="Segoe UI" panose="020B0502040204020203" pitchFamily="34" charset="0"/>
                <a:ea typeface="Segoe UI" panose="020B0502040204020203" pitchFamily="34" charset="0"/>
                <a:cs typeface="Segoe UI" panose="020B0502040204020203" pitchFamily="34" charset="0"/>
              </a:rPr>
              <a:t>(RUSAL), </a:t>
            </a:r>
            <a:r>
              <a:rPr lang="en-US" b="1" dirty="0" smtClean="0">
                <a:latin typeface="Segoe UI" panose="020B0502040204020203" pitchFamily="34" charset="0"/>
                <a:ea typeface="Segoe UI" panose="020B0502040204020203" pitchFamily="34" charset="0"/>
                <a:cs typeface="Segoe UI" panose="020B0502040204020203" pitchFamily="34" charset="0"/>
              </a:rPr>
              <a:t>AA1000 </a:t>
            </a:r>
            <a:r>
              <a:rPr lang="en-US" b="1" dirty="0" err="1" smtClean="0">
                <a:latin typeface="Segoe UI" panose="020B0502040204020203" pitchFamily="34" charset="0"/>
                <a:ea typeface="Segoe UI" panose="020B0502040204020203" pitchFamily="34" charset="0"/>
                <a:cs typeface="Segoe UI" panose="020B0502040204020203" pitchFamily="34" charset="0"/>
              </a:rPr>
              <a:t>AccountAbility</a:t>
            </a:r>
            <a:r>
              <a:rPr lang="en-US" b="1" dirty="0" smtClean="0">
                <a:latin typeface="Segoe UI" panose="020B0502040204020203" pitchFamily="34" charset="0"/>
                <a:ea typeface="Segoe UI" panose="020B0502040204020203" pitchFamily="34" charset="0"/>
                <a:cs typeface="Segoe UI" panose="020B0502040204020203" pitchFamily="34" charset="0"/>
              </a:rPr>
              <a:t> </a:t>
            </a:r>
            <a:r>
              <a:rPr lang="en-US" dirty="0" smtClean="0">
                <a:latin typeface="Segoe UI" panose="020B0502040204020203" pitchFamily="34" charset="0"/>
                <a:ea typeface="Segoe UI" panose="020B0502040204020203" pitchFamily="34" charset="0"/>
                <a:cs typeface="Segoe UI" panose="020B0502040204020203" pitchFamily="34" charset="0"/>
              </a:rPr>
              <a:t>(</a:t>
            </a:r>
            <a:r>
              <a:rPr lang="en-US" dirty="0" err="1" smtClean="0">
                <a:latin typeface="Segoe UI" panose="020B0502040204020203" pitchFamily="34" charset="0"/>
                <a:ea typeface="Segoe UI" panose="020B0502040204020203" pitchFamily="34" charset="0"/>
                <a:cs typeface="Segoe UI" panose="020B0502040204020203" pitchFamily="34" charset="0"/>
              </a:rPr>
              <a:t>Rushydro</a:t>
            </a:r>
            <a:r>
              <a:rPr lang="en-US" dirty="0" smtClean="0">
                <a:latin typeface="Segoe UI" panose="020B0502040204020203" pitchFamily="34" charset="0"/>
                <a:ea typeface="Segoe UI" panose="020B0502040204020203" pitchFamily="34" charset="0"/>
                <a:cs typeface="Segoe UI" panose="020B0502040204020203" pitchFamily="34" charset="0"/>
              </a:rPr>
              <a:t> and etc.). </a:t>
            </a:r>
          </a:p>
          <a:p>
            <a:pPr marL="285750" indent="-285750">
              <a:spcAft>
                <a:spcPts val="1200"/>
              </a:spcAft>
              <a:buClr>
                <a:srgbClr val="992673"/>
              </a:buClr>
              <a:buFont typeface="Wingdings" panose="05000000000000000000" pitchFamily="2" charset="2"/>
              <a:buChar char="ü"/>
            </a:pPr>
            <a:r>
              <a:rPr lang="en-US" dirty="0">
                <a:latin typeface="Segoe UI" panose="020B0502040204020203" pitchFamily="34" charset="0"/>
                <a:ea typeface="Segoe UI" panose="020B0502040204020203" pitchFamily="34" charset="0"/>
                <a:cs typeface="Segoe UI" panose="020B0502040204020203" pitchFamily="34" charset="0"/>
              </a:rPr>
              <a:t>These standards are not analogous to GAAP or </a:t>
            </a:r>
            <a:r>
              <a:rPr lang="en-US" dirty="0" smtClean="0">
                <a:latin typeface="Segoe UI" panose="020B0502040204020203" pitchFamily="34" charset="0"/>
                <a:ea typeface="Segoe UI" panose="020B0502040204020203" pitchFamily="34" charset="0"/>
                <a:cs typeface="Segoe UI" panose="020B0502040204020203" pitchFamily="34" charset="0"/>
              </a:rPr>
              <a:t>IFRS. </a:t>
            </a:r>
            <a:r>
              <a:rPr lang="en-US" dirty="0">
                <a:latin typeface="Segoe UI" panose="020B0502040204020203" pitchFamily="34" charset="0"/>
                <a:ea typeface="Segoe UI" panose="020B0502040204020203" pitchFamily="34" charset="0"/>
                <a:cs typeface="Segoe UI" panose="020B0502040204020203" pitchFamily="34" charset="0"/>
              </a:rPr>
              <a:t>ESG </a:t>
            </a:r>
            <a:r>
              <a:rPr lang="en-US" b="1" dirty="0">
                <a:latin typeface="Segoe UI" panose="020B0502040204020203" pitchFamily="34" charset="0"/>
                <a:ea typeface="Segoe UI" panose="020B0502040204020203" pitchFamily="34" charset="0"/>
                <a:cs typeface="Segoe UI" panose="020B0502040204020203" pitchFamily="34" charset="0"/>
              </a:rPr>
              <a:t>standards are generally considered weak </a:t>
            </a:r>
            <a:r>
              <a:rPr lang="en-US" dirty="0">
                <a:latin typeface="Segoe UI" panose="020B0502040204020203" pitchFamily="34" charset="0"/>
                <a:ea typeface="Segoe UI" panose="020B0502040204020203" pitchFamily="34" charset="0"/>
                <a:cs typeface="Segoe UI" panose="020B0502040204020203" pitchFamily="34" charset="0"/>
              </a:rPr>
              <a:t>(not only in Russia) and it influences </a:t>
            </a:r>
            <a:r>
              <a:rPr lang="en-US" dirty="0" smtClean="0">
                <a:latin typeface="Segoe UI" panose="020B0502040204020203" pitchFamily="34" charset="0"/>
                <a:ea typeface="Segoe UI" panose="020B0502040204020203" pitchFamily="34" charset="0"/>
                <a:cs typeface="Segoe UI" panose="020B0502040204020203" pitchFamily="34" charset="0"/>
              </a:rPr>
              <a:t>non-financial </a:t>
            </a:r>
            <a:r>
              <a:rPr lang="en-US" dirty="0">
                <a:latin typeface="Segoe UI" panose="020B0502040204020203" pitchFamily="34" charset="0"/>
                <a:ea typeface="Segoe UI" panose="020B0502040204020203" pitchFamily="34" charset="0"/>
                <a:cs typeface="Segoe UI" panose="020B0502040204020203" pitchFamily="34" charset="0"/>
              </a:rPr>
              <a:t>data:</a:t>
            </a:r>
          </a:p>
          <a:p>
            <a:pPr marL="800100" lvl="1" indent="-342900">
              <a:spcAft>
                <a:spcPts val="1200"/>
              </a:spcAft>
              <a:buClr>
                <a:srgbClr val="992673"/>
              </a:buCl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reliability; </a:t>
            </a:r>
          </a:p>
          <a:p>
            <a:pPr marL="800100" lvl="1" indent="-342900">
              <a:spcAft>
                <a:spcPts val="1200"/>
              </a:spcAft>
              <a:buClr>
                <a:srgbClr val="992673"/>
              </a:buCl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consistency; </a:t>
            </a:r>
          </a:p>
          <a:p>
            <a:pPr marL="800100" lvl="1" indent="-342900">
              <a:spcAft>
                <a:spcPts val="1200"/>
              </a:spcAft>
              <a:buClr>
                <a:srgbClr val="992673"/>
              </a:buClr>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comparability. </a:t>
            </a: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342900" indent="-342900">
              <a:spcAft>
                <a:spcPts val="1200"/>
              </a:spcAft>
              <a:buClr>
                <a:srgbClr val="992673"/>
              </a:buClr>
              <a:buFont typeface="Wingdings" panose="05000000000000000000" pitchFamily="2" charset="2"/>
              <a:buChar char="ü"/>
            </a:pPr>
            <a:r>
              <a:rPr lang="en-US" dirty="0">
                <a:latin typeface="Segoe UI" panose="020B0502040204020203" pitchFamily="34" charset="0"/>
                <a:ea typeface="Segoe UI" panose="020B0502040204020203" pitchFamily="34" charset="0"/>
                <a:cs typeface="Segoe UI" panose="020B0502040204020203" pitchFamily="34" charset="0"/>
              </a:rPr>
              <a:t>There is an absence of mandatory nonfinancial </a:t>
            </a:r>
            <a:r>
              <a:rPr lang="en-US" dirty="0" smtClean="0">
                <a:latin typeface="Segoe UI" panose="020B0502040204020203" pitchFamily="34" charset="0"/>
                <a:ea typeface="Segoe UI" panose="020B0502040204020203" pitchFamily="34" charset="0"/>
                <a:cs typeface="Segoe UI" panose="020B0502040204020203" pitchFamily="34" charset="0"/>
              </a:rPr>
              <a:t>reports. Also, companies voluntary decide on which data to report. In order to improve appearance of reports companies can report only favorable information and hide other data (“window dressing”). Thus, ESG </a:t>
            </a:r>
            <a:r>
              <a:rPr lang="en-US" b="1" dirty="0">
                <a:latin typeface="Segoe UI" panose="020B0502040204020203" pitchFamily="34" charset="0"/>
                <a:ea typeface="Segoe UI" panose="020B0502040204020203" pitchFamily="34" charset="0"/>
                <a:cs typeface="Segoe UI" panose="020B0502040204020203" pitchFamily="34" charset="0"/>
              </a:rPr>
              <a:t>data </a:t>
            </a:r>
            <a:r>
              <a:rPr lang="en-US" b="1" dirty="0" smtClean="0">
                <a:latin typeface="Segoe UI" panose="020B0502040204020203" pitchFamily="34" charset="0"/>
                <a:ea typeface="Segoe UI" panose="020B0502040204020203" pitchFamily="34" charset="0"/>
                <a:cs typeface="Segoe UI" panose="020B0502040204020203" pitchFamily="34" charset="0"/>
              </a:rPr>
              <a:t>in reports may </a:t>
            </a:r>
            <a:r>
              <a:rPr lang="en-US" b="1" dirty="0">
                <a:latin typeface="Segoe UI" panose="020B0502040204020203" pitchFamily="34" charset="0"/>
                <a:ea typeface="Segoe UI" panose="020B0502040204020203" pitchFamily="34" charset="0"/>
                <a:cs typeface="Segoe UI" panose="020B0502040204020203" pitchFamily="34" charset="0"/>
              </a:rPr>
              <a:t>be positively </a:t>
            </a:r>
            <a:r>
              <a:rPr lang="en-US" b="1" dirty="0" smtClean="0">
                <a:latin typeface="Segoe UI" panose="020B0502040204020203" pitchFamily="34" charset="0"/>
                <a:ea typeface="Segoe UI" panose="020B0502040204020203" pitchFamily="34" charset="0"/>
                <a:cs typeface="Segoe UI" panose="020B0502040204020203" pitchFamily="34" charset="0"/>
              </a:rPr>
              <a:t>biased</a:t>
            </a:r>
            <a:r>
              <a:rPr lang="en-US" dirty="0" smtClean="0">
                <a:latin typeface="Segoe UI" panose="020B0502040204020203" pitchFamily="34" charset="0"/>
                <a:ea typeface="Segoe UI" panose="020B0502040204020203" pitchFamily="34" charset="0"/>
                <a:cs typeface="Segoe UI" panose="020B0502040204020203" pitchFamily="34" charset="0"/>
              </a:rPr>
              <a:t>. </a:t>
            </a:r>
          </a:p>
          <a:p>
            <a:pPr marL="342900" indent="-342900">
              <a:spcAft>
                <a:spcPts val="1200"/>
              </a:spcAft>
              <a:buClr>
                <a:srgbClr val="992673"/>
              </a:buClr>
              <a:buFont typeface="Wingdings" panose="05000000000000000000" pitchFamily="2" charset="2"/>
              <a:buChar char="ü"/>
            </a:pPr>
            <a:r>
              <a:rPr lang="en-US" dirty="0" smtClean="0">
                <a:latin typeface="Segoe UI" panose="020B0502040204020203" pitchFamily="34" charset="0"/>
                <a:ea typeface="Segoe UI" panose="020B0502040204020203" pitchFamily="34" charset="0"/>
                <a:cs typeface="Segoe UI" panose="020B0502040204020203" pitchFamily="34" charset="0"/>
              </a:rPr>
              <a:t>Need </a:t>
            </a:r>
            <a:r>
              <a:rPr lang="en-US" dirty="0">
                <a:latin typeface="Segoe UI" panose="020B0502040204020203" pitchFamily="34" charset="0"/>
                <a:ea typeface="Segoe UI" panose="020B0502040204020203" pitchFamily="34" charset="0"/>
                <a:cs typeface="Segoe UI" panose="020B0502040204020203" pitchFamily="34" charset="0"/>
              </a:rPr>
              <a:t>for </a:t>
            </a:r>
            <a:r>
              <a:rPr lang="en-US" b="1" dirty="0">
                <a:latin typeface="Segoe UI" panose="020B0502040204020203" pitchFamily="34" charset="0"/>
                <a:ea typeface="Segoe UI" panose="020B0502040204020203" pitchFamily="34" charset="0"/>
                <a:cs typeface="Segoe UI" panose="020B0502040204020203" pitchFamily="34" charset="0"/>
              </a:rPr>
              <a:t>alternative </a:t>
            </a:r>
            <a:r>
              <a:rPr lang="en-US" b="1" dirty="0" smtClean="0">
                <a:latin typeface="Segoe UI" panose="020B0502040204020203" pitchFamily="34" charset="0"/>
                <a:ea typeface="Segoe UI" panose="020B0502040204020203" pitchFamily="34" charset="0"/>
                <a:cs typeface="Segoe UI" panose="020B0502040204020203" pitchFamily="34" charset="0"/>
              </a:rPr>
              <a:t>sources </a:t>
            </a:r>
            <a:r>
              <a:rPr lang="en-US" dirty="0" smtClean="0">
                <a:latin typeface="Segoe UI" panose="020B0502040204020203" pitchFamily="34" charset="0"/>
                <a:ea typeface="Segoe UI" panose="020B0502040204020203" pitchFamily="34" charset="0"/>
                <a:cs typeface="Segoe UI" panose="020B0502040204020203" pitchFamily="34" charset="0"/>
              </a:rPr>
              <a:t>with adjusted and unified information, </a:t>
            </a:r>
            <a:r>
              <a:rPr lang="en-US" b="1" dirty="0">
                <a:latin typeface="Segoe UI" panose="020B0502040204020203" pitchFamily="34" charset="0"/>
                <a:ea typeface="Segoe UI" panose="020B0502040204020203" pitchFamily="34" charset="0"/>
                <a:cs typeface="Segoe UI" panose="020B0502040204020203" pitchFamily="34" charset="0"/>
              </a:rPr>
              <a:t>development of unified </a:t>
            </a:r>
            <a:r>
              <a:rPr lang="en-US" b="1" dirty="0" smtClean="0">
                <a:latin typeface="Segoe UI" panose="020B0502040204020203" pitchFamily="34" charset="0"/>
                <a:ea typeface="Segoe UI" panose="020B0502040204020203" pitchFamily="34" charset="0"/>
                <a:cs typeface="Segoe UI" panose="020B0502040204020203" pitchFamily="34" charset="0"/>
              </a:rPr>
              <a:t>standards and expertise </a:t>
            </a:r>
            <a:r>
              <a:rPr lang="en-US" dirty="0" smtClean="0">
                <a:latin typeface="Segoe UI" panose="020B0502040204020203" pitchFamily="34" charset="0"/>
                <a:ea typeface="Segoe UI" panose="020B0502040204020203" pitchFamily="34" charset="0"/>
                <a:cs typeface="Segoe UI" panose="020B0502040204020203" pitchFamily="34" charset="0"/>
              </a:rPr>
              <a:t>appears</a:t>
            </a:r>
            <a:r>
              <a:rPr lang="en-US" dirty="0">
                <a:latin typeface="Segoe UI" panose="020B0502040204020203" pitchFamily="34" charset="0"/>
                <a:ea typeface="Segoe UI" panose="020B0502040204020203" pitchFamily="34" charset="0"/>
                <a:cs typeface="Segoe UI" panose="020B0502040204020203" pitchFamily="34" charset="0"/>
              </a:rPr>
              <a:t>. </a:t>
            </a:r>
          </a:p>
        </p:txBody>
      </p:sp>
      <p:sp>
        <p:nvSpPr>
          <p:cNvPr id="13" name="TextBox 12"/>
          <p:cNvSpPr txBox="1"/>
          <p:nvPr/>
        </p:nvSpPr>
        <p:spPr>
          <a:xfrm>
            <a:off x="1050615" y="6378495"/>
            <a:ext cx="4025241" cy="461665"/>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 Russian Union of Industrialists and Entrepreneurs</a:t>
            </a:r>
          </a:p>
        </p:txBody>
      </p:sp>
    </p:spTree>
    <p:extLst>
      <p:ext uri="{BB962C8B-B14F-4D97-AF65-F5344CB8AC3E}">
        <p14:creationId xmlns:p14="http://schemas.microsoft.com/office/powerpoint/2010/main" val="2289229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11</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484011" y="420347"/>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Risks for Russian companies in international markets in absence of non-financial disclosure regulation </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10" name="TextBox 9"/>
          <p:cNvSpPr txBox="1"/>
          <p:nvPr/>
        </p:nvSpPr>
        <p:spPr>
          <a:xfrm>
            <a:off x="1211033" y="6512015"/>
            <a:ext cx="5040560"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 E&amp;Y estimates, 2018 </a:t>
            </a:r>
          </a:p>
        </p:txBody>
      </p:sp>
      <p:sp>
        <p:nvSpPr>
          <p:cNvPr id="16" name="TextBox 15"/>
          <p:cNvSpPr txBox="1"/>
          <p:nvPr/>
        </p:nvSpPr>
        <p:spPr>
          <a:xfrm>
            <a:off x="552525" y="1051710"/>
            <a:ext cx="11459317" cy="5401479"/>
          </a:xfrm>
          <a:prstGeom prst="rect">
            <a:avLst/>
          </a:prstGeom>
          <a:noFill/>
        </p:spPr>
        <p:txBody>
          <a:bodyPr wrap="square" rtlCol="0">
            <a:spAutoFit/>
          </a:bodyPr>
          <a:lstStyle/>
          <a:p>
            <a:pPr>
              <a:spcAft>
                <a:spcPts val="1200"/>
              </a:spcAft>
              <a:buClr>
                <a:srgbClr val="992673"/>
              </a:buClr>
            </a:pPr>
            <a:r>
              <a:rPr lang="en-US" sz="1600" b="1" dirty="0">
                <a:solidFill>
                  <a:srgbClr val="595959"/>
                </a:solidFill>
                <a:latin typeface="Segoe UI" panose="020B0502040204020203" pitchFamily="34" charset="0"/>
                <a:ea typeface="Segoe UI" panose="020B0502040204020203" pitchFamily="34" charset="0"/>
                <a:cs typeface="Segoe UI" panose="020B0502040204020203" pitchFamily="34" charset="0"/>
              </a:rPr>
              <a:t>M</a:t>
            </a: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ajor reasons </a:t>
            </a:r>
            <a:r>
              <a:rPr lang="en-US" sz="1600" b="1" dirty="0">
                <a:solidFill>
                  <a:srgbClr val="595959"/>
                </a:solidFill>
                <a:latin typeface="Segoe UI" panose="020B0502040204020203" pitchFamily="34" charset="0"/>
                <a:ea typeface="Segoe UI" panose="020B0502040204020203" pitchFamily="34" charset="0"/>
                <a:cs typeface="Segoe UI" panose="020B0502040204020203" pitchFamily="34" charset="0"/>
              </a:rPr>
              <a:t>for adopting </a:t>
            </a: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standardized </a:t>
            </a:r>
            <a:r>
              <a:rPr lang="en-US" sz="1600" b="1" dirty="0">
                <a:solidFill>
                  <a:srgbClr val="595959"/>
                </a:solidFill>
                <a:latin typeface="Segoe UI" panose="020B0502040204020203" pitchFamily="34" charset="0"/>
                <a:ea typeface="Segoe UI" panose="020B0502040204020203" pitchFamily="34" charset="0"/>
                <a:cs typeface="Segoe UI" panose="020B0502040204020203" pitchFamily="34" charset="0"/>
              </a:rPr>
              <a:t>approach </a:t>
            </a: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for preparation </a:t>
            </a:r>
            <a:r>
              <a:rPr lang="en-US" sz="1600" b="1" dirty="0">
                <a:solidFill>
                  <a:srgbClr val="595959"/>
                </a:solidFill>
                <a:latin typeface="Segoe UI" panose="020B0502040204020203" pitchFamily="34" charset="0"/>
                <a:ea typeface="Segoe UI" panose="020B0502040204020203" pitchFamily="34" charset="0"/>
                <a:cs typeface="Segoe UI" panose="020B0502040204020203" pitchFamily="34" charset="0"/>
              </a:rPr>
              <a:t>of non-financial </a:t>
            </a: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reporting:</a:t>
            </a:r>
            <a:endParaRPr lang="ru-RU"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endParaRPr>
          </a:p>
          <a:p>
            <a:pPr marL="400050" indent="-400050">
              <a:spcAft>
                <a:spcPts val="1200"/>
              </a:spcAft>
              <a:buClr>
                <a:srgbClr val="992673"/>
              </a:buClr>
              <a:buFont typeface="+mj-lt"/>
              <a:buAutoNum type="romanUcPeriod"/>
            </a:pPr>
            <a:r>
              <a:rPr lang="en-US" sz="13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Absence </a:t>
            </a:r>
            <a:r>
              <a:rPr lang="en-US" sz="1400" dirty="0">
                <a:solidFill>
                  <a:srgbClr val="992673"/>
                </a:solidFill>
                <a:latin typeface="Segoe UI" panose="020B0502040204020203" pitchFamily="34" charset="0"/>
                <a:ea typeface="Segoe UI" panose="020B0502040204020203" pitchFamily="34" charset="0"/>
                <a:cs typeface="Segoe UI" panose="020B0502040204020203" pitchFamily="34" charset="0"/>
              </a:rPr>
              <a:t>of standardized </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ESG reports may cause </a:t>
            </a: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difficulties </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and misunderstanding </a:t>
            </a:r>
            <a:r>
              <a:rPr lang="en-US" sz="1400" b="1" dirty="0">
                <a:solidFill>
                  <a:srgbClr val="992673"/>
                </a:solidFill>
                <a:latin typeface="Segoe UI" panose="020B0502040204020203" pitchFamily="34" charset="0"/>
                <a:ea typeface="Segoe UI" panose="020B0502040204020203" pitchFamily="34" charset="0"/>
                <a:cs typeface="Segoe UI" panose="020B0502040204020203" pitchFamily="34" charset="0"/>
              </a:rPr>
              <a:t>in </a:t>
            </a: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communications with </a:t>
            </a:r>
            <a:r>
              <a:rPr lang="en-US" sz="1400" b="1" dirty="0">
                <a:solidFill>
                  <a:srgbClr val="992673"/>
                </a:solidFill>
                <a:latin typeface="Segoe UI" panose="020B0502040204020203" pitchFamily="34" charset="0"/>
                <a:ea typeface="Segoe UI" panose="020B0502040204020203" pitchFamily="34" charset="0"/>
                <a:cs typeface="Segoe UI" panose="020B0502040204020203" pitchFamily="34" charset="0"/>
              </a:rPr>
              <a:t>investors </a:t>
            </a:r>
            <a:r>
              <a:rPr lang="en-US" sz="1400" dirty="0">
                <a:solidFill>
                  <a:srgbClr val="992673"/>
                </a:solidFill>
                <a:latin typeface="Segoe UI" panose="020B0502040204020203" pitchFamily="34" charset="0"/>
                <a:ea typeface="Segoe UI" panose="020B0502040204020203" pitchFamily="34" charset="0"/>
                <a:cs typeface="Segoe UI" panose="020B0502040204020203" pitchFamily="34" charset="0"/>
              </a:rPr>
              <a:t>focused on achieving sustainable development </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goals</a:t>
            </a:r>
          </a:p>
          <a:p>
            <a:pPr marL="576000" indent="-4000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f</a:t>
            </a:r>
            <a:r>
              <a:rPr lang="en-US" sz="1300" dirty="0" smtClean="0">
                <a:latin typeface="Segoe UI" panose="020B0502040204020203" pitchFamily="34" charset="0"/>
                <a:ea typeface="Segoe UI" panose="020B0502040204020203" pitchFamily="34" charset="0"/>
                <a:cs typeface="Segoe UI" panose="020B0502040204020203" pitchFamily="34" charset="0"/>
              </a:rPr>
              <a:t>or </a:t>
            </a:r>
            <a:r>
              <a:rPr lang="ru-RU" sz="1300" dirty="0" smtClean="0">
                <a:latin typeface="Segoe UI" panose="020B0502040204020203" pitchFamily="34" charset="0"/>
                <a:ea typeface="Segoe UI" panose="020B0502040204020203" pitchFamily="34" charset="0"/>
                <a:cs typeface="Segoe UI" panose="020B0502040204020203" pitchFamily="34" charset="0"/>
              </a:rPr>
              <a:t>34%</a:t>
            </a:r>
            <a:r>
              <a:rPr lang="en-US" sz="1300" dirty="0">
                <a:latin typeface="Segoe UI" panose="020B0502040204020203" pitchFamily="34" charset="0"/>
                <a:ea typeface="Segoe UI" panose="020B0502040204020203" pitchFamily="34" charset="0"/>
                <a:cs typeface="Segoe UI" panose="020B0502040204020203" pitchFamily="34" charset="0"/>
              </a:rPr>
              <a:t> </a:t>
            </a:r>
            <a:r>
              <a:rPr lang="en-US" sz="1300" dirty="0" smtClean="0">
                <a:latin typeface="Segoe UI" panose="020B0502040204020203" pitchFamily="34" charset="0"/>
                <a:ea typeface="Segoe UI" panose="020B0502040204020203" pitchFamily="34" charset="0"/>
                <a:cs typeface="Segoe UI" panose="020B0502040204020203" pitchFamily="34" charset="0"/>
              </a:rPr>
              <a:t>of respondents non-financial </a:t>
            </a:r>
            <a:r>
              <a:rPr lang="en-US" sz="1300" dirty="0">
                <a:latin typeface="Segoe UI" panose="020B0502040204020203" pitchFamily="34" charset="0"/>
                <a:ea typeface="Segoe UI" panose="020B0502040204020203" pitchFamily="34" charset="0"/>
                <a:cs typeface="Segoe UI" panose="020B0502040204020203" pitchFamily="34" charset="0"/>
              </a:rPr>
              <a:t>indicators of </a:t>
            </a:r>
            <a:r>
              <a:rPr lang="en-US" sz="1300" dirty="0" smtClean="0">
                <a:latin typeface="Segoe UI" panose="020B0502040204020203" pitchFamily="34" charset="0"/>
                <a:ea typeface="Segoe UI" panose="020B0502040204020203" pitchFamily="34" charset="0"/>
                <a:cs typeface="Segoe UI" panose="020B0502040204020203" pitchFamily="34" charset="0"/>
              </a:rPr>
              <a:t>company </a:t>
            </a:r>
            <a:r>
              <a:rPr lang="en-US" sz="1300" dirty="0">
                <a:latin typeface="Segoe UI" panose="020B0502040204020203" pitchFamily="34" charset="0"/>
                <a:ea typeface="Segoe UI" panose="020B0502040204020203" pitchFamily="34" charset="0"/>
                <a:cs typeface="Segoe UI" panose="020B0502040204020203" pitchFamily="34" charset="0"/>
              </a:rPr>
              <a:t>are crucial </a:t>
            </a:r>
            <a:r>
              <a:rPr lang="en-US" sz="1300" dirty="0" smtClean="0">
                <a:latin typeface="Segoe UI" panose="020B0502040204020203" pitchFamily="34" charset="0"/>
                <a:ea typeface="Segoe UI" panose="020B0502040204020203" pitchFamily="34" charset="0"/>
                <a:cs typeface="Segoe UI" panose="020B0502040204020203" pitchFamily="34" charset="0"/>
              </a:rPr>
              <a:t>when deciding whether to invest*; </a:t>
            </a:r>
          </a:p>
          <a:p>
            <a:pPr marL="576000" indent="-400050">
              <a:spcAft>
                <a:spcPts val="1200"/>
              </a:spcAft>
              <a:buClr>
                <a:srgbClr val="992673"/>
              </a:buClr>
              <a:buFont typeface="Arial" panose="020B0604020202020204" pitchFamily="34" charset="0"/>
              <a:buChar char="•"/>
            </a:pPr>
            <a:r>
              <a:rPr lang="en-US" sz="1300" dirty="0" smtClean="0">
                <a:latin typeface="Segoe UI" panose="020B0502040204020203" pitchFamily="34" charset="0"/>
                <a:ea typeface="Segoe UI" panose="020B0502040204020203" pitchFamily="34" charset="0"/>
                <a:cs typeface="Segoe UI" panose="020B0502040204020203" pitchFamily="34" charset="0"/>
              </a:rPr>
              <a:t>65</a:t>
            </a:r>
            <a:r>
              <a:rPr lang="en-US" sz="1300" dirty="0">
                <a:latin typeface="Segoe UI" panose="020B0502040204020203" pitchFamily="34" charset="0"/>
                <a:ea typeface="Segoe UI" panose="020B0502040204020203" pitchFamily="34" charset="0"/>
                <a:cs typeface="Segoe UI" panose="020B0502040204020203" pitchFamily="34" charset="0"/>
              </a:rPr>
              <a:t>% </a:t>
            </a:r>
            <a:r>
              <a:rPr lang="en-US" sz="1300" dirty="0" smtClean="0">
                <a:latin typeface="Segoe UI" panose="020B0502040204020203" pitchFamily="34" charset="0"/>
                <a:ea typeface="Segoe UI" panose="020B0502040204020203" pitchFamily="34" charset="0"/>
                <a:cs typeface="Segoe UI" panose="020B0502040204020203" pitchFamily="34" charset="0"/>
              </a:rPr>
              <a:t>highlighted importance </a:t>
            </a:r>
            <a:r>
              <a:rPr lang="en-US" sz="1300" dirty="0">
                <a:latin typeface="Segoe UI" panose="020B0502040204020203" pitchFamily="34" charset="0"/>
                <a:ea typeface="Segoe UI" panose="020B0502040204020203" pitchFamily="34" charset="0"/>
                <a:cs typeface="Segoe UI" panose="020B0502040204020203" pitchFamily="34" charset="0"/>
              </a:rPr>
              <a:t>of non-financial information when making investment </a:t>
            </a:r>
            <a:r>
              <a:rPr lang="en-US" sz="1300" dirty="0" smtClean="0">
                <a:latin typeface="Segoe UI" panose="020B0502040204020203" pitchFamily="34" charset="0"/>
                <a:ea typeface="Segoe UI" panose="020B0502040204020203" pitchFamily="34" charset="0"/>
                <a:cs typeface="Segoe UI" panose="020B0502040204020203" pitchFamily="34" charset="0"/>
              </a:rPr>
              <a:t>decisions</a:t>
            </a:r>
            <a:r>
              <a:rPr lang="ru-RU" sz="1300" dirty="0" smtClean="0">
                <a:latin typeface="Segoe UI" panose="020B0502040204020203" pitchFamily="34" charset="0"/>
                <a:ea typeface="Segoe UI" panose="020B0502040204020203" pitchFamily="34" charset="0"/>
                <a:cs typeface="Segoe UI" panose="020B0502040204020203" pitchFamily="34" charset="0"/>
              </a:rPr>
              <a:t>;</a:t>
            </a:r>
            <a:endParaRPr lang="en-US" sz="1300" dirty="0" smtClean="0">
              <a:latin typeface="Segoe UI" panose="020B0502040204020203" pitchFamily="34" charset="0"/>
              <a:ea typeface="Segoe UI" panose="020B0502040204020203" pitchFamily="34" charset="0"/>
              <a:cs typeface="Segoe UI" panose="020B0502040204020203" pitchFamily="34" charset="0"/>
            </a:endParaRPr>
          </a:p>
          <a:p>
            <a:pPr marL="576000" indent="-4000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a</a:t>
            </a:r>
            <a:r>
              <a:rPr lang="en-US" sz="1300" dirty="0" smtClean="0">
                <a:latin typeface="Segoe UI" panose="020B0502040204020203" pitchFamily="34" charset="0"/>
                <a:ea typeface="Segoe UI" panose="020B0502040204020203" pitchFamily="34" charset="0"/>
                <a:cs typeface="Segoe UI" panose="020B0502040204020203" pitchFamily="34" charset="0"/>
              </a:rPr>
              <a:t>bsence of unified approach leads to lower </a:t>
            </a:r>
            <a:r>
              <a:rPr lang="en-US" sz="1300" dirty="0">
                <a:latin typeface="Segoe UI" panose="020B0502040204020203" pitchFamily="34" charset="0"/>
                <a:ea typeface="Segoe UI" panose="020B0502040204020203" pitchFamily="34" charset="0"/>
                <a:cs typeface="Segoe UI" panose="020B0502040204020203" pitchFamily="34" charset="0"/>
              </a:rPr>
              <a:t>transparency and </a:t>
            </a:r>
            <a:r>
              <a:rPr lang="en-US" sz="1300" dirty="0" smtClean="0">
                <a:latin typeface="Segoe UI" panose="020B0502040204020203" pitchFamily="34" charset="0"/>
                <a:ea typeface="Segoe UI" panose="020B0502040204020203" pitchFamily="34" charset="0"/>
                <a:cs typeface="Segoe UI" panose="020B0502040204020203" pitchFamily="34" charset="0"/>
              </a:rPr>
              <a:t>lower investment attractiveness.</a:t>
            </a:r>
          </a:p>
          <a:p>
            <a:pPr marL="400050" indent="-400050">
              <a:spcAft>
                <a:spcPts val="1200"/>
              </a:spcAft>
              <a:buClr>
                <a:srgbClr val="992673"/>
              </a:buClr>
              <a:buFont typeface="+mj-lt"/>
              <a:buAutoNum type="romanUcPeriod" startAt="2"/>
            </a:pP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Risk of non-recognition </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of certain ESG indicators </a:t>
            </a: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by foreign regulators</a:t>
            </a:r>
            <a:r>
              <a:rPr lang="ru-RU" sz="1400" dirty="0">
                <a:solidFill>
                  <a:srgbClr val="992673"/>
                </a:solidFill>
                <a:latin typeface="Segoe UI" panose="020B0502040204020203" pitchFamily="34" charset="0"/>
                <a:ea typeface="Segoe UI" panose="020B0502040204020203" pitchFamily="34" charset="0"/>
                <a:cs typeface="Segoe UI" panose="020B0502040204020203" pitchFamily="34" charset="0"/>
              </a:rPr>
              <a:t>.</a:t>
            </a:r>
            <a:endPar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endParaRPr>
          </a:p>
          <a:p>
            <a:pPr marL="468000" indent="-2857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i</a:t>
            </a:r>
            <a:r>
              <a:rPr lang="en-US" sz="1300" dirty="0" smtClean="0">
                <a:latin typeface="Segoe UI" panose="020B0502040204020203" pitchFamily="34" charset="0"/>
                <a:ea typeface="Segoe UI" panose="020B0502040204020203" pitchFamily="34" charset="0"/>
                <a:cs typeface="Segoe UI" panose="020B0502040204020203" pitchFamily="34" charset="0"/>
              </a:rPr>
              <a:t>n European market, companies with more than 500 employees have to provide non-financial reports, otherwise they may face</a:t>
            </a:r>
            <a:r>
              <a:rPr lang="ru-RU" sz="1300" dirty="0" smtClean="0">
                <a:latin typeface="Segoe UI" panose="020B0502040204020203" pitchFamily="34" charset="0"/>
                <a:ea typeface="Segoe UI" panose="020B0502040204020203" pitchFamily="34" charset="0"/>
                <a:cs typeface="Segoe UI" panose="020B0502040204020203" pitchFamily="34" charset="0"/>
              </a:rPr>
              <a:t> </a:t>
            </a:r>
            <a:r>
              <a:rPr lang="en-US" sz="1300" dirty="0">
                <a:latin typeface="Segoe UI" panose="020B0502040204020203" pitchFamily="34" charset="0"/>
                <a:ea typeface="Segoe UI" panose="020B0502040204020203" pitchFamily="34" charset="0"/>
                <a:cs typeface="Segoe UI" panose="020B0502040204020203" pitchFamily="34" charset="0"/>
              </a:rPr>
              <a:t>criminal </a:t>
            </a:r>
            <a:r>
              <a:rPr lang="en-US" sz="1300" dirty="0" smtClean="0">
                <a:latin typeface="Segoe UI" panose="020B0502040204020203" pitchFamily="34" charset="0"/>
                <a:ea typeface="Segoe UI" panose="020B0502040204020203" pitchFamily="34" charset="0"/>
                <a:cs typeface="Segoe UI" panose="020B0502040204020203" pitchFamily="34" charset="0"/>
              </a:rPr>
              <a:t>prosecution</a:t>
            </a:r>
            <a:r>
              <a:rPr lang="ru-RU" sz="1300" dirty="0" smtClean="0">
                <a:latin typeface="Segoe UI" panose="020B0502040204020203" pitchFamily="34" charset="0"/>
                <a:ea typeface="Segoe UI" panose="020B0502040204020203" pitchFamily="34" charset="0"/>
                <a:cs typeface="Segoe UI" panose="020B0502040204020203" pitchFamily="34" charset="0"/>
              </a:rPr>
              <a:t>;</a:t>
            </a:r>
          </a:p>
          <a:p>
            <a:pPr marL="468000" indent="-2857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i</a:t>
            </a:r>
            <a:r>
              <a:rPr lang="en-US" sz="1300" dirty="0" smtClean="0">
                <a:latin typeface="Segoe UI" panose="020B0502040204020203" pitchFamily="34" charset="0"/>
                <a:ea typeface="Segoe UI" panose="020B0502040204020203" pitchFamily="34" charset="0"/>
                <a:cs typeface="Segoe UI" panose="020B0502040204020203" pitchFamily="34" charset="0"/>
              </a:rPr>
              <a:t>n absence of unified </a:t>
            </a:r>
            <a:r>
              <a:rPr lang="en-US" sz="1300" dirty="0">
                <a:latin typeface="Segoe UI" panose="020B0502040204020203" pitchFamily="34" charset="0"/>
                <a:ea typeface="Segoe UI" panose="020B0502040204020203" pitchFamily="34" charset="0"/>
                <a:cs typeface="Segoe UI" panose="020B0502040204020203" pitchFamily="34" charset="0"/>
              </a:rPr>
              <a:t>approach foreign </a:t>
            </a:r>
            <a:r>
              <a:rPr lang="en-US" sz="1300" dirty="0" smtClean="0">
                <a:latin typeface="Segoe UI" panose="020B0502040204020203" pitchFamily="34" charset="0"/>
                <a:ea typeface="Segoe UI" panose="020B0502040204020203" pitchFamily="34" charset="0"/>
                <a:cs typeface="Segoe UI" panose="020B0502040204020203" pitchFamily="34" charset="0"/>
              </a:rPr>
              <a:t>regulators can accuse </a:t>
            </a:r>
            <a:r>
              <a:rPr lang="en-US" sz="1300" dirty="0">
                <a:latin typeface="Segoe UI" panose="020B0502040204020203" pitchFamily="34" charset="0"/>
                <a:ea typeface="Segoe UI" panose="020B0502040204020203" pitchFamily="34" charset="0"/>
                <a:cs typeface="Segoe UI" panose="020B0502040204020203" pitchFamily="34" charset="0"/>
              </a:rPr>
              <a:t>Russian </a:t>
            </a:r>
            <a:r>
              <a:rPr lang="en-US" sz="1300" dirty="0" smtClean="0">
                <a:latin typeface="Segoe UI" panose="020B0502040204020203" pitchFamily="34" charset="0"/>
                <a:ea typeface="Segoe UI" panose="020B0502040204020203" pitchFamily="34" charset="0"/>
                <a:cs typeface="Segoe UI" panose="020B0502040204020203" pitchFamily="34" charset="0"/>
              </a:rPr>
              <a:t>companies` </a:t>
            </a:r>
            <a:r>
              <a:rPr lang="en-US" sz="1300" dirty="0">
                <a:latin typeface="Segoe UI" panose="020B0502040204020203" pitchFamily="34" charset="0"/>
                <a:ea typeface="Segoe UI" panose="020B0502040204020203" pitchFamily="34" charset="0"/>
                <a:cs typeface="Segoe UI" panose="020B0502040204020203" pitchFamily="34" charset="0"/>
              </a:rPr>
              <a:t>executives </a:t>
            </a:r>
            <a:r>
              <a:rPr lang="en-US" sz="1300" dirty="0" smtClean="0">
                <a:latin typeface="Segoe UI" panose="020B0502040204020203" pitchFamily="34" charset="0"/>
                <a:ea typeface="Segoe UI" panose="020B0502040204020203" pitchFamily="34" charset="0"/>
                <a:cs typeface="Segoe UI" panose="020B0502040204020203" pitchFamily="34" charset="0"/>
              </a:rPr>
              <a:t>of providing </a:t>
            </a:r>
            <a:r>
              <a:rPr lang="en-US" sz="1300" dirty="0">
                <a:latin typeface="Segoe UI" panose="020B0502040204020203" pitchFamily="34" charset="0"/>
                <a:ea typeface="Segoe UI" panose="020B0502040204020203" pitchFamily="34" charset="0"/>
                <a:cs typeface="Segoe UI" panose="020B0502040204020203" pitchFamily="34" charset="0"/>
              </a:rPr>
              <a:t>inaccurate </a:t>
            </a:r>
            <a:r>
              <a:rPr lang="en-US" sz="1300" dirty="0" smtClean="0">
                <a:latin typeface="Segoe UI" panose="020B0502040204020203" pitchFamily="34" charset="0"/>
                <a:ea typeface="Segoe UI" panose="020B0502040204020203" pitchFamily="34" charset="0"/>
                <a:cs typeface="Segoe UI" panose="020B0502040204020203" pitchFamily="34" charset="0"/>
              </a:rPr>
              <a:t>reporting.</a:t>
            </a:r>
          </a:p>
          <a:p>
            <a:pPr marL="400050" indent="-400050">
              <a:spcAft>
                <a:spcPts val="1200"/>
              </a:spcAft>
              <a:buClr>
                <a:srgbClr val="992673"/>
              </a:buClr>
              <a:buFont typeface="+mj-lt"/>
              <a:buAutoNum type="romanUcPeriod" startAt="3"/>
            </a:pPr>
            <a:r>
              <a:rPr lang="en-US" sz="1300" b="1" dirty="0">
                <a:solidFill>
                  <a:schemeClr val="bg1"/>
                </a:solidFill>
                <a:latin typeface="Segoe UI" panose="020B0502040204020203" pitchFamily="34" charset="0"/>
                <a:ea typeface="Segoe UI" panose="020B0502040204020203" pitchFamily="34" charset="0"/>
                <a:cs typeface="Segoe UI" panose="020B0502040204020203" pitchFamily="34" charset="0"/>
              </a:rPr>
              <a:t>.</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Non-recognition risk may lead </a:t>
            </a:r>
            <a:r>
              <a:rPr lang="en-US" sz="1400" dirty="0">
                <a:solidFill>
                  <a:srgbClr val="992673"/>
                </a:solidFill>
                <a:latin typeface="Segoe UI" panose="020B0502040204020203" pitchFamily="34" charset="0"/>
                <a:ea typeface="Segoe UI" panose="020B0502040204020203" pitchFamily="34" charset="0"/>
                <a:cs typeface="Segoe UI" panose="020B0502040204020203" pitchFamily="34" charset="0"/>
              </a:rPr>
              <a:t>to </a:t>
            </a: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adoption of some restricting measures</a:t>
            </a:r>
            <a:r>
              <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such </a:t>
            </a:r>
            <a:r>
              <a:rPr lang="en-US" sz="1400" dirty="0">
                <a:solidFill>
                  <a:srgbClr val="992673"/>
                </a:solidFill>
                <a:latin typeface="Segoe UI" panose="020B0502040204020203" pitchFamily="34" charset="0"/>
                <a:ea typeface="Segoe UI" panose="020B0502040204020203" pitchFamily="34" charset="0"/>
                <a:cs typeface="Segoe UI" panose="020B0502040204020203" pitchFamily="34" charset="0"/>
              </a:rPr>
              <a:t>as </a:t>
            </a:r>
            <a:endParaRPr lang="en-US" sz="1400" dirty="0" smtClean="0">
              <a:solidFill>
                <a:srgbClr val="992673"/>
              </a:solidFill>
              <a:latin typeface="Segoe UI" panose="020B0502040204020203" pitchFamily="34" charset="0"/>
              <a:ea typeface="Segoe UI" panose="020B0502040204020203" pitchFamily="34" charset="0"/>
              <a:cs typeface="Segoe UI" panose="020B0502040204020203" pitchFamily="34" charset="0"/>
            </a:endParaRPr>
          </a:p>
          <a:p>
            <a:pPr marL="576000" indent="-400050">
              <a:spcAft>
                <a:spcPts val="1200"/>
              </a:spcAft>
              <a:buClr>
                <a:srgbClr val="992673"/>
              </a:buClr>
              <a:buFont typeface="Arial" panose="020B0604020202020204" pitchFamily="34" charset="0"/>
              <a:buChar char="•"/>
            </a:pPr>
            <a:r>
              <a:rPr lang="en-US" sz="1300" dirty="0" smtClean="0">
                <a:latin typeface="Segoe UI" panose="020B0502040204020203" pitchFamily="34" charset="0"/>
                <a:ea typeface="Segoe UI" panose="020B0502040204020203" pitchFamily="34" charset="0"/>
                <a:cs typeface="Segoe UI" panose="020B0502040204020203" pitchFamily="34" charset="0"/>
              </a:rPr>
              <a:t>emission </a:t>
            </a:r>
            <a:r>
              <a:rPr lang="en-US" sz="1300" dirty="0">
                <a:latin typeface="Segoe UI" panose="020B0502040204020203" pitchFamily="34" charset="0"/>
                <a:ea typeface="Segoe UI" panose="020B0502040204020203" pitchFamily="34" charset="0"/>
                <a:cs typeface="Segoe UI" panose="020B0502040204020203" pitchFamily="34" charset="0"/>
              </a:rPr>
              <a:t>control </a:t>
            </a:r>
            <a:r>
              <a:rPr lang="en-US" sz="1300" dirty="0" smtClean="0">
                <a:latin typeface="Segoe UI" panose="020B0502040204020203" pitchFamily="34" charset="0"/>
                <a:ea typeface="Segoe UI" panose="020B0502040204020203" pitchFamily="34" charset="0"/>
                <a:cs typeface="Segoe UI" panose="020B0502040204020203" pitchFamily="34" charset="0"/>
              </a:rPr>
              <a:t>along entire </a:t>
            </a:r>
            <a:r>
              <a:rPr lang="en-US" sz="1300" dirty="0">
                <a:latin typeface="Segoe UI" panose="020B0502040204020203" pitchFamily="34" charset="0"/>
                <a:ea typeface="Segoe UI" panose="020B0502040204020203" pitchFamily="34" charset="0"/>
                <a:cs typeface="Segoe UI" panose="020B0502040204020203" pitchFamily="34" charset="0"/>
              </a:rPr>
              <a:t>value </a:t>
            </a:r>
            <a:r>
              <a:rPr lang="en-US" sz="1300" dirty="0" smtClean="0">
                <a:latin typeface="Segoe UI" panose="020B0502040204020203" pitchFamily="34" charset="0"/>
                <a:ea typeface="Segoe UI" panose="020B0502040204020203" pitchFamily="34" charset="0"/>
                <a:cs typeface="Segoe UI" panose="020B0502040204020203" pitchFamily="34" charset="0"/>
              </a:rPr>
              <a:t>chain;</a:t>
            </a:r>
          </a:p>
          <a:p>
            <a:pPr marL="576000" indent="-4000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n</a:t>
            </a:r>
            <a:r>
              <a:rPr lang="en-US" sz="1300" dirty="0" smtClean="0">
                <a:latin typeface="Segoe UI" panose="020B0502040204020203" pitchFamily="34" charset="0"/>
                <a:ea typeface="Segoe UI" panose="020B0502040204020203" pitchFamily="34" charset="0"/>
                <a:cs typeface="Segoe UI" panose="020B0502040204020203" pitchFamily="34" charset="0"/>
              </a:rPr>
              <a:t>eed to satisfy environmental standards` requirements for entering new markets;</a:t>
            </a:r>
          </a:p>
          <a:p>
            <a:pPr marL="576000" indent="-400050">
              <a:spcAft>
                <a:spcPts val="1200"/>
              </a:spcAft>
              <a:buClr>
                <a:srgbClr val="992673"/>
              </a:buClr>
              <a:buFont typeface="Arial" panose="020B0604020202020204" pitchFamily="34" charset="0"/>
              <a:buChar char="•"/>
            </a:pPr>
            <a:r>
              <a:rPr lang="en-US" sz="1300" dirty="0" smtClean="0">
                <a:latin typeface="Segoe UI" panose="020B0502040204020203" pitchFamily="34" charset="0"/>
                <a:ea typeface="Segoe UI" panose="020B0502040204020203" pitchFamily="34" charset="0"/>
                <a:cs typeface="Segoe UI" panose="020B0502040204020203" pitchFamily="34" charset="0"/>
              </a:rPr>
              <a:t>carbon taxes and carbon duties (especially for manufactures of high carbon footprint products).</a:t>
            </a:r>
            <a:endParaRPr lang="ru-RU" sz="1300" dirty="0" smtClean="0">
              <a:latin typeface="Segoe UI" panose="020B0502040204020203" pitchFamily="34" charset="0"/>
              <a:ea typeface="Segoe UI" panose="020B0502040204020203" pitchFamily="34" charset="0"/>
              <a:cs typeface="Segoe UI" panose="020B0502040204020203" pitchFamily="34" charset="0"/>
            </a:endParaRPr>
          </a:p>
          <a:p>
            <a:pPr marL="396000" indent="-400050">
              <a:spcAft>
                <a:spcPts val="1200"/>
              </a:spcAft>
              <a:buClr>
                <a:srgbClr val="992673"/>
              </a:buClr>
              <a:buFont typeface="+mj-lt"/>
              <a:buAutoNum type="romanUcPeriod" startAt="4"/>
            </a:pPr>
            <a:r>
              <a:rPr lang="en-US" sz="14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Public opinion impact</a:t>
            </a:r>
          </a:p>
          <a:p>
            <a:pPr marL="576000" indent="-400050">
              <a:spcAft>
                <a:spcPts val="1200"/>
              </a:spcAft>
              <a:buClr>
                <a:srgbClr val="992673"/>
              </a:buClr>
              <a:buFont typeface="Arial" panose="020B0604020202020204" pitchFamily="34" charset="0"/>
              <a:buChar char="•"/>
            </a:pPr>
            <a:r>
              <a:rPr lang="en-US" sz="1300" dirty="0">
                <a:latin typeface="Segoe UI" panose="020B0502040204020203" pitchFamily="34" charset="0"/>
                <a:ea typeface="Segoe UI" panose="020B0502040204020203" pitchFamily="34" charset="0"/>
                <a:cs typeface="Segoe UI" panose="020B0502040204020203" pitchFamily="34" charset="0"/>
              </a:rPr>
              <a:t>e</a:t>
            </a:r>
            <a:r>
              <a:rPr lang="en-US" sz="1300" dirty="0" smtClean="0">
                <a:latin typeface="Segoe UI" panose="020B0502040204020203" pitchFamily="34" charset="0"/>
                <a:ea typeface="Segoe UI" panose="020B0502040204020203" pitchFamily="34" charset="0"/>
                <a:cs typeface="Segoe UI" panose="020B0502040204020203" pitchFamily="34" charset="0"/>
              </a:rPr>
              <a:t>nvironmental </a:t>
            </a:r>
            <a:r>
              <a:rPr lang="en-US" sz="1300" dirty="0">
                <a:latin typeface="Segoe UI" panose="020B0502040204020203" pitchFamily="34" charset="0"/>
                <a:ea typeface="Segoe UI" panose="020B0502040204020203" pitchFamily="34" charset="0"/>
                <a:cs typeface="Segoe UI" panose="020B0502040204020203" pitchFamily="34" charset="0"/>
              </a:rPr>
              <a:t>activists </a:t>
            </a:r>
            <a:r>
              <a:rPr lang="en-US" sz="1300" dirty="0" smtClean="0">
                <a:latin typeface="Segoe UI" panose="020B0502040204020203" pitchFamily="34" charset="0"/>
                <a:ea typeface="Segoe UI" panose="020B0502040204020203" pitchFamily="34" charset="0"/>
                <a:cs typeface="Segoe UI" panose="020B0502040204020203" pitchFamily="34" charset="0"/>
              </a:rPr>
              <a:t>may demand closure of existing production facilities, which do not comply with environmental </a:t>
            </a:r>
            <a:r>
              <a:rPr lang="en-US" sz="1300" dirty="0">
                <a:latin typeface="Segoe UI" panose="020B0502040204020203" pitchFamily="34" charset="0"/>
                <a:ea typeface="Segoe UI" panose="020B0502040204020203" pitchFamily="34" charset="0"/>
                <a:cs typeface="Segoe UI" panose="020B0502040204020203" pitchFamily="34" charset="0"/>
              </a:rPr>
              <a:t>standards (closure of </a:t>
            </a:r>
            <a:r>
              <a:rPr lang="en-US" sz="1300" dirty="0" smtClean="0">
                <a:latin typeface="Segoe UI" panose="020B0502040204020203" pitchFamily="34" charset="0"/>
                <a:ea typeface="Segoe UI" panose="020B0502040204020203" pitchFamily="34" charset="0"/>
                <a:cs typeface="Segoe UI" panose="020B0502040204020203" pitchFamily="34" charset="0"/>
              </a:rPr>
              <a:t>zinc </a:t>
            </a:r>
            <a:r>
              <a:rPr lang="en-US" sz="1300" dirty="0">
                <a:latin typeface="Segoe UI" panose="020B0502040204020203" pitchFamily="34" charset="0"/>
                <a:ea typeface="Segoe UI" panose="020B0502040204020203" pitchFamily="34" charset="0"/>
                <a:cs typeface="Segoe UI" panose="020B0502040204020203" pitchFamily="34" charset="0"/>
              </a:rPr>
              <a:t>plant in </a:t>
            </a:r>
            <a:r>
              <a:rPr lang="en-US" sz="1300" dirty="0" smtClean="0">
                <a:latin typeface="Segoe UI" panose="020B0502040204020203" pitchFamily="34" charset="0"/>
                <a:ea typeface="Segoe UI" panose="020B0502040204020203" pitchFamily="34" charset="0"/>
                <a:cs typeface="Segoe UI" panose="020B0502040204020203" pitchFamily="34" charset="0"/>
              </a:rPr>
              <a:t>Vladikavkaz </a:t>
            </a:r>
            <a:r>
              <a:rPr lang="en-US" sz="1300" dirty="0">
                <a:latin typeface="Segoe UI" panose="020B0502040204020203" pitchFamily="34" charset="0"/>
                <a:ea typeface="Segoe UI" panose="020B0502040204020203" pitchFamily="34" charset="0"/>
                <a:cs typeface="Segoe UI" panose="020B0502040204020203" pitchFamily="34" charset="0"/>
              </a:rPr>
              <a:t>and i</a:t>
            </a:r>
            <a:r>
              <a:rPr lang="en-US" sz="1300" dirty="0" smtClean="0">
                <a:latin typeface="Segoe UI" panose="020B0502040204020203" pitchFamily="34" charset="0"/>
                <a:ea typeface="Segoe UI" panose="020B0502040204020203" pitchFamily="34" charset="0"/>
                <a:cs typeface="Segoe UI" panose="020B0502040204020203" pitchFamily="34" charset="0"/>
              </a:rPr>
              <a:t>nability </a:t>
            </a:r>
            <a:r>
              <a:rPr lang="en-US" sz="1300" dirty="0">
                <a:latin typeface="Segoe UI" panose="020B0502040204020203" pitchFamily="34" charset="0"/>
                <a:ea typeface="Segoe UI" panose="020B0502040204020203" pitchFamily="34" charset="0"/>
                <a:cs typeface="Segoe UI" panose="020B0502040204020203" pitchFamily="34" charset="0"/>
              </a:rPr>
              <a:t>to start </a:t>
            </a:r>
            <a:r>
              <a:rPr lang="en-US" sz="1300" dirty="0" smtClean="0">
                <a:latin typeface="Segoe UI" panose="020B0502040204020203" pitchFamily="34" charset="0"/>
                <a:ea typeface="Segoe UI" panose="020B0502040204020203" pitchFamily="34" charset="0"/>
                <a:cs typeface="Segoe UI" panose="020B0502040204020203" pitchFamily="34" charset="0"/>
              </a:rPr>
              <a:t>production </a:t>
            </a:r>
            <a:r>
              <a:rPr lang="en-US" sz="1300" dirty="0">
                <a:latin typeface="Segoe UI" panose="020B0502040204020203" pitchFamily="34" charset="0"/>
                <a:ea typeface="Segoe UI" panose="020B0502040204020203" pitchFamily="34" charset="0"/>
                <a:cs typeface="Segoe UI" panose="020B0502040204020203" pitchFamily="34" charset="0"/>
              </a:rPr>
              <a:t>in </a:t>
            </a:r>
            <a:r>
              <a:rPr lang="en-US" sz="1300" dirty="0" smtClean="0">
                <a:latin typeface="Segoe UI" panose="020B0502040204020203" pitchFamily="34" charset="0"/>
                <a:ea typeface="Segoe UI" panose="020B0502040204020203" pitchFamily="34" charset="0"/>
                <a:cs typeface="Segoe UI" panose="020B0502040204020203" pitchFamily="34" charset="0"/>
              </a:rPr>
              <a:t>aluminum plants in</a:t>
            </a:r>
            <a:r>
              <a:rPr lang="en-US" sz="1200" dirty="0">
                <a:latin typeface="Segoe UI" panose="020B0502040204020203" pitchFamily="34" charset="0"/>
                <a:ea typeface="Segoe UI" panose="020B0502040204020203" pitchFamily="34" charset="0"/>
                <a:cs typeface="Segoe UI" panose="020B0502040204020203" pitchFamily="34" charset="0"/>
              </a:rPr>
              <a:t> </a:t>
            </a:r>
            <a:r>
              <a:rPr lang="en-US" sz="1300" dirty="0">
                <a:latin typeface="Segoe UI" panose="020B0502040204020203" pitchFamily="34" charset="0"/>
                <a:ea typeface="Segoe UI" panose="020B0502040204020203" pitchFamily="34" charset="0"/>
                <a:cs typeface="Segoe UI" panose="020B0502040204020203" pitchFamily="34" charset="0"/>
              </a:rPr>
              <a:t>Krasnoyarsk and Novokuznetsk).</a:t>
            </a:r>
          </a:p>
        </p:txBody>
      </p:sp>
    </p:spTree>
    <p:extLst>
      <p:ext uri="{BB962C8B-B14F-4D97-AF65-F5344CB8AC3E}">
        <p14:creationId xmlns:p14="http://schemas.microsoft.com/office/powerpoint/2010/main" val="2382017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12</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492250" y="417796"/>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a:solidFill>
                  <a:srgbClr val="000000"/>
                </a:solidFill>
                <a:latin typeface="Segoe UI" panose="020B0502040204020203" pitchFamily="34" charset="0"/>
                <a:cs typeface="Segoe UI" panose="020B0502040204020203" pitchFamily="34" charset="0"/>
              </a:rPr>
              <a:t>F</a:t>
            </a:r>
            <a:r>
              <a:rPr lang="en-US" altLang="ru-RU" sz="2000" b="1" dirty="0" smtClean="0">
                <a:solidFill>
                  <a:srgbClr val="000000"/>
                </a:solidFill>
                <a:latin typeface="Segoe UI" panose="020B0502040204020203" pitchFamily="34" charset="0"/>
                <a:cs typeface="Segoe UI" panose="020B0502040204020203" pitchFamily="34" charset="0"/>
              </a:rPr>
              <a:t>easibility </a:t>
            </a:r>
            <a:r>
              <a:rPr lang="en-US" altLang="ru-RU" sz="2000" b="1" dirty="0">
                <a:solidFill>
                  <a:srgbClr val="000000"/>
                </a:solidFill>
                <a:latin typeface="Segoe UI" panose="020B0502040204020203" pitchFamily="34" charset="0"/>
                <a:cs typeface="Segoe UI" panose="020B0502040204020203" pitchFamily="34" charset="0"/>
              </a:rPr>
              <a:t>of </a:t>
            </a:r>
            <a:r>
              <a:rPr lang="en-US" altLang="ru-RU" sz="2000" b="1" dirty="0" smtClean="0">
                <a:solidFill>
                  <a:srgbClr val="000000"/>
                </a:solidFill>
                <a:latin typeface="Segoe UI" panose="020B0502040204020203" pitchFamily="34" charset="0"/>
                <a:cs typeface="Segoe UI" panose="020B0502040204020203" pitchFamily="34" charset="0"/>
              </a:rPr>
              <a:t>gradual </a:t>
            </a:r>
            <a:r>
              <a:rPr lang="en-US" altLang="ru-RU" sz="2000" b="1" dirty="0">
                <a:solidFill>
                  <a:srgbClr val="000000"/>
                </a:solidFill>
                <a:latin typeface="Segoe UI" panose="020B0502040204020203" pitchFamily="34" charset="0"/>
                <a:cs typeface="Segoe UI" panose="020B0502040204020203" pitchFamily="34" charset="0"/>
              </a:rPr>
              <a:t>introduction </a:t>
            </a:r>
            <a:r>
              <a:rPr lang="en-US" altLang="ru-RU" sz="2000" b="1" dirty="0" smtClean="0">
                <a:solidFill>
                  <a:srgbClr val="000000"/>
                </a:solidFill>
                <a:latin typeface="Segoe UI" panose="020B0502040204020203" pitchFamily="34" charset="0"/>
                <a:cs typeface="Segoe UI" panose="020B0502040204020203" pitchFamily="34" charset="0"/>
              </a:rPr>
              <a:t>of </a:t>
            </a:r>
            <a:r>
              <a:rPr lang="en-US" altLang="ru-RU" sz="2000" b="1" dirty="0">
                <a:solidFill>
                  <a:srgbClr val="000000"/>
                </a:solidFill>
                <a:latin typeface="Segoe UI" panose="020B0502040204020203" pitchFamily="34" charset="0"/>
                <a:cs typeface="Segoe UI" panose="020B0502040204020203" pitchFamily="34" charset="0"/>
              </a:rPr>
              <a:t>public non-financial </a:t>
            </a:r>
            <a:r>
              <a:rPr lang="en-US" altLang="ru-RU" sz="2000" b="1" dirty="0" smtClean="0">
                <a:solidFill>
                  <a:srgbClr val="000000"/>
                </a:solidFill>
                <a:latin typeface="Segoe UI" panose="020B0502040204020203" pitchFamily="34" charset="0"/>
                <a:cs typeface="Segoe UI" panose="020B0502040204020203" pitchFamily="34" charset="0"/>
              </a:rPr>
              <a:t>reporting</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11" name="TextBox 10"/>
          <p:cNvSpPr txBox="1"/>
          <p:nvPr/>
        </p:nvSpPr>
        <p:spPr>
          <a:xfrm>
            <a:off x="552525" y="1508567"/>
            <a:ext cx="5399459" cy="4555093"/>
          </a:xfrm>
          <a:prstGeom prst="rect">
            <a:avLst/>
          </a:prstGeom>
          <a:noFill/>
        </p:spPr>
        <p:txBody>
          <a:bodyPr wrap="square" rtlCol="0">
            <a:spAutoFit/>
          </a:bodyPr>
          <a:lstStyle/>
          <a:p>
            <a:pPr>
              <a:spcAft>
                <a:spcPts val="1200"/>
              </a:spcAft>
              <a:buClr>
                <a:srgbClr val="992673"/>
              </a:buClr>
            </a:pP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Developing markets</a:t>
            </a:r>
            <a:endParaRPr lang="en-US" sz="1600" dirty="0" smtClean="0">
              <a:latin typeface="Segoe UI" panose="020B0502040204020203" pitchFamily="34" charset="0"/>
              <a:ea typeface="Segoe UI" panose="020B0502040204020203" pitchFamily="34" charset="0"/>
              <a:cs typeface="Segoe UI" panose="020B0502040204020203" pitchFamily="34" charset="0"/>
            </a:endParaRPr>
          </a:p>
          <a:p>
            <a:pPr marL="285750" indent="-28575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Stock </a:t>
            </a:r>
            <a:r>
              <a:rPr lang="en-US" sz="1600" b="1" dirty="0">
                <a:latin typeface="Segoe UI" panose="020B0502040204020203" pitchFamily="34" charset="0"/>
                <a:ea typeface="Segoe UI" panose="020B0502040204020203" pitchFamily="34" charset="0"/>
                <a:cs typeface="Segoe UI" panose="020B0502040204020203" pitchFamily="34" charset="0"/>
              </a:rPr>
              <a:t>exchanges </a:t>
            </a:r>
            <a:r>
              <a:rPr lang="en-US" sz="1600" dirty="0" smtClean="0">
                <a:latin typeface="Segoe UI" panose="020B0502040204020203" pitchFamily="34" charset="0"/>
                <a:ea typeface="Segoe UI" panose="020B0502040204020203" pitchFamily="34" charset="0"/>
                <a:cs typeface="Segoe UI" panose="020B0502040204020203" pitchFamily="34" charset="0"/>
              </a:rPr>
              <a:t>have </a:t>
            </a:r>
            <a:r>
              <a:rPr lang="en-US" sz="1600" b="1" dirty="0" smtClean="0">
                <a:latin typeface="Segoe UI" panose="020B0502040204020203" pitchFamily="34" charset="0"/>
                <a:ea typeface="Segoe UI" panose="020B0502040204020203" pitchFamily="34" charset="0"/>
                <a:cs typeface="Segoe UI" panose="020B0502040204020203" pitchFamily="34" charset="0"/>
              </a:rPr>
              <a:t>contributed greatly </a:t>
            </a:r>
            <a:r>
              <a:rPr lang="en-US" sz="1600" dirty="0" smtClean="0">
                <a:latin typeface="Segoe UI" panose="020B0502040204020203" pitchFamily="34" charset="0"/>
                <a:ea typeface="Segoe UI" panose="020B0502040204020203" pitchFamily="34" charset="0"/>
                <a:cs typeface="Segoe UI" panose="020B0502040204020203" pitchFamily="34" charset="0"/>
              </a:rPr>
              <a:t>to</a:t>
            </a:r>
            <a:r>
              <a:rPr lang="en-US" sz="1600" b="1" dirty="0" smtClean="0">
                <a:latin typeface="Segoe UI" panose="020B0502040204020203" pitchFamily="34" charset="0"/>
                <a:ea typeface="Segoe UI" panose="020B0502040204020203" pitchFamily="34" charset="0"/>
                <a:cs typeface="Segoe UI" panose="020B0502040204020203" pitchFamily="34" charset="0"/>
              </a:rPr>
              <a:t> </a:t>
            </a:r>
            <a:r>
              <a:rPr lang="en-US" sz="1600" dirty="0" smtClean="0">
                <a:latin typeface="Segoe UI" panose="020B0502040204020203" pitchFamily="34" charset="0"/>
                <a:ea typeface="Segoe UI" panose="020B0502040204020203" pitchFamily="34" charset="0"/>
                <a:cs typeface="Segoe UI" panose="020B0502040204020203" pitchFamily="34" charset="0"/>
              </a:rPr>
              <a:t>sustainability reporting by </a:t>
            </a:r>
            <a:r>
              <a:rPr lang="en-US" sz="1600" dirty="0">
                <a:latin typeface="Segoe UI" panose="020B0502040204020203" pitchFamily="34" charset="0"/>
                <a:ea typeface="Segoe UI" panose="020B0502040204020203" pitchFamily="34" charset="0"/>
                <a:cs typeface="Segoe UI" panose="020B0502040204020203" pitchFamily="34" charset="0"/>
              </a:rPr>
              <a:t>issuing </a:t>
            </a:r>
            <a:r>
              <a:rPr lang="en-US" sz="1600" dirty="0" smtClean="0">
                <a:latin typeface="Segoe UI" panose="020B0502040204020203" pitchFamily="34" charset="0"/>
                <a:ea typeface="Segoe UI" panose="020B0502040204020203" pitchFamily="34" charset="0"/>
                <a:cs typeface="Segoe UI" panose="020B0502040204020203" pitchFamily="34" charset="0"/>
              </a:rPr>
              <a:t>non-financial </a:t>
            </a:r>
            <a:r>
              <a:rPr lang="en-US" sz="1600" dirty="0">
                <a:latin typeface="Segoe UI" panose="020B0502040204020203" pitchFamily="34" charset="0"/>
                <a:ea typeface="Segoe UI" panose="020B0502040204020203" pitchFamily="34" charset="0"/>
                <a:cs typeface="Segoe UI" panose="020B0502040204020203" pitchFamily="34" charset="0"/>
              </a:rPr>
              <a:t>disclosure guidelines </a:t>
            </a:r>
            <a:r>
              <a:rPr lang="en-US" sz="1600" dirty="0" smtClean="0">
                <a:latin typeface="Segoe UI" panose="020B0502040204020203" pitchFamily="34" charset="0"/>
                <a:ea typeface="Segoe UI" panose="020B0502040204020203" pitchFamily="34" charset="0"/>
                <a:cs typeface="Segoe UI" panose="020B0502040204020203" pitchFamily="34" charset="0"/>
              </a:rPr>
              <a:t>(ex. Brazil</a:t>
            </a:r>
            <a:r>
              <a:rPr lang="en-US" sz="1600" dirty="0">
                <a:latin typeface="Segoe UI" panose="020B0502040204020203" pitchFamily="34" charset="0"/>
                <a:ea typeface="Segoe UI" panose="020B0502040204020203" pitchFamily="34" charset="0"/>
                <a:cs typeface="Segoe UI" panose="020B0502040204020203" pitchFamily="34" charset="0"/>
              </a:rPr>
              <a:t>, South Africa, India, and Singapore</a:t>
            </a:r>
            <a:r>
              <a:rPr lang="en-US" sz="1600" dirty="0" smtClean="0">
                <a:latin typeface="Segoe UI" panose="020B0502040204020203" pitchFamily="34" charset="0"/>
                <a:ea typeface="Segoe UI" panose="020B0502040204020203" pitchFamily="34" charset="0"/>
                <a:cs typeface="Segoe UI" panose="020B0502040204020203" pitchFamily="34" charset="0"/>
              </a:rPr>
              <a:t>);</a:t>
            </a:r>
            <a:endParaRPr lang="en-US" sz="1600" dirty="0">
              <a:latin typeface="Segoe UI" panose="020B0502040204020203" pitchFamily="34" charset="0"/>
              <a:ea typeface="Segoe UI" panose="020B0502040204020203" pitchFamily="34" charset="0"/>
              <a:cs typeface="Segoe UI" panose="020B0502040204020203" pitchFamily="34" charset="0"/>
            </a:endParaRPr>
          </a:p>
          <a:p>
            <a:pPr marL="285750" indent="-285750">
              <a:spcAft>
                <a:spcPts val="1200"/>
              </a:spcAft>
              <a:buClr>
                <a:srgbClr val="992673"/>
              </a:buClr>
              <a:buFont typeface="Wingdings" panose="05000000000000000000" pitchFamily="2" charset="2"/>
              <a:buChar char="ü"/>
            </a:pPr>
            <a:r>
              <a:rPr lang="en-US" sz="1600" b="1" dirty="0">
                <a:latin typeface="Segoe UI" panose="020B0502040204020203" pitchFamily="34" charset="0"/>
                <a:ea typeface="Segoe UI" panose="020B0502040204020203" pitchFamily="34" charset="0"/>
                <a:cs typeface="Segoe UI" panose="020B0502040204020203" pitchFamily="34" charset="0"/>
              </a:rPr>
              <a:t>Voluntary</a:t>
            </a:r>
            <a:r>
              <a:rPr lang="en-US" sz="1600" dirty="0">
                <a:latin typeface="Segoe UI" panose="020B0502040204020203" pitchFamily="34" charset="0"/>
                <a:ea typeface="Segoe UI" panose="020B0502040204020203" pitchFamily="34" charset="0"/>
                <a:cs typeface="Segoe UI" panose="020B0502040204020203" pitchFamily="34" charset="0"/>
              </a:rPr>
              <a:t> </a:t>
            </a:r>
            <a:r>
              <a:rPr lang="en-US" sz="1600" dirty="0" smtClean="0">
                <a:latin typeface="Segoe UI" panose="020B0502040204020203" pitchFamily="34" charset="0"/>
                <a:ea typeface="Segoe UI" panose="020B0502040204020203" pitchFamily="34" charset="0"/>
                <a:cs typeface="Segoe UI" panose="020B0502040204020203" pitchFamily="34" charset="0"/>
              </a:rPr>
              <a:t>non-financial reporting </a:t>
            </a:r>
            <a:r>
              <a:rPr lang="en-US" sz="1600" dirty="0">
                <a:latin typeface="Segoe UI" panose="020B0502040204020203" pitchFamily="34" charset="0"/>
                <a:ea typeface="Segoe UI" panose="020B0502040204020203" pitchFamily="34" charset="0"/>
                <a:cs typeface="Segoe UI" panose="020B0502040204020203" pitchFamily="34" charset="0"/>
              </a:rPr>
              <a:t>at </a:t>
            </a:r>
            <a:r>
              <a:rPr lang="en-US" sz="1600" b="1" dirty="0">
                <a:latin typeface="Segoe UI" panose="020B0502040204020203" pitchFamily="34" charset="0"/>
                <a:ea typeface="Segoe UI" panose="020B0502040204020203" pitchFamily="34" charset="0"/>
                <a:cs typeface="Segoe UI" panose="020B0502040204020203" pitchFamily="34" charset="0"/>
              </a:rPr>
              <a:t>initial stages </a:t>
            </a:r>
            <a:r>
              <a:rPr lang="en-US" sz="1600" dirty="0">
                <a:latin typeface="Segoe UI" panose="020B0502040204020203" pitchFamily="34" charset="0"/>
                <a:ea typeface="Segoe UI" panose="020B0502040204020203" pitchFamily="34" charset="0"/>
                <a:cs typeface="Segoe UI" panose="020B0502040204020203" pitchFamily="34" charset="0"/>
              </a:rPr>
              <a:t>of state </a:t>
            </a:r>
            <a:r>
              <a:rPr lang="en-US" sz="1600" dirty="0" smtClean="0">
                <a:latin typeface="Segoe UI" panose="020B0502040204020203" pitchFamily="34" charset="0"/>
                <a:ea typeface="Segoe UI" panose="020B0502040204020203" pitchFamily="34" charset="0"/>
                <a:cs typeface="Segoe UI" panose="020B0502040204020203" pitchFamily="34" charset="0"/>
              </a:rPr>
              <a:t>regulation;</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After a while voluntary reporting transforms in </a:t>
            </a:r>
            <a:r>
              <a:rPr lang="en-US" sz="1600" b="1" dirty="0" smtClean="0">
                <a:latin typeface="Segoe UI" panose="020B0502040204020203" pitchFamily="34" charset="0"/>
                <a:ea typeface="Segoe UI" panose="020B0502040204020203" pitchFamily="34" charset="0"/>
                <a:cs typeface="Segoe UI" panose="020B0502040204020203" pitchFamily="34" charset="0"/>
              </a:rPr>
              <a:t>soft regulation</a:t>
            </a:r>
            <a:r>
              <a:rPr lang="en-US" sz="1600" dirty="0" smtClean="0">
                <a:latin typeface="Segoe UI" panose="020B0502040204020203" pitchFamily="34" charset="0"/>
                <a:ea typeface="Segoe UI" panose="020B0502040204020203" pitchFamily="34" charset="0"/>
                <a:cs typeface="Segoe UI" panose="020B0502040204020203" pitchFamily="34" charset="0"/>
              </a:rPr>
              <a:t>;</a:t>
            </a:r>
          </a:p>
          <a:p>
            <a:pPr>
              <a:spcAft>
                <a:spcPts val="1200"/>
              </a:spcAft>
              <a:buClr>
                <a:srgbClr val="992673"/>
              </a:buClr>
            </a:pPr>
            <a:r>
              <a:rPr lang="en-US" sz="1600" b="1" dirty="0" smtClean="0">
                <a:solidFill>
                  <a:srgbClr val="595959"/>
                </a:solidFill>
                <a:latin typeface="Segoe UI" panose="020B0502040204020203" pitchFamily="34" charset="0"/>
                <a:ea typeface="Segoe UI" panose="020B0502040204020203" pitchFamily="34" charset="0"/>
                <a:cs typeface="Segoe UI" panose="020B0502040204020203" pitchFamily="34" charset="0"/>
              </a:rPr>
              <a:t>EU experience </a:t>
            </a:r>
            <a:endParaRPr lang="en-US" sz="1600" dirty="0">
              <a:latin typeface="Segoe UI" panose="020B0502040204020203" pitchFamily="34" charset="0"/>
              <a:ea typeface="Segoe UI" panose="020B0502040204020203" pitchFamily="34" charset="0"/>
              <a:cs typeface="Segoe UI" panose="020B0502040204020203" pitchFamily="34" charset="0"/>
            </a:endParaRPr>
          </a:p>
          <a:p>
            <a:pPr marL="342900" indent="-34290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Gradual process </a:t>
            </a:r>
            <a:r>
              <a:rPr lang="en-US" sz="1600" dirty="0">
                <a:latin typeface="Segoe UI" panose="020B0502040204020203" pitchFamily="34" charset="0"/>
                <a:ea typeface="Segoe UI" panose="020B0502040204020203" pitchFamily="34" charset="0"/>
                <a:cs typeface="Segoe UI" panose="020B0502040204020203" pitchFamily="34" charset="0"/>
              </a:rPr>
              <a:t>of non-financial </a:t>
            </a:r>
            <a:r>
              <a:rPr lang="en-US" sz="1600" dirty="0" smtClean="0">
                <a:latin typeface="Segoe UI" panose="020B0502040204020203" pitchFamily="34" charset="0"/>
                <a:ea typeface="Segoe UI" panose="020B0502040204020203" pitchFamily="34" charset="0"/>
                <a:cs typeface="Segoe UI" panose="020B0502040204020203" pitchFamily="34" charset="0"/>
              </a:rPr>
              <a:t>requirements adoption: “Directive </a:t>
            </a:r>
            <a:r>
              <a:rPr lang="en-US" sz="1600" dirty="0">
                <a:latin typeface="Segoe UI" panose="020B0502040204020203" pitchFamily="34" charset="0"/>
                <a:ea typeface="Segoe UI" panose="020B0502040204020203" pitchFamily="34" charset="0"/>
                <a:cs typeface="Segoe UI" panose="020B0502040204020203" pitchFamily="34" charset="0"/>
              </a:rPr>
              <a:t>on disclosure of </a:t>
            </a:r>
            <a:r>
              <a:rPr lang="en-US" sz="1600" dirty="0" smtClean="0">
                <a:latin typeface="Segoe UI" panose="020B0502040204020203" pitchFamily="34" charset="0"/>
                <a:ea typeface="Segoe UI" panose="020B0502040204020203" pitchFamily="34" charset="0"/>
                <a:cs typeface="Segoe UI" panose="020B0502040204020203" pitchFamily="34" charset="0"/>
              </a:rPr>
              <a:t>non-financial </a:t>
            </a:r>
            <a:r>
              <a:rPr lang="en-US" sz="1600" dirty="0">
                <a:latin typeface="Segoe UI" panose="020B0502040204020203" pitchFamily="34" charset="0"/>
                <a:ea typeface="Segoe UI" panose="020B0502040204020203" pitchFamily="34" charset="0"/>
                <a:cs typeface="Segoe UI" panose="020B0502040204020203" pitchFamily="34" charset="0"/>
              </a:rPr>
              <a:t>and diversity </a:t>
            </a:r>
            <a:r>
              <a:rPr lang="en-US" sz="1600" dirty="0" smtClean="0">
                <a:latin typeface="Segoe UI" panose="020B0502040204020203" pitchFamily="34" charset="0"/>
                <a:ea typeface="Segoe UI" panose="020B0502040204020203" pitchFamily="34" charset="0"/>
                <a:cs typeface="Segoe UI" panose="020B0502040204020203" pitchFamily="34" charset="0"/>
              </a:rPr>
              <a:t>information” was approved in 2014, and only </a:t>
            </a:r>
            <a:r>
              <a:rPr lang="en-US" sz="1600" b="1" dirty="0" smtClean="0">
                <a:latin typeface="Segoe UI" panose="020B0502040204020203" pitchFamily="34" charset="0"/>
                <a:ea typeface="Segoe UI" panose="020B0502040204020203" pitchFamily="34" charset="0"/>
                <a:cs typeface="Segoe UI" panose="020B0502040204020203" pitchFamily="34" charset="0"/>
              </a:rPr>
              <a:t>4 years later </a:t>
            </a:r>
            <a:r>
              <a:rPr lang="en-US" sz="1600" dirty="0" smtClean="0">
                <a:latin typeface="Segoe UI" panose="020B0502040204020203" pitchFamily="34" charset="0"/>
                <a:ea typeface="Segoe UI" panose="020B0502040204020203" pitchFamily="34" charset="0"/>
                <a:cs typeface="Segoe UI" panose="020B0502040204020203" pitchFamily="34" charset="0"/>
              </a:rPr>
              <a:t>(since 2018</a:t>
            </a:r>
            <a:r>
              <a:rPr lang="en-US" sz="1600" dirty="0">
                <a:latin typeface="Segoe UI" panose="020B0502040204020203" pitchFamily="34" charset="0"/>
                <a:ea typeface="Segoe UI" panose="020B0502040204020203" pitchFamily="34" charset="0"/>
                <a:cs typeface="Segoe UI" panose="020B0502040204020203" pitchFamily="34" charset="0"/>
              </a:rPr>
              <a:t>) non-financial </a:t>
            </a:r>
            <a:r>
              <a:rPr lang="en-US" sz="1600" dirty="0" smtClean="0">
                <a:latin typeface="Segoe UI" panose="020B0502040204020203" pitchFamily="34" charset="0"/>
                <a:ea typeface="Segoe UI" panose="020B0502040204020203" pitchFamily="34" charset="0"/>
                <a:cs typeface="Segoe UI" panose="020B0502040204020203" pitchFamily="34" charset="0"/>
              </a:rPr>
              <a:t>reporting became mandatory for companies.</a:t>
            </a:r>
          </a:p>
        </p:txBody>
      </p:sp>
      <p:cxnSp>
        <p:nvCxnSpPr>
          <p:cNvPr id="12" name="Прямая соединительная линия 11"/>
          <p:cNvCxnSpPr/>
          <p:nvPr/>
        </p:nvCxnSpPr>
        <p:spPr>
          <a:xfrm flipH="1">
            <a:off x="6018409" y="1452115"/>
            <a:ext cx="16746" cy="5059900"/>
          </a:xfrm>
          <a:prstGeom prst="line">
            <a:avLst/>
          </a:prstGeom>
          <a:ln w="12700">
            <a:solidFill>
              <a:srgbClr val="99267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974798" y="1082783"/>
            <a:ext cx="3888432" cy="369332"/>
          </a:xfrm>
          <a:prstGeom prst="rect">
            <a:avLst/>
          </a:prstGeom>
          <a:noFill/>
        </p:spPr>
        <p:txBody>
          <a:bodyPr wrap="square" rtlCol="0">
            <a:spAutoFit/>
          </a:bodyPr>
          <a:lstStyle/>
          <a:p>
            <a:r>
              <a:rPr lang="en-US" b="1" dirty="0" smtClean="0">
                <a:solidFill>
                  <a:srgbClr val="992673"/>
                </a:solidFill>
              </a:rPr>
              <a:t>International practice</a:t>
            </a:r>
            <a:endParaRPr lang="ru-RU" b="1" dirty="0">
              <a:solidFill>
                <a:srgbClr val="992673"/>
              </a:solidFill>
            </a:endParaRPr>
          </a:p>
        </p:txBody>
      </p:sp>
      <p:sp>
        <p:nvSpPr>
          <p:cNvPr id="14" name="TextBox 13"/>
          <p:cNvSpPr txBox="1"/>
          <p:nvPr/>
        </p:nvSpPr>
        <p:spPr>
          <a:xfrm>
            <a:off x="7032104" y="1139235"/>
            <a:ext cx="4896544" cy="369332"/>
          </a:xfrm>
          <a:prstGeom prst="rect">
            <a:avLst/>
          </a:prstGeom>
          <a:noFill/>
        </p:spPr>
        <p:txBody>
          <a:bodyPr wrap="square" rtlCol="0">
            <a:spAutoFit/>
          </a:bodyPr>
          <a:lstStyle/>
          <a:p>
            <a:r>
              <a:rPr lang="en-US" b="1" dirty="0" smtClean="0">
                <a:solidFill>
                  <a:srgbClr val="992673"/>
                </a:solidFill>
              </a:rPr>
              <a:t>Current situation and prospects in </a:t>
            </a:r>
            <a:r>
              <a:rPr lang="en-US" b="1" dirty="0">
                <a:solidFill>
                  <a:srgbClr val="992673"/>
                </a:solidFill>
              </a:rPr>
              <a:t>R</a:t>
            </a:r>
            <a:r>
              <a:rPr lang="en-US" b="1" dirty="0" smtClean="0">
                <a:solidFill>
                  <a:srgbClr val="992673"/>
                </a:solidFill>
              </a:rPr>
              <a:t>ussia</a:t>
            </a:r>
            <a:endParaRPr lang="ru-RU" b="1" dirty="0">
              <a:solidFill>
                <a:srgbClr val="992673"/>
              </a:solidFill>
            </a:endParaRPr>
          </a:p>
        </p:txBody>
      </p:sp>
      <p:sp>
        <p:nvSpPr>
          <p:cNvPr id="15" name="TextBox 14"/>
          <p:cNvSpPr txBox="1"/>
          <p:nvPr/>
        </p:nvSpPr>
        <p:spPr>
          <a:xfrm>
            <a:off x="6135073" y="1796571"/>
            <a:ext cx="5818277" cy="3477875"/>
          </a:xfrm>
          <a:prstGeom prst="rect">
            <a:avLst/>
          </a:prstGeom>
          <a:noFill/>
        </p:spPr>
        <p:txBody>
          <a:bodyPr wrap="square" rtlCol="0">
            <a:spAutoFit/>
          </a:bodyPr>
          <a:lstStyle/>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ACRA</a:t>
            </a:r>
            <a:r>
              <a:rPr lang="en-US" sz="2000" dirty="0" smtClean="0">
                <a:latin typeface="Segoe UI" panose="020B0502040204020203" pitchFamily="34" charset="0"/>
                <a:ea typeface="Segoe UI" panose="020B0502040204020203" pitchFamily="34" charset="0"/>
                <a:cs typeface="Segoe UI" panose="020B0502040204020203" pitchFamily="34" charset="0"/>
              </a:rPr>
              <a:t>`</a:t>
            </a:r>
            <a:r>
              <a:rPr lang="en-US" sz="1600" dirty="0">
                <a:latin typeface="Segoe UI" panose="020B0502040204020203" pitchFamily="34" charset="0"/>
                <a:ea typeface="Segoe UI" panose="020B0502040204020203" pitchFamily="34" charset="0"/>
                <a:cs typeface="Segoe UI" panose="020B0502040204020203" pitchFamily="34" charset="0"/>
              </a:rPr>
              <a:t>s</a:t>
            </a:r>
            <a:r>
              <a:rPr lang="en-US" sz="1600" dirty="0" smtClean="0">
                <a:latin typeface="Segoe UI" panose="020B0502040204020203" pitchFamily="34" charset="0"/>
                <a:ea typeface="Segoe UI" panose="020B0502040204020203" pitchFamily="34" charset="0"/>
                <a:cs typeface="Segoe UI" panose="020B0502040204020203" pitchFamily="34" charset="0"/>
              </a:rPr>
              <a:t> opinion: need for </a:t>
            </a:r>
            <a:r>
              <a:rPr lang="en-US" sz="1600" b="1" dirty="0" smtClean="0">
                <a:latin typeface="Segoe UI" panose="020B0502040204020203" pitchFamily="34" charset="0"/>
                <a:ea typeface="Segoe UI" panose="020B0502040204020203" pitchFamily="34" charset="0"/>
                <a:cs typeface="Segoe UI" panose="020B0502040204020203" pitchFamily="34" charset="0"/>
              </a:rPr>
              <a:t>gradual transition </a:t>
            </a:r>
            <a:r>
              <a:rPr lang="en-US" sz="1600" dirty="0" smtClean="0">
                <a:latin typeface="Segoe UI" panose="020B0502040204020203" pitchFamily="34" charset="0"/>
                <a:ea typeface="Segoe UI" panose="020B0502040204020203" pitchFamily="34" charset="0"/>
                <a:cs typeface="Segoe UI" panose="020B0502040204020203" pitchFamily="34" charset="0"/>
              </a:rPr>
              <a:t>to mandatory reporting;</a:t>
            </a:r>
          </a:p>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Need to </a:t>
            </a:r>
            <a:r>
              <a:rPr lang="en-US" sz="1600" b="1" dirty="0" smtClean="0">
                <a:latin typeface="Segoe UI" panose="020B0502040204020203" pitchFamily="34" charset="0"/>
                <a:ea typeface="Segoe UI" panose="020B0502040204020203" pitchFamily="34" charset="0"/>
                <a:cs typeface="Segoe UI" panose="020B0502040204020203" pitchFamily="34" charset="0"/>
              </a:rPr>
              <a:t>determine terms </a:t>
            </a:r>
            <a:r>
              <a:rPr lang="en-US" sz="1600" b="1" dirty="0">
                <a:latin typeface="Segoe UI" panose="020B0502040204020203" pitchFamily="34" charset="0"/>
                <a:ea typeface="Segoe UI" panose="020B0502040204020203" pitchFamily="34" charset="0"/>
                <a:cs typeface="Segoe UI" panose="020B0502040204020203" pitchFamily="34" charset="0"/>
              </a:rPr>
              <a:t>for </a:t>
            </a:r>
            <a:r>
              <a:rPr lang="en-US" sz="1600" b="1" dirty="0" smtClean="0">
                <a:latin typeface="Segoe UI" panose="020B0502040204020203" pitchFamily="34" charset="0"/>
                <a:ea typeface="Segoe UI" panose="020B0502040204020203" pitchFamily="34" charset="0"/>
                <a:cs typeface="Segoe UI" panose="020B0502040204020203" pitchFamily="34" charset="0"/>
              </a:rPr>
              <a:t>mandatory </a:t>
            </a:r>
            <a:r>
              <a:rPr lang="en-US" sz="1600" dirty="0" smtClean="0">
                <a:latin typeface="Segoe UI" panose="020B0502040204020203" pitchFamily="34" charset="0"/>
                <a:ea typeface="Segoe UI" panose="020B0502040204020203" pitchFamily="34" charset="0"/>
                <a:cs typeface="Segoe UI" panose="020B0502040204020203" pitchFamily="34" charset="0"/>
              </a:rPr>
              <a:t>non-financial </a:t>
            </a:r>
            <a:r>
              <a:rPr lang="en-US" sz="1600" dirty="0">
                <a:latin typeface="Segoe UI" panose="020B0502040204020203" pitchFamily="34" charset="0"/>
                <a:ea typeface="Segoe UI" panose="020B0502040204020203" pitchFamily="34" charset="0"/>
                <a:cs typeface="Segoe UI" panose="020B0502040204020203" pitchFamily="34" charset="0"/>
              </a:rPr>
              <a:t>reporting, depending on </a:t>
            </a:r>
            <a:r>
              <a:rPr lang="en-US" sz="1600" dirty="0" smtClean="0">
                <a:latin typeface="Segoe UI" panose="020B0502040204020203" pitchFamily="34" charset="0"/>
                <a:ea typeface="Segoe UI" panose="020B0502040204020203" pitchFamily="34" charset="0"/>
                <a:cs typeface="Segoe UI" panose="020B0502040204020203" pitchFamily="34" charset="0"/>
              </a:rPr>
              <a:t>size </a:t>
            </a:r>
            <a:r>
              <a:rPr lang="en-US" sz="1600" dirty="0">
                <a:latin typeface="Segoe UI" panose="020B0502040204020203" pitchFamily="34" charset="0"/>
                <a:ea typeface="Segoe UI" panose="020B0502040204020203" pitchFamily="34" charset="0"/>
                <a:cs typeface="Segoe UI" panose="020B0502040204020203" pitchFamily="34" charset="0"/>
              </a:rPr>
              <a:t>of </a:t>
            </a:r>
            <a:r>
              <a:rPr lang="en-US" sz="1600" dirty="0" smtClean="0">
                <a:latin typeface="Segoe UI" panose="020B0502040204020203" pitchFamily="34" charset="0"/>
                <a:ea typeface="Segoe UI" panose="020B0502040204020203" pitchFamily="34" charset="0"/>
                <a:cs typeface="Segoe UI" panose="020B0502040204020203" pitchFamily="34" charset="0"/>
              </a:rPr>
              <a:t>companies;</a:t>
            </a:r>
          </a:p>
          <a:p>
            <a:pPr marL="342900" indent="-34290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Shorter transition period for large companies </a:t>
            </a:r>
            <a:r>
              <a:rPr lang="en-US" sz="1600" dirty="0" smtClean="0">
                <a:latin typeface="Segoe UI" panose="020B0502040204020203" pitchFamily="34" charset="0"/>
                <a:ea typeface="Segoe UI" panose="020B0502040204020203" pitchFamily="34" charset="0"/>
                <a:cs typeface="Segoe UI" panose="020B0502040204020203" pitchFamily="34" charset="0"/>
              </a:rPr>
              <a:t>(revenues higher than $24 bln, RBC-500 rating criteria);</a:t>
            </a:r>
            <a:endParaRPr lang="en-US" sz="1600" dirty="0">
              <a:latin typeface="Segoe UI" panose="020B0502040204020203" pitchFamily="34" charset="0"/>
              <a:ea typeface="Segoe UI" panose="020B0502040204020203" pitchFamily="34" charset="0"/>
              <a:cs typeface="Segoe UI" panose="020B0502040204020203" pitchFamily="34" charset="0"/>
            </a:endParaRPr>
          </a:p>
          <a:p>
            <a:pPr marL="342900" indent="-34290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Mechanism of </a:t>
            </a:r>
            <a:r>
              <a:rPr lang="en-US" sz="1600" dirty="0">
                <a:latin typeface="Segoe UI" panose="020B0502040204020203" pitchFamily="34" charset="0"/>
                <a:ea typeface="Segoe UI" panose="020B0502040204020203" pitchFamily="34" charset="0"/>
                <a:cs typeface="Segoe UI" panose="020B0502040204020203" pitchFamily="34" charset="0"/>
              </a:rPr>
              <a:t>including companies </a:t>
            </a:r>
            <a:r>
              <a:rPr lang="en-US" sz="1600" dirty="0" smtClean="0">
                <a:latin typeface="Segoe UI" panose="020B0502040204020203" pitchFamily="34" charset="0"/>
                <a:ea typeface="Segoe UI" panose="020B0502040204020203" pitchFamily="34" charset="0"/>
                <a:cs typeface="Segoe UI" panose="020B0502040204020203" pitchFamily="34" charset="0"/>
              </a:rPr>
              <a:t>in </a:t>
            </a:r>
            <a:r>
              <a:rPr lang="en-US" sz="1600" dirty="0">
                <a:latin typeface="Segoe UI" panose="020B0502040204020203" pitchFamily="34" charset="0"/>
                <a:ea typeface="Segoe UI" panose="020B0502040204020203" pitchFamily="34" charset="0"/>
                <a:cs typeface="Segoe UI" panose="020B0502040204020203" pitchFamily="34" charset="0"/>
              </a:rPr>
              <a:t>special sector similar </a:t>
            </a:r>
            <a:r>
              <a:rPr lang="en-US" sz="1600" dirty="0" smtClean="0">
                <a:latin typeface="Segoe UI" panose="020B0502040204020203" pitchFamily="34" charset="0"/>
                <a:ea typeface="Segoe UI" panose="020B0502040204020203" pitchFamily="34" charset="0"/>
                <a:cs typeface="Segoe UI" panose="020B0502040204020203" pitchFamily="34" charset="0"/>
              </a:rPr>
              <a:t>to </a:t>
            </a:r>
            <a:r>
              <a:rPr lang="en-US" sz="1600" b="1" dirty="0">
                <a:latin typeface="Segoe UI" panose="020B0502040204020203" pitchFamily="34" charset="0"/>
                <a:ea typeface="Segoe UI" panose="020B0502040204020203" pitchFamily="34" charset="0"/>
                <a:cs typeface="Segoe UI" panose="020B0502040204020203" pitchFamily="34" charset="0"/>
              </a:rPr>
              <a:t>sustainable development sector </a:t>
            </a:r>
            <a:r>
              <a:rPr lang="en-US" sz="1600" dirty="0">
                <a:latin typeface="Segoe UI" panose="020B0502040204020203" pitchFamily="34" charset="0"/>
                <a:ea typeface="Segoe UI" panose="020B0502040204020203" pitchFamily="34" charset="0"/>
                <a:cs typeface="Segoe UI" panose="020B0502040204020203" pitchFamily="34" charset="0"/>
              </a:rPr>
              <a:t>of </a:t>
            </a:r>
            <a:r>
              <a:rPr lang="en-US" sz="1600" dirty="0" smtClean="0">
                <a:latin typeface="Segoe UI" panose="020B0502040204020203" pitchFamily="34" charset="0"/>
                <a:ea typeface="Segoe UI" panose="020B0502040204020203" pitchFamily="34" charset="0"/>
                <a:cs typeface="Segoe UI" panose="020B0502040204020203" pitchFamily="34" charset="0"/>
              </a:rPr>
              <a:t>Moscow </a:t>
            </a:r>
            <a:r>
              <a:rPr lang="en-US" sz="1600" dirty="0">
                <a:latin typeface="Segoe UI" panose="020B0502040204020203" pitchFamily="34" charset="0"/>
                <a:ea typeface="Segoe UI" panose="020B0502040204020203" pitchFamily="34" charset="0"/>
                <a:cs typeface="Segoe UI" panose="020B0502040204020203" pitchFamily="34" charset="0"/>
              </a:rPr>
              <a:t>Stock Exchange, which will allow them to </a:t>
            </a:r>
            <a:r>
              <a:rPr lang="en-US" sz="1600" b="1" dirty="0">
                <a:latin typeface="Segoe UI" panose="020B0502040204020203" pitchFamily="34" charset="0"/>
                <a:ea typeface="Segoe UI" panose="020B0502040204020203" pitchFamily="34" charset="0"/>
                <a:cs typeface="Segoe UI" panose="020B0502040204020203" pitchFamily="34" charset="0"/>
              </a:rPr>
              <a:t>receive preferences</a:t>
            </a:r>
            <a:r>
              <a:rPr lang="en-US" sz="1600" dirty="0">
                <a:latin typeface="Segoe UI" panose="020B0502040204020203" pitchFamily="34" charset="0"/>
                <a:ea typeface="Segoe UI" panose="020B0502040204020203" pitchFamily="34" charset="0"/>
                <a:cs typeface="Segoe UI" panose="020B0502040204020203" pitchFamily="34" charset="0"/>
              </a:rPr>
              <a:t> </a:t>
            </a:r>
            <a:r>
              <a:rPr lang="en-US" sz="1600" dirty="0" smtClean="0">
                <a:latin typeface="Segoe UI" panose="020B0502040204020203" pitchFamily="34" charset="0"/>
                <a:ea typeface="Segoe UI" panose="020B0502040204020203" pitchFamily="34" charset="0"/>
                <a:cs typeface="Segoe UI" panose="020B0502040204020203" pitchFamily="34" charset="0"/>
              </a:rPr>
              <a:t>(ex. compensation </a:t>
            </a:r>
            <a:r>
              <a:rPr lang="en-US" sz="1600" dirty="0">
                <a:latin typeface="Segoe UI" panose="020B0502040204020203" pitchFamily="34" charset="0"/>
                <a:ea typeface="Segoe UI" panose="020B0502040204020203" pitchFamily="34" charset="0"/>
                <a:cs typeface="Segoe UI" panose="020B0502040204020203" pitchFamily="34" charset="0"/>
              </a:rPr>
              <a:t>for reporting </a:t>
            </a:r>
            <a:r>
              <a:rPr lang="en-US" sz="1600" dirty="0" smtClean="0">
                <a:latin typeface="Segoe UI" panose="020B0502040204020203" pitchFamily="34" charset="0"/>
                <a:ea typeface="Segoe UI" panose="020B0502040204020203" pitchFamily="34" charset="0"/>
                <a:cs typeface="Segoe UI" panose="020B0502040204020203" pitchFamily="34" charset="0"/>
              </a:rPr>
              <a:t>costs </a:t>
            </a:r>
            <a:r>
              <a:rPr lang="en-US" sz="1600" dirty="0">
                <a:latin typeface="Segoe UI" panose="020B0502040204020203" pitchFamily="34" charset="0"/>
                <a:ea typeface="Segoe UI" panose="020B0502040204020203" pitchFamily="34" charset="0"/>
                <a:cs typeface="Segoe UI" panose="020B0502040204020203" pitchFamily="34" charset="0"/>
              </a:rPr>
              <a:t>or subsidizing </a:t>
            </a:r>
            <a:r>
              <a:rPr lang="en-US" sz="1600" dirty="0" smtClean="0">
                <a:latin typeface="Segoe UI" panose="020B0502040204020203" pitchFamily="34" charset="0"/>
                <a:ea typeface="Segoe UI" panose="020B0502040204020203" pitchFamily="34" charset="0"/>
                <a:cs typeface="Segoe UI" panose="020B0502040204020203" pitchFamily="34" charset="0"/>
              </a:rPr>
              <a:t>rates).</a:t>
            </a:r>
            <a:endParaRPr lang="en-US" sz="1600" dirty="0">
              <a:latin typeface="Segoe UI" panose="020B0502040204020203" pitchFamily="34" charset="0"/>
              <a:ea typeface="Segoe UI" panose="020B0502040204020203" pitchFamily="34" charset="0"/>
              <a:cs typeface="Segoe UI" panose="020B0502040204020203" pitchFamily="34" charset="0"/>
            </a:endParaRPr>
          </a:p>
          <a:p>
            <a:pPr marL="342900" indent="-342900">
              <a:spcAft>
                <a:spcPts val="1200"/>
              </a:spcAft>
              <a:buClr>
                <a:srgbClr val="992673"/>
              </a:buClr>
              <a:buFont typeface="Wingdings" panose="05000000000000000000" pitchFamily="2" charset="2"/>
              <a:buChar char="ü"/>
            </a:pPr>
            <a:endParaRPr lang="en-US" sz="16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1086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13</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9" name="Rectangle 2"/>
          <p:cNvSpPr txBox="1">
            <a:spLocks noChangeArrowheads="1"/>
          </p:cNvSpPr>
          <p:nvPr/>
        </p:nvSpPr>
        <p:spPr bwMode="auto">
          <a:xfrm>
            <a:off x="1491109" y="381579"/>
            <a:ext cx="9706732"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lnSpc>
                <a:spcPts val="2300"/>
              </a:lnSpc>
              <a:spcBef>
                <a:spcPct val="0"/>
              </a:spcBef>
              <a:spcAft>
                <a:spcPct val="0"/>
              </a:spcAft>
            </a:pPr>
            <a:r>
              <a:rPr lang="en-US" altLang="ru-RU" sz="2000" b="1" dirty="0" smtClean="0">
                <a:latin typeface="Segoe UI" panose="020B0502040204020203" pitchFamily="34" charset="0"/>
                <a:cs typeface="Segoe UI" panose="020B0502040204020203" pitchFamily="34" charset="0"/>
              </a:rPr>
              <a:t>Recent ACRA’s Research</a:t>
            </a:r>
            <a:r>
              <a:rPr lang="ru-RU" altLang="ru-RU" sz="2000" b="1" dirty="0" smtClean="0">
                <a:latin typeface="Segoe UI" panose="020B0502040204020203" pitchFamily="34" charset="0"/>
                <a:cs typeface="Segoe UI" panose="020B0502040204020203" pitchFamily="34" charset="0"/>
              </a:rPr>
              <a:t> </a:t>
            </a:r>
          </a:p>
          <a:p>
            <a:pPr fontAlgn="base">
              <a:lnSpc>
                <a:spcPts val="2300"/>
              </a:lnSpc>
              <a:spcBef>
                <a:spcPct val="0"/>
              </a:spcBef>
              <a:spcAft>
                <a:spcPct val="0"/>
              </a:spcAft>
            </a:pPr>
            <a:r>
              <a:rPr lang="en-US" altLang="ru-RU" sz="2000" b="1" dirty="0" smtClean="0">
                <a:latin typeface="Segoe UI" panose="020B0502040204020203" pitchFamily="34" charset="0"/>
                <a:cs typeface="Segoe UI" panose="020B0502040204020203" pitchFamily="34" charset="0"/>
              </a:rPr>
              <a:t>https</a:t>
            </a:r>
            <a:r>
              <a:rPr lang="en-US" altLang="ru-RU" sz="2000" b="1" dirty="0">
                <a:latin typeface="Segoe UI" panose="020B0502040204020203" pitchFamily="34" charset="0"/>
                <a:cs typeface="Segoe UI" panose="020B0502040204020203" pitchFamily="34" charset="0"/>
              </a:rPr>
              <a:t>://</a:t>
            </a:r>
            <a:r>
              <a:rPr lang="en-US" altLang="ru-RU" sz="2000" b="1" dirty="0" smtClean="0">
                <a:latin typeface="Segoe UI" panose="020B0502040204020203" pitchFamily="34" charset="0"/>
                <a:cs typeface="Segoe UI" panose="020B0502040204020203" pitchFamily="34" charset="0"/>
              </a:rPr>
              <a:t>www.acra-ratings.com/research</a:t>
            </a:r>
            <a:endParaRPr lang="ru-RU" altLang="ru-RU" sz="2000" b="1" dirty="0">
              <a:latin typeface="Segoe UI" panose="020B0502040204020203" pitchFamily="34" charset="0"/>
              <a:cs typeface="Segoe UI" panose="020B0502040204020203" pitchFamily="34" charset="0"/>
            </a:endParaRPr>
          </a:p>
        </p:txBody>
      </p:sp>
      <p:pic>
        <p:nvPicPr>
          <p:cNvPr id="5" name="Рисунок 4" descr="Вырезка экрана"/>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8075" y="1014883"/>
            <a:ext cx="10197690" cy="5438306"/>
          </a:xfrm>
          <a:prstGeom prst="rect">
            <a:avLst/>
          </a:prstGeom>
        </p:spPr>
      </p:pic>
    </p:spTree>
    <p:extLst>
      <p:ext uri="{BB962C8B-B14F-4D97-AF65-F5344CB8AC3E}">
        <p14:creationId xmlns:p14="http://schemas.microsoft.com/office/powerpoint/2010/main" val="3662420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14</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9" name="Объект 2"/>
          <p:cNvSpPr txBox="1">
            <a:spLocks/>
          </p:cNvSpPr>
          <p:nvPr/>
        </p:nvSpPr>
        <p:spPr bwMode="auto">
          <a:xfrm>
            <a:off x="7582912" y="1355988"/>
            <a:ext cx="3817452" cy="163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ts val="900"/>
              </a:spcBef>
              <a:spcAft>
                <a:spcPct val="0"/>
              </a:spcAft>
              <a:buClr>
                <a:srgbClr val="992673"/>
              </a:buClr>
              <a:buFont typeface="Wingdings" panose="05000000000000000000" pitchFamily="2" charset="2"/>
              <a:buChar char="ü"/>
              <a:defRPr/>
            </a:pPr>
            <a:r>
              <a:rPr lang="en-US" sz="1400" dirty="0">
                <a:solidFill>
                  <a:prstClr val="black"/>
                </a:solidFill>
                <a:latin typeface="Segoe UI" panose="020B0502040204020203" pitchFamily="34" charset="0"/>
                <a:cs typeface="Segoe UI" panose="020B0502040204020203" pitchFamily="34" charset="0"/>
              </a:rPr>
              <a:t>ACRA sees its mission in </a:t>
            </a:r>
            <a:r>
              <a:rPr lang="en-US" sz="1400" b="1" dirty="0">
                <a:solidFill>
                  <a:prstClr val="black"/>
                </a:solidFill>
                <a:latin typeface="Segoe UI" panose="020B0502040204020203" pitchFamily="34" charset="0"/>
                <a:cs typeface="Segoe UI" panose="020B0502040204020203" pitchFamily="34" charset="0"/>
              </a:rPr>
              <a:t>developing best practices </a:t>
            </a:r>
            <a:r>
              <a:rPr lang="en-US" sz="1400" dirty="0">
                <a:solidFill>
                  <a:prstClr val="black"/>
                </a:solidFill>
                <a:latin typeface="Segoe UI" panose="020B0502040204020203" pitchFamily="34" charset="0"/>
                <a:cs typeface="Segoe UI" panose="020B0502040204020203" pitchFamily="34" charset="0"/>
              </a:rPr>
              <a:t>that provide the </a:t>
            </a:r>
            <a:r>
              <a:rPr lang="en-US" sz="1400" b="1" dirty="0">
                <a:solidFill>
                  <a:prstClr val="black"/>
                </a:solidFill>
                <a:latin typeface="Segoe UI" panose="020B0502040204020203" pitchFamily="34" charset="0"/>
                <a:cs typeface="Segoe UI" panose="020B0502040204020203" pitchFamily="34" charset="0"/>
              </a:rPr>
              <a:t>Russian financial market </a:t>
            </a:r>
            <a:r>
              <a:rPr lang="en-US" sz="1400" dirty="0">
                <a:solidFill>
                  <a:prstClr val="black"/>
                </a:solidFill>
                <a:latin typeface="Segoe UI" panose="020B0502040204020203" pitchFamily="34" charset="0"/>
                <a:cs typeface="Segoe UI" panose="020B0502040204020203" pitchFamily="34" charset="0"/>
              </a:rPr>
              <a:t>with basis for sustainable performance</a:t>
            </a:r>
            <a:endParaRPr lang="ru-RU" sz="1400" dirty="0">
              <a:solidFill>
                <a:prstClr val="black"/>
              </a:solidFill>
              <a:latin typeface="Segoe UI" panose="020B0502040204020203" pitchFamily="34" charset="0"/>
              <a:cs typeface="Segoe UI" panose="020B0502040204020203" pitchFamily="34" charset="0"/>
            </a:endParaRPr>
          </a:p>
          <a:p>
            <a:pPr fontAlgn="base">
              <a:spcBef>
                <a:spcPts val="900"/>
              </a:spcBef>
              <a:spcAft>
                <a:spcPct val="0"/>
              </a:spcAft>
              <a:buClr>
                <a:srgbClr val="992673"/>
              </a:buClr>
              <a:buFont typeface="Wingdings" panose="05000000000000000000" pitchFamily="2" charset="2"/>
              <a:buChar char="ü"/>
              <a:defRPr/>
            </a:pPr>
            <a:r>
              <a:rPr lang="en-US" sz="1400" dirty="0">
                <a:solidFill>
                  <a:srgbClr val="000000"/>
                </a:solidFill>
                <a:latin typeface="Segoe UI" panose="020B0502040204020203" pitchFamily="34" charset="0"/>
                <a:ea typeface="ＭＳ Ｐゴシック" pitchFamily="34" charset="-128"/>
                <a:cs typeface="Segoe UI" panose="020B0502040204020203" pitchFamily="34" charset="0"/>
              </a:rPr>
              <a:t>ACRA’s expertise is</a:t>
            </a:r>
            <a:r>
              <a:rPr lang="en-US" sz="1400" b="1" dirty="0">
                <a:solidFill>
                  <a:srgbClr val="000000"/>
                </a:solidFill>
                <a:latin typeface="Segoe UI" panose="020B0502040204020203" pitchFamily="34" charset="0"/>
                <a:ea typeface="ＭＳ Ｐゴシック" pitchFamily="34" charset="-128"/>
                <a:cs typeface="Segoe UI" panose="020B0502040204020203" pitchFamily="34" charset="0"/>
              </a:rPr>
              <a:t> unique in terms of its competences </a:t>
            </a:r>
            <a:r>
              <a:rPr lang="en-US" sz="1400" dirty="0">
                <a:solidFill>
                  <a:srgbClr val="000000"/>
                </a:solidFill>
                <a:latin typeface="Segoe UI" panose="020B0502040204020203" pitchFamily="34" charset="0"/>
                <a:ea typeface="ＭＳ Ｐゴシック" pitchFamily="34" charset="-128"/>
                <a:cs typeface="Segoe UI" panose="020B0502040204020203" pitchFamily="34" charset="0"/>
              </a:rPr>
              <a:t>and profound understanding of credit risk</a:t>
            </a:r>
            <a:endParaRPr lang="ru-RU" sz="1400" dirty="0">
              <a:solidFill>
                <a:srgbClr val="000000"/>
              </a:solidFill>
              <a:latin typeface="Segoe UI" panose="020B0502040204020203" pitchFamily="34" charset="0"/>
              <a:ea typeface="ＭＳ Ｐゴシック" pitchFamily="34" charset="-128"/>
              <a:cs typeface="Segoe UI" panose="020B0502040204020203" pitchFamily="34" charset="0"/>
            </a:endParaRPr>
          </a:p>
          <a:p>
            <a:pPr fontAlgn="base">
              <a:spcBef>
                <a:spcPts val="900"/>
              </a:spcBef>
              <a:spcAft>
                <a:spcPct val="0"/>
              </a:spcAft>
              <a:buClr>
                <a:srgbClr val="992673"/>
              </a:buClr>
              <a:buFont typeface="Wingdings" panose="05000000000000000000" pitchFamily="2" charset="2"/>
              <a:buChar char="ü"/>
              <a:defRPr/>
            </a:pPr>
            <a:r>
              <a:rPr lang="en-US" sz="1400" dirty="0">
                <a:solidFill>
                  <a:srgbClr val="000000"/>
                </a:solidFill>
                <a:latin typeface="Segoe UI" panose="020B0502040204020203" pitchFamily="34" charset="0"/>
                <a:ea typeface="ＭＳ Ｐゴシック" pitchFamily="34" charset="-128"/>
                <a:cs typeface="Segoe UI" panose="020B0502040204020203" pitchFamily="34" charset="0"/>
              </a:rPr>
              <a:t>ACRA trainings are aimed at </a:t>
            </a:r>
            <a:r>
              <a:rPr lang="en-US" sz="1400" b="1" dirty="0">
                <a:solidFill>
                  <a:srgbClr val="000000"/>
                </a:solidFill>
                <a:latin typeface="Segoe UI" panose="020B0502040204020203" pitchFamily="34" charset="0"/>
                <a:ea typeface="ＭＳ Ｐゴシック" pitchFamily="34" charset="-128"/>
                <a:cs typeface="Segoe UI" panose="020B0502040204020203" pitchFamily="34" charset="0"/>
              </a:rPr>
              <a:t>enhancing qualifications</a:t>
            </a:r>
            <a:r>
              <a:rPr lang="en-US" sz="1400" dirty="0">
                <a:solidFill>
                  <a:srgbClr val="000000"/>
                </a:solidFill>
                <a:latin typeface="Segoe UI" panose="020B0502040204020203" pitchFamily="34" charset="0"/>
                <a:ea typeface="ＭＳ Ｐゴシック" pitchFamily="34" charset="-128"/>
                <a:cs typeface="Segoe UI" panose="020B0502040204020203" pitchFamily="34" charset="0"/>
              </a:rPr>
              <a:t> of financial market participants and </a:t>
            </a:r>
            <a:r>
              <a:rPr lang="en-US" sz="1400" b="1" dirty="0">
                <a:solidFill>
                  <a:srgbClr val="000000"/>
                </a:solidFill>
                <a:latin typeface="Segoe UI" panose="020B0502040204020203" pitchFamily="34" charset="0"/>
                <a:ea typeface="ＭＳ Ｐゴシック" pitchFamily="34" charset="-128"/>
                <a:cs typeface="Segoe UI" panose="020B0502040204020203" pitchFamily="34" charset="0"/>
              </a:rPr>
              <a:t>building up efficiency </a:t>
            </a:r>
            <a:r>
              <a:rPr lang="en-US" sz="1400" dirty="0">
                <a:solidFill>
                  <a:srgbClr val="000000"/>
                </a:solidFill>
                <a:latin typeface="Segoe UI" panose="020B0502040204020203" pitchFamily="34" charset="0"/>
                <a:ea typeface="ＭＳ Ｐゴシック" pitchFamily="34" charset="-128"/>
                <a:cs typeface="Segoe UI" panose="020B0502040204020203" pitchFamily="34" charset="0"/>
              </a:rPr>
              <a:t>of managerial and investment decision making</a:t>
            </a:r>
            <a:endParaRPr lang="ru-RU" sz="1400" dirty="0">
              <a:solidFill>
                <a:srgbClr val="000000"/>
              </a:solidFill>
              <a:latin typeface="Segoe UI" panose="020B0502040204020203" pitchFamily="34" charset="0"/>
              <a:ea typeface="ＭＳ Ｐゴシック" pitchFamily="34" charset="-128"/>
              <a:cs typeface="Segoe UI" panose="020B0502040204020203" pitchFamily="34" charset="0"/>
            </a:endParaRPr>
          </a:p>
          <a:p>
            <a:pPr marL="0" indent="0" defTabSz="685800" fontAlgn="base">
              <a:spcBef>
                <a:spcPts val="450"/>
              </a:spcBef>
              <a:spcAft>
                <a:spcPct val="0"/>
              </a:spcAft>
              <a:buClr>
                <a:srgbClr val="992673"/>
              </a:buClr>
              <a:defRPr/>
            </a:pPr>
            <a:endParaRPr lang="en-US" sz="1400" dirty="0">
              <a:solidFill>
                <a:srgbClr val="000000"/>
              </a:solidFill>
              <a:latin typeface="Segoe UI" panose="020B0502040204020203" pitchFamily="34" charset="0"/>
              <a:ea typeface="ＭＳ Ｐゴシック" pitchFamily="34" charset="-128"/>
              <a:cs typeface="Segoe UI" panose="020B0502040204020203" pitchFamily="34" charset="0"/>
            </a:endParaRPr>
          </a:p>
          <a:p>
            <a:pPr marL="214313" indent="-214313" defTabSz="685800" fontAlgn="base">
              <a:spcBef>
                <a:spcPts val="450"/>
              </a:spcBef>
              <a:spcAft>
                <a:spcPct val="0"/>
              </a:spcAft>
              <a:buClr>
                <a:srgbClr val="992673"/>
              </a:buClr>
              <a:buFont typeface="Wingdings" panose="05000000000000000000" pitchFamily="2" charset="2"/>
              <a:buChar char="ü"/>
              <a:defRPr/>
            </a:pPr>
            <a:endParaRPr lang="en-US" sz="1400" dirty="0">
              <a:solidFill>
                <a:srgbClr val="000000"/>
              </a:solidFill>
              <a:latin typeface="Segoe UI" panose="020B0502040204020203" pitchFamily="34" charset="0"/>
              <a:ea typeface="ＭＳ Ｐゴシック" pitchFamily="34" charset="-128"/>
              <a:cs typeface="Segoe UI" panose="020B0502040204020203" pitchFamily="34" charset="0"/>
            </a:endParaRPr>
          </a:p>
          <a:p>
            <a:pPr marL="0" indent="0" defTabSz="685800" fontAlgn="base">
              <a:spcBef>
                <a:spcPts val="450"/>
              </a:spcBef>
              <a:spcAft>
                <a:spcPct val="0"/>
              </a:spcAft>
              <a:buClr>
                <a:srgbClr val="992673"/>
              </a:buClr>
              <a:defRPr/>
            </a:pPr>
            <a:endParaRPr lang="en-US" sz="1400" dirty="0">
              <a:solidFill>
                <a:srgbClr val="000000"/>
              </a:solidFill>
              <a:latin typeface="Segoe UI" panose="020B0502040204020203" pitchFamily="34" charset="0"/>
              <a:ea typeface="ＭＳ Ｐゴシック" pitchFamily="34" charset="-128"/>
              <a:cs typeface="Segoe UI" panose="020B0502040204020203" pitchFamily="34" charset="0"/>
            </a:endParaRPr>
          </a:p>
        </p:txBody>
      </p:sp>
      <p:sp>
        <p:nvSpPr>
          <p:cNvPr id="11" name="TextBox 10"/>
          <p:cNvSpPr txBox="1"/>
          <p:nvPr/>
        </p:nvSpPr>
        <p:spPr>
          <a:xfrm>
            <a:off x="7607139" y="4697849"/>
            <a:ext cx="4249501" cy="1323439"/>
          </a:xfrm>
          <a:prstGeom prst="rect">
            <a:avLst/>
          </a:prstGeom>
          <a:noFill/>
          <a:ln w="12700">
            <a:solidFill>
              <a:srgbClr val="992677"/>
            </a:solidFill>
          </a:ln>
        </p:spPr>
        <p:txBody>
          <a:bodyPr wrap="square" rtlCol="0">
            <a:spAutoFit/>
          </a:bodyPr>
          <a:lstStyle/>
          <a:p>
            <a:pPr algn="ctr">
              <a:defRPr/>
            </a:pPr>
            <a:r>
              <a:rPr lang="en-US" sz="1600" b="1" dirty="0" smtClean="0">
                <a:solidFill>
                  <a:srgbClr val="000000"/>
                </a:solidFill>
                <a:latin typeface="Segoe UI" panose="020B0502040204020203" pitchFamily="34" charset="0"/>
                <a:ea typeface="ＭＳ Ｐゴシック" pitchFamily="34" charset="-128"/>
                <a:cs typeface="Segoe UI" panose="020B0502040204020203" pitchFamily="34" charset="0"/>
              </a:rPr>
              <a:t>For more information and enrollment, please contact</a:t>
            </a:r>
          </a:p>
          <a:p>
            <a:pPr lvl="0" algn="ctr">
              <a:defRPr/>
            </a:pPr>
            <a:r>
              <a:rPr lang="en-US" sz="1600" dirty="0" smtClean="0">
                <a:solidFill>
                  <a:srgbClr val="000000"/>
                </a:solidFill>
                <a:latin typeface="Segoe UI" panose="020B0502040204020203" pitchFamily="34" charset="0"/>
                <a:ea typeface="ＭＳ Ｐゴシック" pitchFamily="34" charset="-128"/>
                <a:cs typeface="Segoe UI" panose="020B0502040204020203" pitchFamily="34" charset="0"/>
              </a:rPr>
              <a:t>Maksim Ivakaev, </a:t>
            </a:r>
            <a:r>
              <a:rPr lang="en-US" sz="1600" dirty="0">
                <a:solidFill>
                  <a:srgbClr val="000000"/>
                </a:solidFill>
                <a:latin typeface="Segoe UI" panose="020B0502040204020203" pitchFamily="34" charset="0"/>
                <a:ea typeface="ＭＳ Ｐゴシック" pitchFamily="34" charset="-128"/>
                <a:cs typeface="Segoe UI" panose="020B0502040204020203" pitchFamily="34" charset="0"/>
              </a:rPr>
              <a:t>Manager</a:t>
            </a:r>
            <a:endParaRPr lang="ru-RU" sz="1600" dirty="0">
              <a:solidFill>
                <a:srgbClr val="000000"/>
              </a:solidFill>
              <a:latin typeface="Segoe UI" panose="020B0502040204020203" pitchFamily="34" charset="0"/>
              <a:ea typeface="ＭＳ Ｐゴシック" pitchFamily="34" charset="-128"/>
              <a:cs typeface="Segoe UI" panose="020B0502040204020203" pitchFamily="34" charset="0"/>
            </a:endParaRPr>
          </a:p>
          <a:p>
            <a:pPr lvl="0" algn="ctr">
              <a:defRPr/>
            </a:pPr>
            <a:r>
              <a:rPr lang="en-US" sz="1600" dirty="0" smtClean="0">
                <a:solidFill>
                  <a:srgbClr val="000000"/>
                </a:solidFill>
                <a:latin typeface="Segoe UI" panose="020B0502040204020203" pitchFamily="34" charset="0"/>
                <a:ea typeface="ＭＳ Ｐゴシック" pitchFamily="34" charset="-128"/>
                <a:cs typeface="Segoe UI" panose="020B0502040204020203" pitchFamily="34" charset="0"/>
              </a:rPr>
              <a:t>maksim.ivakaev@acra-ratings.ru</a:t>
            </a:r>
            <a:r>
              <a:rPr lang="ru-RU" sz="1600" dirty="0">
                <a:solidFill>
                  <a:srgbClr val="000000"/>
                </a:solidFill>
                <a:latin typeface="Segoe UI" panose="020B0502040204020203" pitchFamily="34" charset="0"/>
                <a:ea typeface="ＭＳ Ｐゴシック" pitchFamily="34" charset="-128"/>
                <a:cs typeface="Segoe UI" panose="020B0502040204020203" pitchFamily="34" charset="0"/>
              </a:rPr>
              <a:t/>
            </a:r>
            <a:br>
              <a:rPr lang="ru-RU" sz="1600" dirty="0">
                <a:solidFill>
                  <a:srgbClr val="000000"/>
                </a:solidFill>
                <a:latin typeface="Segoe UI" panose="020B0502040204020203" pitchFamily="34" charset="0"/>
                <a:ea typeface="ＭＳ Ｐゴシック" pitchFamily="34" charset="-128"/>
                <a:cs typeface="Segoe UI" panose="020B0502040204020203" pitchFamily="34" charset="0"/>
              </a:rPr>
            </a:br>
            <a:r>
              <a:rPr lang="ru-RU" sz="1600" dirty="0">
                <a:solidFill>
                  <a:srgbClr val="000000"/>
                </a:solidFill>
                <a:latin typeface="Segoe UI" panose="020B0502040204020203" pitchFamily="34" charset="0"/>
                <a:ea typeface="ＭＳ Ｐゴシック" pitchFamily="34" charset="-128"/>
                <a:cs typeface="Segoe UI" panose="020B0502040204020203" pitchFamily="34" charset="0"/>
              </a:rPr>
              <a:t>+7 495 139 04 80, </a:t>
            </a:r>
            <a:r>
              <a:rPr lang="en-US" sz="1600" dirty="0" err="1" smtClean="0">
                <a:solidFill>
                  <a:srgbClr val="000000"/>
                </a:solidFill>
                <a:latin typeface="Segoe UI" panose="020B0502040204020203" pitchFamily="34" charset="0"/>
                <a:ea typeface="ＭＳ Ｐゴシック" pitchFamily="34" charset="-128"/>
                <a:cs typeface="Segoe UI" panose="020B0502040204020203" pitchFamily="34" charset="0"/>
              </a:rPr>
              <a:t>ext</a:t>
            </a:r>
            <a:r>
              <a:rPr lang="ru-RU" sz="1600" dirty="0" smtClean="0">
                <a:solidFill>
                  <a:srgbClr val="000000"/>
                </a:solidFill>
                <a:latin typeface="Segoe UI" panose="020B0502040204020203" pitchFamily="34" charset="0"/>
                <a:ea typeface="ＭＳ Ｐゴシック" pitchFamily="34" charset="-128"/>
                <a:cs typeface="Segoe UI" panose="020B0502040204020203" pitchFamily="34" charset="0"/>
              </a:rPr>
              <a:t>. 1</a:t>
            </a:r>
            <a:r>
              <a:rPr lang="en-US" sz="1600" dirty="0" smtClean="0">
                <a:solidFill>
                  <a:srgbClr val="000000"/>
                </a:solidFill>
                <a:latin typeface="Segoe UI" panose="020B0502040204020203" pitchFamily="34" charset="0"/>
                <a:ea typeface="ＭＳ Ｐゴシック" pitchFamily="34" charset="-128"/>
                <a:cs typeface="Segoe UI" panose="020B0502040204020203" pitchFamily="34" charset="0"/>
              </a:rPr>
              <a:t>64</a:t>
            </a:r>
            <a:endParaRPr lang="en-US" sz="1600" dirty="0">
              <a:solidFill>
                <a:prstClr val="black"/>
              </a:solidFill>
              <a:latin typeface="Segoe UI" panose="020B0502040204020203" pitchFamily="34" charset="0"/>
              <a:ea typeface="ＭＳ Ｐゴシック" pitchFamily="34" charset="-128"/>
              <a:cs typeface="Segoe UI" panose="020B0502040204020203" pitchFamily="34" charset="0"/>
            </a:endParaRPr>
          </a:p>
        </p:txBody>
      </p:sp>
      <p:sp>
        <p:nvSpPr>
          <p:cNvPr id="13" name="Rectangle 2"/>
          <p:cNvSpPr txBox="1">
            <a:spLocks noChangeArrowheads="1"/>
          </p:cNvSpPr>
          <p:nvPr/>
        </p:nvSpPr>
        <p:spPr bwMode="auto">
          <a:xfrm>
            <a:off x="1591626" y="431826"/>
            <a:ext cx="6984776" cy="43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defRPr/>
            </a:pPr>
            <a:r>
              <a:rPr lang="en-US" altLang="ru-RU" sz="2400" b="1" dirty="0">
                <a:solidFill>
                  <a:srgbClr val="000000"/>
                </a:solidFill>
                <a:latin typeface="Segoe UI" panose="020B0502040204020203" pitchFamily="34" charset="0"/>
                <a:cs typeface="Segoe UI" panose="020B0502040204020203" pitchFamily="34" charset="0"/>
              </a:rPr>
              <a:t>ACRA Trainings on Credit Analysis</a:t>
            </a:r>
            <a:endParaRPr lang="ru-RU" altLang="ru-RU" sz="2400" b="1" dirty="0">
              <a:solidFill>
                <a:srgbClr val="000000"/>
              </a:solidFill>
              <a:latin typeface="Segoe UI" panose="020B0502040204020203" pitchFamily="34" charset="0"/>
              <a:cs typeface="Segoe UI" panose="020B0502040204020203" pitchFamily="34" charset="0"/>
            </a:endParaRPr>
          </a:p>
        </p:txBody>
      </p:sp>
      <p:sp>
        <p:nvSpPr>
          <p:cNvPr id="12" name="Объект 2">
            <a:extLst>
              <a:ext uri="{FF2B5EF4-FFF2-40B4-BE49-F238E27FC236}">
                <a16:creationId xmlns:a16="http://schemas.microsoft.com/office/drawing/2014/main" id="{8CC50AD8-5488-9449-A8EF-19F27C19F09D}"/>
              </a:ext>
            </a:extLst>
          </p:cNvPr>
          <p:cNvSpPr txBox="1">
            <a:spLocks/>
          </p:cNvSpPr>
          <p:nvPr/>
        </p:nvSpPr>
        <p:spPr bwMode="auto">
          <a:xfrm>
            <a:off x="533065" y="1599948"/>
            <a:ext cx="6754317" cy="4116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171450" indent="-171450" defTabSz="432000">
              <a:spcBef>
                <a:spcPts val="600"/>
              </a:spcBef>
              <a:buClr>
                <a:srgbClr val="992673"/>
              </a:buClr>
              <a:buFont typeface="Wingdings" panose="05000000000000000000" pitchFamily="2" charset="2"/>
              <a:buChar char="ü"/>
              <a:tabLst>
                <a:tab pos="252000" algn="l"/>
              </a:tabLst>
            </a:pPr>
            <a:r>
              <a:rPr lang="en-US" sz="1400" b="1" dirty="0" smtClean="0">
                <a:latin typeface="Segoe UI" panose="020B0502040204020203" pitchFamily="34" charset="0"/>
                <a:ea typeface="ＭＳ Ｐゴシック" pitchFamily="34" charset="-128"/>
                <a:cs typeface="Segoe UI" panose="020B0502040204020203" pitchFamily="34" charset="0"/>
              </a:rPr>
              <a:t>Fundamentals </a:t>
            </a:r>
            <a:r>
              <a:rPr lang="en-US" sz="1400" b="1" dirty="0">
                <a:latin typeface="Segoe UI" panose="020B0502040204020203" pitchFamily="34" charset="0"/>
                <a:ea typeface="ＭＳ Ｐゴシック" pitchFamily="34" charset="-128"/>
                <a:cs typeface="Segoe UI" panose="020B0502040204020203" pitchFamily="34" charset="0"/>
              </a:rPr>
              <a:t>of credit analysis of banks and non-banking credit institutions</a:t>
            </a:r>
            <a:r>
              <a:rPr lang="ru-RU" sz="1400" b="1" dirty="0" smtClean="0">
                <a:latin typeface="Segoe UI" panose="020B0502040204020203" pitchFamily="34" charset="0"/>
                <a:ea typeface="ＭＳ Ｐゴシック" pitchFamily="34" charset="-128"/>
                <a:cs typeface="Segoe UI" panose="020B0502040204020203" pitchFamily="34" charset="0"/>
              </a:rPr>
              <a:t> </a:t>
            </a:r>
            <a:r>
              <a:rPr lang="ru-RU" sz="1400" dirty="0">
                <a:latin typeface="Segoe UI" panose="020B0502040204020203" pitchFamily="34" charset="0"/>
                <a:ea typeface="ＭＳ Ｐゴシック" pitchFamily="34" charset="-128"/>
                <a:cs typeface="Segoe UI" panose="020B0502040204020203" pitchFamily="34" charset="0"/>
              </a:rPr>
              <a:t/>
            </a:r>
            <a:br>
              <a:rPr lang="ru-RU" sz="1400" dirty="0">
                <a:latin typeface="Segoe UI" panose="020B0502040204020203" pitchFamily="34" charset="0"/>
                <a:ea typeface="ＭＳ Ｐゴシック" pitchFamily="34" charset="-128"/>
                <a:cs typeface="Segoe UI" panose="020B0502040204020203" pitchFamily="34" charset="0"/>
              </a:rPr>
            </a:br>
            <a:r>
              <a:rPr lang="en-US" sz="1400" dirty="0" smtClean="0">
                <a:latin typeface="Segoe UI" panose="020B0502040204020203" pitchFamily="34" charset="0"/>
                <a:ea typeface="ＭＳ Ｐゴシック" pitchFamily="34" charset="-128"/>
                <a:cs typeface="Segoe UI" panose="020B0502040204020203" pitchFamily="34" charset="0"/>
              </a:rPr>
              <a:t>(</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Open </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for enrollment, January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30-31</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2020) </a:t>
            </a:r>
            <a:endParaRPr lang="ru-RU" sz="1400" dirty="0">
              <a:latin typeface="Segoe UI" panose="020B0502040204020203" pitchFamily="34" charset="0"/>
              <a:ea typeface="ＭＳ Ｐゴシック" pitchFamily="34" charset="-128"/>
              <a:cs typeface="Segoe UI" panose="020B0502040204020203" pitchFamily="34" charset="0"/>
            </a:endParaRP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solidFill>
                  <a:prstClr val="black"/>
                </a:solidFill>
                <a:latin typeface="Segoe UI" panose="020B0502040204020203" pitchFamily="34" charset="0"/>
                <a:ea typeface="ＭＳ Ｐゴシック" pitchFamily="34" charset="-128"/>
                <a:cs typeface="Segoe UI" panose="020B0502040204020203" pitchFamily="34" charset="0"/>
              </a:rPr>
              <a:t>Forecasting in credit analysis. Course 1: macroeconomic and industry forecasting fundamentals</a:t>
            </a:r>
            <a:r>
              <a:rPr lang="ru-RU" sz="1400" b="1" dirty="0" smtClean="0">
                <a:solidFill>
                  <a:prstClr val="black"/>
                </a:solidFill>
                <a:latin typeface="Segoe UI" panose="020B0502040204020203" pitchFamily="34" charset="0"/>
                <a:ea typeface="ＭＳ Ｐゴシック" pitchFamily="34" charset="-128"/>
                <a:cs typeface="Segoe UI" panose="020B0502040204020203" pitchFamily="34" charset="0"/>
              </a:rPr>
              <a:t> </a:t>
            </a:r>
            <a: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t/>
            </a:r>
            <a:b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b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enrollment, February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6-7</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 2020</a:t>
            </a: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endParaRPr lang="ru-RU" sz="1400" dirty="0">
              <a:latin typeface="Segoe UI" panose="020B0502040204020203" pitchFamily="34" charset="0"/>
              <a:ea typeface="ＭＳ Ｐゴシック" pitchFamily="34" charset="-128"/>
              <a:cs typeface="Segoe UI" panose="020B0502040204020203" pitchFamily="34" charset="0"/>
            </a:endParaRP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latin typeface="Segoe UI" panose="020B0502040204020203" pitchFamily="34" charset="0"/>
                <a:ea typeface="ＭＳ Ｐゴシック" pitchFamily="34" charset="-128"/>
                <a:cs typeface="Segoe UI" panose="020B0502040204020203" pitchFamily="34" charset="0"/>
              </a:rPr>
              <a:t>Fundamentals of credit analysis of regional and municipal authorities</a:t>
            </a:r>
            <a:r>
              <a:rPr lang="ru-RU" sz="1400" b="1" dirty="0" smtClean="0">
                <a:latin typeface="Segoe UI" panose="020B0502040204020203" pitchFamily="34" charset="0"/>
                <a:ea typeface="ＭＳ Ｐゴシック" pitchFamily="34" charset="-128"/>
                <a:cs typeface="Segoe UI" panose="020B0502040204020203" pitchFamily="34" charset="0"/>
              </a:rPr>
              <a:t> </a:t>
            </a:r>
            <a:r>
              <a:rPr lang="ru-RU" sz="1400" dirty="0">
                <a:latin typeface="Segoe UI" panose="020B0502040204020203" pitchFamily="34" charset="0"/>
                <a:ea typeface="ＭＳ Ｐゴシック" pitchFamily="34" charset="-128"/>
                <a:cs typeface="Segoe UI" panose="020B0502040204020203" pitchFamily="34" charset="0"/>
              </a:rPr>
              <a:t/>
            </a:r>
            <a:br>
              <a:rPr lang="ru-RU" sz="1400" dirty="0">
                <a:latin typeface="Segoe UI" panose="020B0502040204020203" pitchFamily="34" charset="0"/>
                <a:ea typeface="ＭＳ Ｐゴシック" pitchFamily="34" charset="-128"/>
                <a:cs typeface="Segoe UI" panose="020B0502040204020203" pitchFamily="34" charset="0"/>
              </a:rPr>
            </a:br>
            <a:r>
              <a:rPr lang="ru-RU" sz="1400" dirty="0" smtClean="0">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enrollment, </a:t>
            </a:r>
            <a:r>
              <a:rPr lang="en-US" sz="1400" dirty="0">
                <a:latin typeface="Segoe UI" panose="020B0502040204020203" pitchFamily="34" charset="0"/>
                <a:ea typeface="ＭＳ Ｐゴシック" pitchFamily="34" charset="-128"/>
                <a:cs typeface="Segoe UI" panose="020B0502040204020203" pitchFamily="34" charset="0"/>
              </a:rPr>
              <a:t>February </a:t>
            </a:r>
            <a:r>
              <a:rPr lang="en-US" sz="1400" dirty="0" smtClean="0">
                <a:latin typeface="Segoe UI" panose="020B0502040204020203" pitchFamily="34" charset="0"/>
                <a:ea typeface="ＭＳ Ｐゴシック" pitchFamily="34" charset="-128"/>
                <a:cs typeface="Segoe UI" panose="020B0502040204020203" pitchFamily="34" charset="0"/>
              </a:rPr>
              <a:t>12-13</a:t>
            </a:r>
            <a:r>
              <a:rPr lang="en-US" sz="1400" dirty="0">
                <a:latin typeface="Segoe UI" panose="020B0502040204020203" pitchFamily="34" charset="0"/>
                <a:ea typeface="ＭＳ Ｐゴシック" pitchFamily="34" charset="-128"/>
                <a:cs typeface="Segoe UI" panose="020B0502040204020203" pitchFamily="34" charset="0"/>
              </a:rPr>
              <a:t>, </a:t>
            </a:r>
            <a:r>
              <a:rPr lang="en-US" sz="1400" dirty="0" smtClean="0">
                <a:latin typeface="Segoe UI" panose="020B0502040204020203" pitchFamily="34" charset="0"/>
                <a:ea typeface="ＭＳ Ｐゴシック" pitchFamily="34" charset="-128"/>
                <a:cs typeface="Segoe UI" panose="020B0502040204020203" pitchFamily="34" charset="0"/>
              </a:rPr>
              <a:t>2020</a:t>
            </a:r>
            <a:r>
              <a:rPr lang="ru-RU" sz="1400" dirty="0" smtClean="0">
                <a:latin typeface="Segoe UI" panose="020B0502040204020203" pitchFamily="34" charset="0"/>
                <a:ea typeface="ＭＳ Ｐゴシック" pitchFamily="34" charset="-128"/>
                <a:cs typeface="Segoe UI" panose="020B0502040204020203" pitchFamily="34" charset="0"/>
              </a:rPr>
              <a:t>)</a:t>
            </a:r>
            <a:endParaRPr lang="en-US" sz="1400" dirty="0">
              <a:latin typeface="Segoe UI" panose="020B0502040204020203" pitchFamily="34" charset="0"/>
              <a:ea typeface="ＭＳ Ｐゴシック" pitchFamily="34" charset="-128"/>
              <a:cs typeface="Segoe UI" panose="020B0502040204020203" pitchFamily="34" charset="0"/>
            </a:endParaRP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solidFill>
                  <a:prstClr val="black"/>
                </a:solidFill>
                <a:latin typeface="Segoe UI" panose="020B0502040204020203" pitchFamily="34" charset="0"/>
                <a:ea typeface="ＭＳ Ｐゴシック" pitchFamily="34" charset="-128"/>
                <a:cs typeface="Segoe UI" panose="020B0502040204020203" pitchFamily="34" charset="0"/>
              </a:rPr>
              <a:t>Forecasting in credit analysis. Course 2: practical aspects of economic modeling</a:t>
            </a:r>
            <a:r>
              <a:rPr lang="ru-RU" sz="1400" b="1" dirty="0" smtClean="0">
                <a:solidFill>
                  <a:prstClr val="black"/>
                </a:solidFill>
                <a:latin typeface="Segoe UI" panose="020B0502040204020203" pitchFamily="34" charset="0"/>
                <a:ea typeface="ＭＳ Ｐゴシック" pitchFamily="34" charset="-128"/>
                <a:cs typeface="Segoe UI" panose="020B0502040204020203" pitchFamily="34" charset="0"/>
              </a:rPr>
              <a:t> </a:t>
            </a:r>
            <a: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t/>
            </a:r>
            <a:b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b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enrollment, April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7-8</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2020</a:t>
            </a: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solidFill>
                  <a:prstClr val="black"/>
                </a:solidFill>
                <a:latin typeface="Segoe UI" panose="020B0502040204020203" pitchFamily="34" charset="0"/>
                <a:ea typeface="ＭＳ Ｐゴシック" pitchFamily="34" charset="-128"/>
                <a:cs typeface="Segoe UI" panose="020B0502040204020203" pitchFamily="34" charset="0"/>
              </a:rPr>
              <a:t>Fundamentals of structured finance deals analysis</a:t>
            </a:r>
            <a: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t/>
            </a:r>
            <a:br>
              <a:rPr lang="ru-RU" sz="1400" b="1" dirty="0">
                <a:solidFill>
                  <a:prstClr val="black"/>
                </a:solidFill>
                <a:latin typeface="Segoe UI" panose="020B0502040204020203" pitchFamily="34" charset="0"/>
                <a:ea typeface="ＭＳ Ｐゴシック" pitchFamily="34" charset="-128"/>
                <a:cs typeface="Segoe UI" panose="020B0502040204020203" pitchFamily="34" charset="0"/>
              </a:rPr>
            </a:br>
            <a:r>
              <a:rPr lang="ru-RU" sz="1400" dirty="0">
                <a:solidFill>
                  <a:prstClr val="black"/>
                </a:solidFill>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enrollment,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May 20-21, </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2019) </a:t>
            </a:r>
            <a:endParaRPr lang="ru-RU" sz="1400" dirty="0">
              <a:latin typeface="Segoe UI" panose="020B0502040204020203" pitchFamily="34" charset="0"/>
              <a:ea typeface="ＭＳ Ｐゴシック" pitchFamily="34" charset="-128"/>
              <a:cs typeface="Segoe UI" panose="020B0502040204020203" pitchFamily="34" charset="0"/>
            </a:endParaRP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solidFill>
                  <a:prstClr val="black"/>
                </a:solidFill>
                <a:latin typeface="Segoe UI" panose="020B0502040204020203" pitchFamily="34" charset="0"/>
                <a:ea typeface="ＭＳ Ｐゴシック" pitchFamily="34" charset="-128"/>
                <a:cs typeface="Segoe UI" panose="020B0502040204020203" pitchFamily="34" charset="0"/>
              </a:rPr>
              <a:t>Advanced analysis of structured finance deals</a:t>
            </a:r>
            <a:r>
              <a:rPr lang="ru-RU" sz="1400" dirty="0">
                <a:solidFill>
                  <a:prstClr val="black"/>
                </a:solidFill>
                <a:latin typeface="Segoe UI" panose="020B0502040204020203" pitchFamily="34" charset="0"/>
                <a:ea typeface="ＭＳ Ｐゴシック" pitchFamily="34" charset="-128"/>
                <a:cs typeface="Segoe UI" panose="020B0502040204020203" pitchFamily="34" charset="0"/>
              </a:rPr>
              <a:t/>
            </a:r>
            <a:br>
              <a:rPr lang="ru-RU" sz="1400" dirty="0">
                <a:solidFill>
                  <a:prstClr val="black"/>
                </a:solidFill>
                <a:latin typeface="Segoe UI" panose="020B0502040204020203" pitchFamily="34" charset="0"/>
                <a:ea typeface="ＭＳ Ｐゴシック" pitchFamily="34" charset="-128"/>
                <a:cs typeface="Segoe UI" panose="020B0502040204020203" pitchFamily="34" charset="0"/>
              </a:rPr>
            </a:b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enrollment, </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June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15-16</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 </a:t>
            </a:r>
            <a:r>
              <a:rPr lang="en-US" sz="1400" dirty="0" smtClean="0">
                <a:solidFill>
                  <a:prstClr val="black"/>
                </a:solidFill>
                <a:latin typeface="Segoe UI" panose="020B0502040204020203" pitchFamily="34" charset="0"/>
                <a:ea typeface="ＭＳ Ｐゴシック" pitchFamily="34" charset="-128"/>
                <a:cs typeface="Segoe UI" panose="020B0502040204020203" pitchFamily="34" charset="0"/>
              </a:rPr>
              <a:t>2020</a:t>
            </a:r>
            <a:r>
              <a:rPr lang="ru-RU" sz="1400" dirty="0" smtClean="0">
                <a:solidFill>
                  <a:prstClr val="black"/>
                </a:solidFill>
                <a:latin typeface="Segoe UI" panose="020B0502040204020203" pitchFamily="34" charset="0"/>
                <a:ea typeface="ＭＳ Ｐゴシック" pitchFamily="34" charset="-128"/>
                <a:cs typeface="Segoe UI" panose="020B0502040204020203" pitchFamily="34" charset="0"/>
              </a:rPr>
              <a:t>)</a:t>
            </a:r>
            <a:endParaRPr lang="ru-RU" sz="1400" dirty="0">
              <a:solidFill>
                <a:prstClr val="black"/>
              </a:solidFill>
              <a:latin typeface="Segoe UI" panose="020B0502040204020203" pitchFamily="34" charset="0"/>
              <a:ea typeface="ＭＳ Ｐゴシック" pitchFamily="34" charset="-128"/>
              <a:cs typeface="Segoe UI" panose="020B0502040204020203" pitchFamily="34" charset="0"/>
            </a:endParaRPr>
          </a:p>
          <a:p>
            <a:pPr marL="171450" indent="-171450" defTabSz="432000">
              <a:spcBef>
                <a:spcPts val="600"/>
              </a:spcBef>
              <a:buClr>
                <a:srgbClr val="992673"/>
              </a:buClr>
              <a:buFont typeface="Wingdings" panose="05000000000000000000" pitchFamily="2" charset="2"/>
              <a:buChar char="ü"/>
              <a:tabLst>
                <a:tab pos="252000" algn="l"/>
              </a:tabLst>
            </a:pPr>
            <a:r>
              <a:rPr lang="en-US" sz="1400" b="1" dirty="0">
                <a:latin typeface="Segoe UI" panose="020B0502040204020203" pitchFamily="34" charset="0"/>
                <a:ea typeface="ＭＳ Ｐゴシック" pitchFamily="34" charset="-128"/>
                <a:cs typeface="Segoe UI" panose="020B0502040204020203" pitchFamily="34" charset="0"/>
              </a:rPr>
              <a:t>Corporate credit analysis fundamentals</a:t>
            </a:r>
            <a:r>
              <a:rPr lang="ru-RU" sz="1400" b="1" dirty="0" smtClean="0">
                <a:latin typeface="Segoe UI" panose="020B0502040204020203" pitchFamily="34" charset="0"/>
                <a:ea typeface="ＭＳ Ｐゴシック" pitchFamily="34" charset="-128"/>
                <a:cs typeface="Segoe UI" panose="020B0502040204020203" pitchFamily="34" charset="0"/>
              </a:rPr>
              <a:t> </a:t>
            </a:r>
            <a:r>
              <a:rPr lang="ru-RU" sz="1400" dirty="0">
                <a:latin typeface="Segoe UI" panose="020B0502040204020203" pitchFamily="34" charset="0"/>
                <a:ea typeface="ＭＳ Ｐゴシック" pitchFamily="34" charset="-128"/>
                <a:cs typeface="Segoe UI" panose="020B0502040204020203" pitchFamily="34" charset="0"/>
              </a:rPr>
              <a:t/>
            </a:r>
            <a:br>
              <a:rPr lang="ru-RU" sz="1400" dirty="0">
                <a:latin typeface="Segoe UI" panose="020B0502040204020203" pitchFamily="34" charset="0"/>
                <a:ea typeface="ＭＳ Ｐゴシック" pitchFamily="34" charset="-128"/>
                <a:cs typeface="Segoe UI" panose="020B0502040204020203" pitchFamily="34" charset="0"/>
              </a:rPr>
            </a:br>
            <a:r>
              <a:rPr lang="ru-RU" sz="1400" dirty="0" smtClean="0">
                <a:latin typeface="Segoe UI" panose="020B0502040204020203" pitchFamily="34" charset="0"/>
                <a:ea typeface="ＭＳ Ｐゴシック" pitchFamily="34" charset="-128"/>
                <a:cs typeface="Segoe UI" panose="020B0502040204020203" pitchFamily="34" charset="0"/>
              </a:rPr>
              <a:t>(</a:t>
            </a:r>
            <a:r>
              <a:rPr lang="en-US" sz="1400" dirty="0">
                <a:solidFill>
                  <a:prstClr val="black"/>
                </a:solidFill>
                <a:latin typeface="Segoe UI" panose="020B0502040204020203" pitchFamily="34" charset="0"/>
                <a:ea typeface="ＭＳ Ｐゴシック" pitchFamily="34" charset="-128"/>
                <a:cs typeface="Segoe UI" panose="020B0502040204020203" pitchFamily="34" charset="0"/>
              </a:rPr>
              <a:t>Open for enrollment, </a:t>
            </a:r>
            <a:r>
              <a:rPr lang="en-US" sz="1400" dirty="0">
                <a:latin typeface="Segoe UI" panose="020B0502040204020203" pitchFamily="34" charset="0"/>
                <a:ea typeface="ＭＳ Ｐゴシック" pitchFamily="34" charset="-128"/>
                <a:cs typeface="Segoe UI" panose="020B0502040204020203" pitchFamily="34" charset="0"/>
              </a:rPr>
              <a:t>June </a:t>
            </a:r>
            <a:r>
              <a:rPr lang="en-US" sz="1400" dirty="0" smtClean="0">
                <a:latin typeface="Segoe UI" panose="020B0502040204020203" pitchFamily="34" charset="0"/>
                <a:ea typeface="ＭＳ Ｐゴシック" pitchFamily="34" charset="-128"/>
                <a:cs typeface="Segoe UI" panose="020B0502040204020203" pitchFamily="34" charset="0"/>
              </a:rPr>
              <a:t>23-24</a:t>
            </a:r>
            <a:r>
              <a:rPr lang="en-US" sz="1400" dirty="0">
                <a:latin typeface="Segoe UI" panose="020B0502040204020203" pitchFamily="34" charset="0"/>
                <a:ea typeface="ＭＳ Ｐゴシック" pitchFamily="34" charset="-128"/>
                <a:cs typeface="Segoe UI" panose="020B0502040204020203" pitchFamily="34" charset="0"/>
              </a:rPr>
              <a:t>, </a:t>
            </a:r>
            <a:r>
              <a:rPr lang="en-US" sz="1400" dirty="0" smtClean="0">
                <a:latin typeface="Segoe UI" panose="020B0502040204020203" pitchFamily="34" charset="0"/>
                <a:ea typeface="ＭＳ Ｐゴシック" pitchFamily="34" charset="-128"/>
                <a:cs typeface="Segoe UI" panose="020B0502040204020203" pitchFamily="34" charset="0"/>
              </a:rPr>
              <a:t>2020)</a:t>
            </a:r>
            <a:endParaRPr lang="ru-RU" sz="1400" dirty="0">
              <a:latin typeface="Segoe UI" panose="020B0502040204020203" pitchFamily="34" charset="0"/>
              <a:ea typeface="ＭＳ Ｐゴシック" pitchFamily="34" charset="-128"/>
              <a:cs typeface="Segoe UI" panose="020B0502040204020203" pitchFamily="34" charset="0"/>
            </a:endParaRPr>
          </a:p>
          <a:p>
            <a:pPr marL="177750" indent="-177750" defTabSz="432000">
              <a:spcAft>
                <a:spcPts val="1200"/>
              </a:spcAft>
              <a:buClr>
                <a:srgbClr val="700E47"/>
              </a:buClr>
              <a:buFont typeface="Arial" panose="020B0604020202020204" pitchFamily="34" charset="0"/>
              <a:buChar char="•"/>
              <a:tabLst>
                <a:tab pos="252000" algn="l"/>
              </a:tabLst>
            </a:pPr>
            <a:endParaRPr kumimoji="0" lang="en-US" sz="1400" b="0" i="0" u="none" strike="noStrike" kern="1200" cap="none" spc="0" normalizeH="0" baseline="0" noProof="0" dirty="0">
              <a:ln>
                <a:noFill/>
              </a:ln>
              <a:solidFill>
                <a:srgbClr val="000000"/>
              </a:solidFill>
              <a:effectLst/>
              <a:uLnTx/>
              <a:uFillTx/>
              <a:latin typeface="Segoe UI" panose="020B0502040204020203" pitchFamily="34" charset="0"/>
              <a:ea typeface="ＭＳ Ｐゴシック" pitchFamily="34" charset="-128"/>
              <a:cs typeface="Segoe UI" panose="020B0502040204020203" pitchFamily="34" charset="0"/>
            </a:endParaRPr>
          </a:p>
        </p:txBody>
      </p:sp>
    </p:spTree>
    <p:extLst>
      <p:ext uri="{BB962C8B-B14F-4D97-AF65-F5344CB8AC3E}">
        <p14:creationId xmlns:p14="http://schemas.microsoft.com/office/powerpoint/2010/main" val="411954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Номер слайда 2"/>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996A483-E541-4D77-8F0E-70C02D338E25}" type="slidenum">
              <a:rPr lang="ru-RU" altLang="ru-RU">
                <a:solidFill>
                  <a:srgbClr val="7F7F7F"/>
                </a:solidFill>
                <a:latin typeface="Segoe UI" panose="020B0502040204020203" pitchFamily="34" charset="0"/>
              </a:rPr>
              <a:pPr/>
              <a:t>15</a:t>
            </a:fld>
            <a:endParaRPr lang="ru-RU" altLang="ru-RU">
              <a:solidFill>
                <a:srgbClr val="7F7F7F"/>
              </a:solidFill>
              <a:latin typeface="Segoe UI" panose="020B0502040204020203" pitchFamily="34" charset="0"/>
            </a:endParaRPr>
          </a:p>
        </p:txBody>
      </p:sp>
      <p:sp>
        <p:nvSpPr>
          <p:cNvPr id="14341" name="TextBox 4"/>
          <p:cNvSpPr txBox="1">
            <a:spLocks noChangeArrowheads="1"/>
          </p:cNvSpPr>
          <p:nvPr/>
        </p:nvSpPr>
        <p:spPr bwMode="auto">
          <a:xfrm>
            <a:off x="552525" y="1180259"/>
            <a:ext cx="10873208" cy="5016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0" fontAlgn="base" hangingPunct="0">
              <a:lnSpc>
                <a:spcPct val="125000"/>
              </a:lnSpc>
              <a:spcBef>
                <a:spcPct val="0"/>
              </a:spcBef>
              <a:spcAft>
                <a:spcPct val="0"/>
              </a:spcAft>
            </a:pPr>
            <a:r>
              <a:rPr lang="en-US" sz="1600" b="1" dirty="0">
                <a:solidFill>
                  <a:prstClr val="black"/>
                </a:solidFill>
                <a:latin typeface="Segoe UI" panose="020B0502040204020203" pitchFamily="34" charset="0"/>
                <a:ea typeface="Segoe UI" panose="020B0502040204020203" pitchFamily="34" charset="0"/>
                <a:cs typeface="Segoe UI" panose="020B0502040204020203" pitchFamily="34" charset="0"/>
              </a:rPr>
              <a:t>Russian website: </a:t>
            </a:r>
            <a:r>
              <a:rPr lang="en-US" sz="1600" b="1" dirty="0">
                <a:solidFill>
                  <a:prstClr val="black"/>
                </a:solidFill>
                <a:latin typeface="Segoe UI" panose="020B0502040204020203" pitchFamily="34" charset="0"/>
                <a:ea typeface="Segoe UI" panose="020B0502040204020203" pitchFamily="34" charset="0"/>
                <a:cs typeface="Segoe UI" panose="020B0502040204020203" pitchFamily="34" charset="0"/>
                <a:hlinkClick r:id="rId3"/>
              </a:rPr>
              <a:t>www.acra-ratings.ru</a:t>
            </a:r>
            <a:endParaRPr lang="en-US" sz="1600" b="1"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eaLnBrk="0" fontAlgn="base" hangingPunct="0">
              <a:lnSpc>
                <a:spcPct val="125000"/>
              </a:lnSpc>
              <a:spcBef>
                <a:spcPct val="0"/>
              </a:spcBef>
              <a:spcAft>
                <a:spcPct val="0"/>
              </a:spcAft>
            </a:pPr>
            <a:r>
              <a:rPr lang="en-US" sz="1600" b="1" dirty="0">
                <a:solidFill>
                  <a:prstClr val="black"/>
                </a:solidFill>
                <a:latin typeface="Segoe UI" panose="020B0502040204020203" pitchFamily="34" charset="0"/>
                <a:ea typeface="Segoe UI" panose="020B0502040204020203" pitchFamily="34" charset="0"/>
                <a:cs typeface="Segoe UI" panose="020B0502040204020203" pitchFamily="34" charset="0"/>
              </a:rPr>
              <a:t>English website: </a:t>
            </a:r>
            <a:r>
              <a:rPr lang="en-US" sz="1600" b="1" dirty="0">
                <a:solidFill>
                  <a:prstClr val="black"/>
                </a:solidFill>
                <a:latin typeface="Segoe UI" panose="020B0502040204020203" pitchFamily="34" charset="0"/>
                <a:ea typeface="Segoe UI" panose="020B0502040204020203" pitchFamily="34" charset="0"/>
                <a:cs typeface="Segoe UI" panose="020B0502040204020203" pitchFamily="34" charset="0"/>
                <a:hlinkClick r:id="rId4"/>
              </a:rPr>
              <a:t>www.acra-ratings.com</a:t>
            </a:r>
            <a:endParaRPr lang="en-US" altLang="ru-RU" sz="1600" b="1"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eaLnBrk="0" fontAlgn="base" hangingPunct="0">
              <a:lnSpc>
                <a:spcPct val="125000"/>
              </a:lnSpc>
              <a:spcBef>
                <a:spcPct val="0"/>
              </a:spcBef>
              <a:spcAft>
                <a:spcPct val="0"/>
              </a:spcAft>
            </a:pPr>
            <a:endParaRPr lang="en-US" altLang="ru-RU" sz="1600" b="1" dirty="0" smtClean="0">
              <a:solidFill>
                <a:srgbClr val="DA7326"/>
              </a:solidFill>
              <a:latin typeface="Segoe UI" panose="020B0502040204020203" pitchFamily="34" charset="0"/>
              <a:cs typeface="Segoe UI" panose="020B0502040204020203" pitchFamily="34" charset="0"/>
            </a:endParaRPr>
          </a:p>
          <a:p>
            <a:pPr eaLnBrk="0" fontAlgn="base" hangingPunct="0">
              <a:lnSpc>
                <a:spcPct val="125000"/>
              </a:lnSpc>
              <a:spcBef>
                <a:spcPct val="0"/>
              </a:spcBef>
              <a:spcAft>
                <a:spcPct val="0"/>
              </a:spcAft>
            </a:pPr>
            <a:endParaRPr lang="en-US" altLang="ru-RU" sz="1600" b="1" dirty="0">
              <a:solidFill>
                <a:srgbClr val="DA7326"/>
              </a:solidFill>
              <a:latin typeface="Segoe UI" panose="020B0502040204020203" pitchFamily="34" charset="0"/>
              <a:cs typeface="Segoe UI" panose="020B0502040204020203" pitchFamily="34" charset="0"/>
            </a:endParaRPr>
          </a:p>
          <a:p>
            <a:pPr eaLnBrk="0" fontAlgn="base" hangingPunct="0">
              <a:lnSpc>
                <a:spcPct val="125000"/>
              </a:lnSpc>
              <a:spcBef>
                <a:spcPct val="0"/>
              </a:spcBef>
              <a:spcAft>
                <a:spcPct val="0"/>
              </a:spcAft>
            </a:pPr>
            <a:endParaRPr lang="en-US" altLang="ru-RU" sz="1600" b="1" dirty="0">
              <a:solidFill>
                <a:srgbClr val="DA7326"/>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b="1" dirty="0">
                <a:solidFill>
                  <a:srgbClr val="992673"/>
                </a:solidFill>
                <a:latin typeface="Segoe UI" panose="020B0502040204020203" pitchFamily="34" charset="0"/>
                <a:cs typeface="Segoe UI" panose="020B0502040204020203" pitchFamily="34" charset="0"/>
              </a:rPr>
              <a:t>General Contacts</a:t>
            </a:r>
            <a:r>
              <a:rPr lang="ru-RU" altLang="ru-RU" sz="1600" b="1" dirty="0">
                <a:solidFill>
                  <a:srgbClr val="992673"/>
                </a:solidFill>
                <a:latin typeface="Segoe UI" panose="020B0502040204020203" pitchFamily="34" charset="0"/>
                <a:cs typeface="Segoe UI" panose="020B0502040204020203" pitchFamily="34" charset="0"/>
              </a:rPr>
              <a:t>:	</a:t>
            </a:r>
            <a:r>
              <a:rPr lang="ru-RU" altLang="ru-RU" sz="1600" b="1" dirty="0">
                <a:solidFill>
                  <a:srgbClr val="DA7326"/>
                </a:solidFill>
                <a:latin typeface="Segoe UI" panose="020B0502040204020203" pitchFamily="34" charset="0"/>
                <a:cs typeface="Segoe UI" panose="020B0502040204020203" pitchFamily="34" charset="0"/>
              </a:rPr>
              <a:t>	</a:t>
            </a:r>
            <a:r>
              <a:rPr lang="en-US" altLang="ru-RU" sz="1600" b="1" dirty="0">
                <a:solidFill>
                  <a:srgbClr val="DA7326"/>
                </a:solidFill>
                <a:latin typeface="Segoe UI" panose="020B0502040204020203" pitchFamily="34" charset="0"/>
                <a:cs typeface="Segoe UI" panose="020B0502040204020203" pitchFamily="34" charset="0"/>
              </a:rPr>
              <a:t>           	</a:t>
            </a:r>
            <a:r>
              <a:rPr lang="en-US" altLang="ru-RU" sz="1600" b="1" dirty="0" smtClean="0">
                <a:solidFill>
                  <a:srgbClr val="DA7326"/>
                </a:solidFill>
                <a:latin typeface="Segoe UI" panose="020B0502040204020203" pitchFamily="34" charset="0"/>
                <a:cs typeface="Segoe UI" panose="020B0502040204020203" pitchFamily="34" charset="0"/>
              </a:rPr>
              <a:t>	</a:t>
            </a:r>
            <a:r>
              <a:rPr lang="en-US" altLang="ru-RU" sz="1600" b="1" dirty="0" smtClean="0">
                <a:solidFill>
                  <a:srgbClr val="992673"/>
                </a:solidFill>
                <a:latin typeface="Segoe UI" panose="020B0502040204020203" pitchFamily="34" charset="0"/>
                <a:cs typeface="Segoe UI" panose="020B0502040204020203" pitchFamily="34" charset="0"/>
              </a:rPr>
              <a:t>On </a:t>
            </a:r>
            <a:r>
              <a:rPr lang="en-US" altLang="ru-RU" sz="1600" b="1" dirty="0">
                <a:solidFill>
                  <a:srgbClr val="992673"/>
                </a:solidFill>
                <a:latin typeface="Segoe UI" panose="020B0502040204020203" pitchFamily="34" charset="0"/>
                <a:cs typeface="Segoe UI" panose="020B0502040204020203" pitchFamily="34" charset="0"/>
              </a:rPr>
              <a:t>C</a:t>
            </a:r>
            <a:r>
              <a:rPr lang="en-US" altLang="ru-RU" sz="1600" b="1" dirty="0" smtClean="0">
                <a:solidFill>
                  <a:srgbClr val="992673"/>
                </a:solidFill>
                <a:latin typeface="Segoe UI" panose="020B0502040204020203" pitchFamily="34" charset="0"/>
                <a:cs typeface="Segoe UI" panose="020B0502040204020203" pitchFamily="34" charset="0"/>
              </a:rPr>
              <a:t>ooperation Issues:</a:t>
            </a:r>
            <a:endParaRPr lang="ru-RU" altLang="ru-RU" sz="1600" b="1" dirty="0">
              <a:solidFill>
                <a:srgbClr val="992673"/>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dirty="0">
                <a:solidFill>
                  <a:prstClr val="black"/>
                </a:solidFill>
                <a:latin typeface="Segoe UI" panose="020B0502040204020203" pitchFamily="34" charset="0"/>
                <a:cs typeface="Segoe UI" panose="020B0502040204020203" pitchFamily="34" charset="0"/>
                <a:hlinkClick r:id="rId5"/>
              </a:rPr>
              <a:t>info@acra-ratings.ru</a:t>
            </a:r>
            <a:r>
              <a:rPr lang="en-US"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a:t>
            </a:r>
            <a:r>
              <a:rPr lang="en-US" altLang="ru-RU" sz="1600" dirty="0">
                <a:solidFill>
                  <a:prstClr val="black"/>
                </a:solidFill>
                <a:latin typeface="Segoe UI" panose="020B0502040204020203" pitchFamily="34" charset="0"/>
                <a:cs typeface="Segoe UI" panose="020B0502040204020203" pitchFamily="34" charset="0"/>
              </a:rPr>
              <a:t>Head of the Business Development </a:t>
            </a:r>
            <a:r>
              <a:rPr lang="en-US" altLang="ru-RU" sz="1600" dirty="0" smtClean="0">
                <a:solidFill>
                  <a:prstClr val="black"/>
                </a:solidFill>
                <a:latin typeface="Segoe UI" panose="020B0502040204020203" pitchFamily="34" charset="0"/>
                <a:cs typeface="Segoe UI" panose="020B0502040204020203" pitchFamily="34" charset="0"/>
              </a:rPr>
              <a:t>Directorate</a:t>
            </a:r>
          </a:p>
          <a:p>
            <a:pPr defTabSz="941388" eaLnBrk="0" fontAlgn="base" hangingPunct="0">
              <a:lnSpc>
                <a:spcPct val="125000"/>
              </a:lnSpc>
              <a:spcBef>
                <a:spcPct val="0"/>
              </a:spcBef>
              <a:spcAft>
                <a:spcPct val="0"/>
              </a:spcAft>
            </a:pPr>
            <a:r>
              <a:rPr lang="en-US" altLang="ru-RU" sz="1600" dirty="0" smtClean="0">
                <a:solidFill>
                  <a:prstClr val="black"/>
                </a:solidFill>
                <a:latin typeface="Segoe UI" panose="020B0502040204020203" pitchFamily="34" charset="0"/>
                <a:cs typeface="Segoe UI" panose="020B0502040204020203" pitchFamily="34" charset="0"/>
              </a:rPr>
              <a:t>+</a:t>
            </a:r>
            <a:r>
              <a:rPr lang="en-US" altLang="ru-RU" sz="1600" dirty="0">
                <a:solidFill>
                  <a:prstClr val="black"/>
                </a:solidFill>
                <a:latin typeface="Segoe UI" panose="020B0502040204020203" pitchFamily="34" charset="0"/>
                <a:cs typeface="Segoe UI" panose="020B0502040204020203" pitchFamily="34" charset="0"/>
              </a:rPr>
              <a:t>7 495 139 04 80</a:t>
            </a:r>
            <a:r>
              <a:rPr lang="ru-RU"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Natalia Suslennikova  </a:t>
            </a:r>
          </a:p>
          <a:p>
            <a:pPr defTabSz="941388" eaLnBrk="0" fontAlgn="base" hangingPunct="0">
              <a:lnSpc>
                <a:spcPct val="125000"/>
              </a:lnSpc>
              <a:spcBef>
                <a:spcPct val="0"/>
              </a:spcBef>
              <a:spcAft>
                <a:spcPct val="0"/>
              </a:spcAft>
            </a:pPr>
            <a:r>
              <a:rPr lang="en-US" altLang="ru-RU" sz="1600" dirty="0" err="1" smtClean="0">
                <a:solidFill>
                  <a:prstClr val="black"/>
                </a:solidFill>
                <a:latin typeface="Segoe UI" panose="020B0502040204020203" pitchFamily="34" charset="0"/>
                <a:cs typeface="Segoe UI" panose="020B0502040204020203" pitchFamily="34" charset="0"/>
              </a:rPr>
              <a:t>Sadovnicheskaya</a:t>
            </a:r>
            <a:r>
              <a:rPr lang="en-US" altLang="ru-RU" sz="1600" dirty="0" smtClean="0">
                <a:solidFill>
                  <a:prstClr val="black"/>
                </a:solidFill>
                <a:latin typeface="Segoe UI" panose="020B0502040204020203" pitchFamily="34" charset="0"/>
                <a:cs typeface="Segoe UI" panose="020B0502040204020203" pitchFamily="34" charset="0"/>
              </a:rPr>
              <a:t> </a:t>
            </a:r>
            <a:r>
              <a:rPr lang="en-US" altLang="ru-RU" sz="1600" dirty="0" err="1">
                <a:solidFill>
                  <a:prstClr val="black"/>
                </a:solidFill>
                <a:latin typeface="Segoe UI" panose="020B0502040204020203" pitchFamily="34" charset="0"/>
                <a:cs typeface="Segoe UI" panose="020B0502040204020203" pitchFamily="34" charset="0"/>
              </a:rPr>
              <a:t>emb</a:t>
            </a:r>
            <a:r>
              <a:rPr lang="en-US" altLang="ru-RU" sz="1600" dirty="0" smtClean="0">
                <a:solidFill>
                  <a:prstClr val="black"/>
                </a:solidFill>
                <a:latin typeface="Segoe UI" panose="020B0502040204020203" pitchFamily="34" charset="0"/>
                <a:cs typeface="Segoe UI" panose="020B0502040204020203" pitchFamily="34" charset="0"/>
              </a:rPr>
              <a:t>.,</a:t>
            </a:r>
            <a:r>
              <a:rPr lang="ru-RU" altLang="ru-RU" sz="1600" dirty="0" smtClean="0">
                <a:solidFill>
                  <a:prstClr val="black"/>
                </a:solidFill>
                <a:latin typeface="Segoe UI" panose="020B0502040204020203" pitchFamily="34" charset="0"/>
                <a:cs typeface="Segoe UI" panose="020B0502040204020203" pitchFamily="34" charset="0"/>
              </a:rPr>
              <a:t> 75</a:t>
            </a:r>
            <a:r>
              <a:rPr lang="ru-RU"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a:t>
            </a:r>
            <a:r>
              <a:rPr lang="en-US" altLang="ru-RU" sz="1600" u="sng" dirty="0" smtClean="0">
                <a:solidFill>
                  <a:schemeClr val="tx1">
                    <a:lumMod val="65000"/>
                    <a:lumOff val="35000"/>
                  </a:schemeClr>
                </a:solidFill>
                <a:latin typeface="Segoe UI" panose="020B0502040204020203" pitchFamily="34" charset="0"/>
                <a:cs typeface="Segoe UI" panose="020B0502040204020203" pitchFamily="34" charset="0"/>
                <a:hlinkClick r:id="rId6"/>
              </a:rPr>
              <a:t>natalia.suslennikova@acra-ratings.ru</a:t>
            </a:r>
            <a:endParaRPr lang="ru-RU" altLang="ru-RU" sz="1600" u="sng" dirty="0" smtClean="0">
              <a:solidFill>
                <a:schemeClr val="tx1">
                  <a:lumMod val="65000"/>
                  <a:lumOff val="35000"/>
                </a:schemeClr>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dirty="0" smtClean="0">
                <a:solidFill>
                  <a:prstClr val="black"/>
                </a:solidFill>
                <a:latin typeface="Segoe UI" panose="020B0502040204020203" pitchFamily="34" charset="0"/>
                <a:cs typeface="Segoe UI" panose="020B0502040204020203" pitchFamily="34" charset="0"/>
              </a:rPr>
              <a:t>Moscow</a:t>
            </a:r>
            <a:r>
              <a:rPr lang="en-US" altLang="ru-RU" sz="1600" dirty="0">
                <a:solidFill>
                  <a:prstClr val="black"/>
                </a:solidFill>
                <a:latin typeface="Segoe UI" panose="020B0502040204020203" pitchFamily="34" charset="0"/>
                <a:cs typeface="Segoe UI" panose="020B0502040204020203" pitchFamily="34" charset="0"/>
              </a:rPr>
              <a:t>, 115035, Russia 		</a:t>
            </a:r>
            <a:r>
              <a:rPr lang="en-US" altLang="ru-RU" sz="1600" dirty="0" smtClean="0">
                <a:solidFill>
                  <a:prstClr val="black"/>
                </a:solidFill>
                <a:latin typeface="Segoe UI" panose="020B0502040204020203" pitchFamily="34" charset="0"/>
                <a:cs typeface="Segoe UI" panose="020B0502040204020203" pitchFamily="34" charset="0"/>
              </a:rPr>
              <a:t>	</a:t>
            </a:r>
            <a:r>
              <a:rPr lang="ru-RU" sz="1600" dirty="0">
                <a:solidFill>
                  <a:prstClr val="black"/>
                </a:solidFill>
                <a:latin typeface="Segoe UI" panose="020B0502040204020203" pitchFamily="34" charset="0"/>
                <a:cs typeface="Segoe UI" panose="020B0502040204020203" pitchFamily="34" charset="0"/>
              </a:rPr>
              <a:t> +7 495 139 04 80, </a:t>
            </a:r>
            <a:r>
              <a:rPr lang="en-US" sz="1600" dirty="0" err="1">
                <a:solidFill>
                  <a:prstClr val="black"/>
                </a:solidFill>
                <a:latin typeface="Segoe UI" panose="020B0502040204020203" pitchFamily="34" charset="0"/>
                <a:cs typeface="Segoe UI" panose="020B0502040204020203" pitchFamily="34" charset="0"/>
              </a:rPr>
              <a:t>ext</a:t>
            </a:r>
            <a:r>
              <a:rPr lang="ru-RU" sz="1600" dirty="0">
                <a:solidFill>
                  <a:prstClr val="black"/>
                </a:solidFill>
                <a:latin typeface="Segoe UI" panose="020B0502040204020203" pitchFamily="34" charset="0"/>
                <a:cs typeface="Segoe UI" panose="020B0502040204020203" pitchFamily="34" charset="0"/>
              </a:rPr>
              <a:t>. </a:t>
            </a:r>
            <a:r>
              <a:rPr lang="ru-RU" sz="1600" dirty="0" smtClean="0">
                <a:solidFill>
                  <a:prstClr val="black"/>
                </a:solidFill>
                <a:latin typeface="Segoe UI" panose="020B0502040204020203" pitchFamily="34" charset="0"/>
                <a:cs typeface="Segoe UI" panose="020B0502040204020203" pitchFamily="34" charset="0"/>
              </a:rPr>
              <a:t>1</a:t>
            </a:r>
            <a:r>
              <a:rPr lang="en-US" sz="1600" dirty="0" smtClean="0">
                <a:solidFill>
                  <a:prstClr val="black"/>
                </a:solidFill>
                <a:latin typeface="Segoe UI" panose="020B0502040204020203" pitchFamily="34" charset="0"/>
                <a:cs typeface="Segoe UI" panose="020B0502040204020203" pitchFamily="34" charset="0"/>
              </a:rPr>
              <a:t>48</a:t>
            </a:r>
          </a:p>
          <a:p>
            <a:pPr defTabSz="941388" eaLnBrk="0" fontAlgn="base" hangingPunct="0">
              <a:lnSpc>
                <a:spcPct val="125000"/>
              </a:lnSpc>
              <a:spcBef>
                <a:spcPct val="0"/>
              </a:spcBef>
              <a:spcAft>
                <a:spcPct val="0"/>
              </a:spcAft>
            </a:pPr>
            <a:r>
              <a:rPr lang="ru-RU" sz="1600" dirty="0" smtClean="0">
                <a:solidFill>
                  <a:prstClr val="black"/>
                </a:solidFill>
                <a:latin typeface="Segoe UI" panose="020B0502040204020203" pitchFamily="34" charset="0"/>
                <a:cs typeface="Segoe UI" panose="020B0502040204020203" pitchFamily="34" charset="0"/>
              </a:rPr>
              <a:t> </a:t>
            </a:r>
            <a:endParaRPr lang="en-US" altLang="ru-RU" sz="1600" b="1" dirty="0">
              <a:solidFill>
                <a:srgbClr val="DA7326"/>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b="1" dirty="0">
                <a:solidFill>
                  <a:srgbClr val="992673"/>
                </a:solidFill>
                <a:latin typeface="Segoe UI" panose="020B0502040204020203" pitchFamily="34" charset="0"/>
                <a:cs typeface="Segoe UI" panose="020B0502040204020203" pitchFamily="34" charset="0"/>
              </a:rPr>
              <a:t>Regulatory Affairs &amp; Compliance:</a:t>
            </a:r>
            <a:r>
              <a:rPr lang="en-US" altLang="ru-RU" sz="1600" b="1" dirty="0">
                <a:solidFill>
                  <a:srgbClr val="FF0000"/>
                </a:solidFill>
                <a:latin typeface="Segoe UI" panose="020B0502040204020203" pitchFamily="34" charset="0"/>
                <a:cs typeface="Segoe UI" panose="020B0502040204020203" pitchFamily="34" charset="0"/>
              </a:rPr>
              <a:t>		</a:t>
            </a:r>
            <a:r>
              <a:rPr lang="en-US" altLang="ru-RU" sz="1600" b="1" dirty="0" smtClean="0">
                <a:solidFill>
                  <a:srgbClr val="992673"/>
                </a:solidFill>
                <a:latin typeface="Segoe UI" panose="020B0502040204020203" pitchFamily="34" charset="0"/>
                <a:cs typeface="Segoe UI" panose="020B0502040204020203" pitchFamily="34" charset="0"/>
              </a:rPr>
              <a:t>Credit </a:t>
            </a:r>
            <a:r>
              <a:rPr lang="en-US" altLang="ru-RU" sz="1600" b="1" dirty="0">
                <a:solidFill>
                  <a:srgbClr val="992673"/>
                </a:solidFill>
                <a:latin typeface="Segoe UI" panose="020B0502040204020203" pitchFamily="34" charset="0"/>
                <a:cs typeface="Segoe UI" panose="020B0502040204020203" pitchFamily="34" charset="0"/>
              </a:rPr>
              <a:t>Ratings Methodology</a:t>
            </a:r>
            <a:r>
              <a:rPr lang="ru-RU" altLang="ru-RU" sz="1600" b="1" dirty="0">
                <a:solidFill>
                  <a:srgbClr val="992673"/>
                </a:solidFill>
                <a:latin typeface="Segoe UI" panose="020B0502040204020203" pitchFamily="34" charset="0"/>
                <a:cs typeface="Segoe UI" panose="020B0502040204020203" pitchFamily="34" charset="0"/>
              </a:rPr>
              <a:t>:</a:t>
            </a:r>
            <a:endParaRPr lang="en-US" altLang="ru-RU" sz="1600" b="1" dirty="0">
              <a:solidFill>
                <a:srgbClr val="992673"/>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dirty="0" smtClean="0">
                <a:solidFill>
                  <a:prstClr val="black"/>
                </a:solidFill>
                <a:latin typeface="Segoe UI" panose="020B0502040204020203" pitchFamily="34" charset="0"/>
                <a:cs typeface="Segoe UI" panose="020B0502040204020203" pitchFamily="34" charset="0"/>
              </a:rPr>
              <a:t>Head of Compliance and Internal Control</a:t>
            </a:r>
            <a:r>
              <a:rPr lang="en-US"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Director – Head of Methodology</a:t>
            </a:r>
            <a:endParaRPr lang="en-US" altLang="ru-RU" sz="1600" dirty="0">
              <a:solidFill>
                <a:prstClr val="black"/>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dirty="0" smtClean="0">
                <a:solidFill>
                  <a:prstClr val="black"/>
                </a:solidFill>
                <a:latin typeface="Segoe UI" panose="020B0502040204020203" pitchFamily="34" charset="0"/>
                <a:cs typeface="Segoe UI" panose="020B0502040204020203" pitchFamily="34" charset="0"/>
              </a:rPr>
              <a:t>Alexander Kuzmin</a:t>
            </a:r>
            <a:r>
              <a:rPr lang="en-US"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a:t>
            </a:r>
            <a:r>
              <a:rPr lang="en-US" altLang="ru-RU" sz="1600" dirty="0">
                <a:solidFill>
                  <a:prstClr val="black"/>
                </a:solidFill>
                <a:latin typeface="Segoe UI" panose="020B0502040204020203" pitchFamily="34" charset="0"/>
                <a:cs typeface="Segoe UI" panose="020B0502040204020203" pitchFamily="34" charset="0"/>
              </a:rPr>
              <a:t>	</a:t>
            </a:r>
            <a:r>
              <a:rPr lang="en-US" altLang="ru-RU" sz="1600" dirty="0" smtClean="0">
                <a:solidFill>
                  <a:prstClr val="black"/>
                </a:solidFill>
                <a:latin typeface="Segoe UI" panose="020B0502040204020203" pitchFamily="34" charset="0"/>
                <a:cs typeface="Segoe UI" panose="020B0502040204020203" pitchFamily="34" charset="0"/>
              </a:rPr>
              <a:t>	Vladimir Snorkin</a:t>
            </a:r>
            <a:endParaRPr lang="en-US" altLang="ru-RU" sz="1600" dirty="0">
              <a:solidFill>
                <a:prstClr val="black"/>
              </a:solidFill>
              <a:latin typeface="Segoe UI" panose="020B0502040204020203" pitchFamily="34" charset="0"/>
              <a:cs typeface="Segoe UI" panose="020B0502040204020203" pitchFamily="34" charset="0"/>
            </a:endParaRPr>
          </a:p>
          <a:p>
            <a:pPr defTabSz="941388" eaLnBrk="0" fontAlgn="base" hangingPunct="0">
              <a:lnSpc>
                <a:spcPct val="125000"/>
              </a:lnSpc>
              <a:spcBef>
                <a:spcPct val="0"/>
              </a:spcBef>
              <a:spcAft>
                <a:spcPct val="0"/>
              </a:spcAft>
            </a:pPr>
            <a:r>
              <a:rPr lang="en-US" altLang="ru-RU" sz="1600" u="sng" dirty="0" smtClean="0">
                <a:solidFill>
                  <a:schemeClr val="tx1">
                    <a:lumMod val="65000"/>
                    <a:lumOff val="35000"/>
                  </a:schemeClr>
                </a:solidFill>
                <a:latin typeface="Segoe UI" panose="020B0502040204020203" pitchFamily="34" charset="0"/>
                <a:cs typeface="Segoe UI" panose="020B0502040204020203" pitchFamily="34" charset="0"/>
                <a:hlinkClick r:id="rId7"/>
              </a:rPr>
              <a:t>alexander.kuzmin@acra-ratings.ru</a:t>
            </a:r>
            <a:r>
              <a:rPr lang="en-US" altLang="ru-RU" sz="1600" dirty="0">
                <a:solidFill>
                  <a:schemeClr val="tx1">
                    <a:lumMod val="65000"/>
                    <a:lumOff val="35000"/>
                  </a:schemeClr>
                </a:solidFill>
                <a:latin typeface="Segoe UI" panose="020B0502040204020203" pitchFamily="34" charset="0"/>
                <a:cs typeface="Segoe UI" panose="020B0502040204020203" pitchFamily="34" charset="0"/>
              </a:rPr>
              <a:t>                               </a:t>
            </a:r>
            <a:r>
              <a:rPr lang="en-US" altLang="ru-RU" sz="1600" u="sng" dirty="0" smtClean="0">
                <a:solidFill>
                  <a:schemeClr val="tx1">
                    <a:lumMod val="65000"/>
                    <a:lumOff val="35000"/>
                  </a:schemeClr>
                </a:solidFill>
                <a:latin typeface="Segoe UI" panose="020B0502040204020203" pitchFamily="34" charset="0"/>
                <a:cs typeface="Segoe UI" panose="020B0502040204020203" pitchFamily="34" charset="0"/>
              </a:rPr>
              <a:t>vladimir.snorkin@acra-ratings.ru</a:t>
            </a:r>
          </a:p>
          <a:p>
            <a:pPr defTabSz="941388" eaLnBrk="0" fontAlgn="base" hangingPunct="0">
              <a:lnSpc>
                <a:spcPct val="125000"/>
              </a:lnSpc>
              <a:spcBef>
                <a:spcPct val="0"/>
              </a:spcBef>
              <a:spcAft>
                <a:spcPct val="0"/>
              </a:spcAft>
            </a:pPr>
            <a:r>
              <a:rPr lang="ru-RU" sz="1600" dirty="0">
                <a:solidFill>
                  <a:prstClr val="black"/>
                </a:solidFill>
                <a:latin typeface="Segoe UI" panose="020B0502040204020203" pitchFamily="34" charset="0"/>
                <a:cs typeface="Segoe UI" panose="020B0502040204020203" pitchFamily="34" charset="0"/>
              </a:rPr>
              <a:t>+7 495 139 04 80, </a:t>
            </a:r>
            <a:r>
              <a:rPr lang="en-US" sz="1600" dirty="0" err="1" smtClean="0">
                <a:solidFill>
                  <a:prstClr val="black"/>
                </a:solidFill>
                <a:latin typeface="Segoe UI" panose="020B0502040204020203" pitchFamily="34" charset="0"/>
                <a:cs typeface="Segoe UI" panose="020B0502040204020203" pitchFamily="34" charset="0"/>
              </a:rPr>
              <a:t>ext</a:t>
            </a:r>
            <a:r>
              <a:rPr lang="ru-RU" sz="1600" dirty="0" smtClean="0">
                <a:solidFill>
                  <a:prstClr val="black"/>
                </a:solidFill>
                <a:latin typeface="Segoe UI" panose="020B0502040204020203" pitchFamily="34" charset="0"/>
                <a:cs typeface="Segoe UI" panose="020B0502040204020203" pitchFamily="34" charset="0"/>
              </a:rPr>
              <a:t>. 1</a:t>
            </a:r>
            <a:r>
              <a:rPr lang="en-US" sz="1600" dirty="0" smtClean="0">
                <a:solidFill>
                  <a:prstClr val="black"/>
                </a:solidFill>
                <a:latin typeface="Segoe UI" panose="020B0502040204020203" pitchFamily="34" charset="0"/>
                <a:cs typeface="Segoe UI" panose="020B0502040204020203" pitchFamily="34" charset="0"/>
              </a:rPr>
              <a:t>37</a:t>
            </a:r>
            <a:r>
              <a:rPr lang="ru-RU" sz="1600" dirty="0" smtClean="0">
                <a:solidFill>
                  <a:prstClr val="black"/>
                </a:solidFill>
                <a:latin typeface="Segoe UI" panose="020B0502040204020203" pitchFamily="34" charset="0"/>
                <a:cs typeface="Segoe UI" panose="020B0502040204020203" pitchFamily="34" charset="0"/>
              </a:rPr>
              <a:t> </a:t>
            </a:r>
            <a:r>
              <a:rPr lang="en-US" sz="1600" dirty="0">
                <a:solidFill>
                  <a:prstClr val="black"/>
                </a:solidFill>
                <a:latin typeface="Segoe UI" panose="020B0502040204020203" pitchFamily="34" charset="0"/>
                <a:cs typeface="Segoe UI" panose="020B0502040204020203" pitchFamily="34" charset="0"/>
              </a:rPr>
              <a:t> </a:t>
            </a:r>
            <a:r>
              <a:rPr lang="en-US" sz="1600" dirty="0" smtClean="0">
                <a:solidFill>
                  <a:prstClr val="black"/>
                </a:solidFill>
                <a:latin typeface="Segoe UI" panose="020B0502040204020203" pitchFamily="34" charset="0"/>
                <a:cs typeface="Segoe UI" panose="020B0502040204020203" pitchFamily="34" charset="0"/>
              </a:rPr>
              <a:t>                                        </a:t>
            </a:r>
            <a:r>
              <a:rPr lang="ru-RU" altLang="ru-RU" sz="1600" dirty="0" smtClean="0">
                <a:latin typeface="Segoe UI" panose="020B0502040204020203" pitchFamily="34" charset="0"/>
                <a:cs typeface="Segoe UI" panose="020B0502040204020203" pitchFamily="34" charset="0"/>
              </a:rPr>
              <a:t>+7 (495) 139 04</a:t>
            </a:r>
            <a:r>
              <a:rPr lang="en-US" altLang="ru-RU" sz="1600" dirty="0" smtClean="0">
                <a:latin typeface="Segoe UI" panose="020B0502040204020203" pitchFamily="34" charset="0"/>
                <a:cs typeface="Segoe UI" panose="020B0502040204020203" pitchFamily="34" charset="0"/>
              </a:rPr>
              <a:t> </a:t>
            </a:r>
            <a:r>
              <a:rPr lang="ru-RU" altLang="ru-RU" sz="1600" dirty="0" smtClean="0">
                <a:latin typeface="Segoe UI" panose="020B0502040204020203" pitchFamily="34" charset="0"/>
                <a:cs typeface="Segoe UI" panose="020B0502040204020203" pitchFamily="34" charset="0"/>
              </a:rPr>
              <a:t>80, </a:t>
            </a:r>
            <a:r>
              <a:rPr lang="en-US" altLang="ru-RU" sz="1600" dirty="0" err="1" smtClean="0">
                <a:latin typeface="Segoe UI" panose="020B0502040204020203" pitchFamily="34" charset="0"/>
                <a:cs typeface="Segoe UI" panose="020B0502040204020203" pitchFamily="34" charset="0"/>
              </a:rPr>
              <a:t>ext</a:t>
            </a:r>
            <a:r>
              <a:rPr lang="ru-RU" altLang="ru-RU" sz="1600" dirty="0" smtClean="0">
                <a:latin typeface="Segoe UI" panose="020B0502040204020203" pitchFamily="34" charset="0"/>
                <a:cs typeface="Segoe UI" panose="020B0502040204020203" pitchFamily="34" charset="0"/>
              </a:rPr>
              <a:t>. 184</a:t>
            </a:r>
            <a:endParaRPr lang="en-US" altLang="ru-RU" sz="1600" dirty="0">
              <a:solidFill>
                <a:prstClr val="black"/>
              </a:solidFill>
              <a:latin typeface="Segoe UI" panose="020B0502040204020203" pitchFamily="34" charset="0"/>
              <a:cs typeface="Segoe UI" panose="020B0502040204020203" pitchFamily="34" charset="0"/>
            </a:endParaRPr>
          </a:p>
        </p:txBody>
      </p:sp>
      <p:sp>
        <p:nvSpPr>
          <p:cNvPr id="6" name="Rectangle 2"/>
          <p:cNvSpPr txBox="1">
            <a:spLocks noChangeArrowheads="1"/>
          </p:cNvSpPr>
          <p:nvPr/>
        </p:nvSpPr>
        <p:spPr bwMode="auto">
          <a:xfrm>
            <a:off x="1703512" y="431826"/>
            <a:ext cx="7812361" cy="4334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lnSpc>
                <a:spcPts val="2300"/>
              </a:lnSpc>
              <a:spcBef>
                <a:spcPct val="0"/>
              </a:spcBef>
              <a:spcAft>
                <a:spcPct val="0"/>
              </a:spcAft>
            </a:pPr>
            <a:r>
              <a:rPr lang="en-US" altLang="ru-RU" sz="2400" b="1" dirty="0">
                <a:solidFill>
                  <a:srgbClr val="000000"/>
                </a:solidFill>
                <a:latin typeface="Segoe UI" panose="020B0502040204020203" pitchFamily="34" charset="0"/>
                <a:cs typeface="Segoe UI" panose="020B0502040204020203" pitchFamily="34" charset="0"/>
              </a:rPr>
              <a:t>Contact Details</a:t>
            </a:r>
            <a:endParaRPr lang="ru-RU" altLang="ru-RU" sz="2400" b="1" dirty="0">
              <a:solidFill>
                <a:srgbClr val="000000"/>
              </a:solidFill>
              <a:latin typeface="Segoe UI" panose="020B0502040204020203" pitchFamily="34" charset="0"/>
              <a:cs typeface="Segoe UI" panose="020B0502040204020203" pitchFamily="34" charset="0"/>
            </a:endParaRPr>
          </a:p>
        </p:txBody>
      </p:sp>
      <p:pic>
        <p:nvPicPr>
          <p:cNvPr id="5" name="Picture 5"/>
          <p:cNvPicPr/>
          <p:nvPr/>
        </p:nvPicPr>
        <p:blipFill>
          <a:blip r:embed="rId8"/>
          <a:srcRect/>
          <a:stretch>
            <a:fillRect/>
          </a:stretch>
        </p:blipFill>
        <p:spPr bwMode="auto">
          <a:xfrm>
            <a:off x="552525" y="404664"/>
            <a:ext cx="939725" cy="460597"/>
          </a:xfrm>
          <a:prstGeom prst="rect">
            <a:avLst/>
          </a:prstGeom>
          <a:noFill/>
          <a:ln w="9525">
            <a:noFill/>
            <a:miter lim="800000"/>
            <a:headEnd/>
            <a:tailEnd/>
          </a:ln>
        </p:spPr>
      </p:pic>
      <p:sp>
        <p:nvSpPr>
          <p:cNvPr id="7" name="Прямоугольник 6"/>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grpSp>
        <p:nvGrpSpPr>
          <p:cNvPr id="8" name="Группа 7"/>
          <p:cNvGrpSpPr/>
          <p:nvPr/>
        </p:nvGrpSpPr>
        <p:grpSpPr>
          <a:xfrm>
            <a:off x="586678" y="2060848"/>
            <a:ext cx="3054087" cy="400110"/>
            <a:chOff x="4671616" y="3533003"/>
            <a:chExt cx="3054087" cy="400110"/>
          </a:xfrm>
        </p:grpSpPr>
        <p:pic>
          <p:nvPicPr>
            <p:cNvPr id="9" name="Рисунок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71616" y="3551706"/>
              <a:ext cx="356617" cy="356617"/>
            </a:xfrm>
            <a:prstGeom prst="rect">
              <a:avLst/>
            </a:prstGeom>
          </p:spPr>
        </p:pic>
        <p:sp>
          <p:nvSpPr>
            <p:cNvPr id="10" name="Прямоугольник 9"/>
            <p:cNvSpPr/>
            <p:nvPr/>
          </p:nvSpPr>
          <p:spPr>
            <a:xfrm>
              <a:off x="5028233" y="3533003"/>
              <a:ext cx="2697470" cy="400110"/>
            </a:xfrm>
            <a:prstGeom prst="rect">
              <a:avLst/>
            </a:prstGeom>
          </p:spPr>
          <p:txBody>
            <a:bodyPr wrap="none">
              <a:spAutoFit/>
            </a:bodyPr>
            <a:lstStyle/>
            <a:p>
              <a:r>
                <a:rPr lang="en-US" sz="2000" b="1" dirty="0" smtClean="0">
                  <a:latin typeface="Segoe UI" panose="020B0502040204020203" pitchFamily="34" charset="0"/>
                  <a:ea typeface="Segoe UI" panose="020B0502040204020203" pitchFamily="34" charset="0"/>
                  <a:cs typeface="Segoe UI" panose="020B0502040204020203" pitchFamily="34" charset="0"/>
                </a:rPr>
                <a:t>ACRA Rating Agency</a:t>
              </a:r>
              <a:endParaRPr lang="ru-RU" sz="2000" b="1" dirty="0">
                <a:latin typeface="Segoe UI" panose="020B0502040204020203" pitchFamily="34" charset="0"/>
                <a:ea typeface="Segoe UI" panose="020B0502040204020203" pitchFamily="34" charset="0"/>
                <a:cs typeface="Segoe UI" panose="020B0502040204020203" pitchFamily="34" charset="0"/>
              </a:endParaRPr>
            </a:p>
          </p:txBody>
        </p:sp>
      </p:grpSp>
    </p:spTree>
    <p:extLst>
      <p:ext uri="{BB962C8B-B14F-4D97-AF65-F5344CB8AC3E}">
        <p14:creationId xmlns:p14="http://schemas.microsoft.com/office/powerpoint/2010/main" val="1592896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Номер слайда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0D3CA7-0473-426D-A64F-1020F3DEE811}" type="slidenum">
              <a:rPr kumimoji="0" lang="ru-RU" altLang="ru-RU" sz="1200" b="1" i="0" u="none" strike="noStrike" kern="1200" cap="none" spc="0" normalizeH="0" baseline="0" noProof="0">
                <a:ln>
                  <a:noFill/>
                </a:ln>
                <a:solidFill>
                  <a:srgbClr val="7F7F7F"/>
                </a:solidFill>
                <a:effectLst/>
                <a:uLnTx/>
                <a:uFillTx/>
                <a:latin typeface="Segoe UI" panose="020B0502040204020203"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ru-RU" altLang="ru-RU" sz="1200" b="1" i="0" u="none" strike="noStrike" kern="1200" cap="none" spc="0" normalizeH="0" baseline="0" noProof="0">
              <a:ln>
                <a:noFill/>
              </a:ln>
              <a:solidFill>
                <a:srgbClr val="7F7F7F"/>
              </a:solidFill>
              <a:effectLst/>
              <a:uLnTx/>
              <a:uFillTx/>
              <a:latin typeface="Segoe UI" panose="020B0502040204020203" pitchFamily="34" charset="0"/>
              <a:ea typeface="+mn-ea"/>
              <a:cs typeface="Arial" panose="020B0604020202020204" pitchFamily="34" charset="0"/>
            </a:endParaRPr>
          </a:p>
        </p:txBody>
      </p:sp>
      <p:pic>
        <p:nvPicPr>
          <p:cNvPr id="8"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10" name="Прямоугольник 9"/>
          <p:cNvSpPr/>
          <p:nvPr/>
        </p:nvSpPr>
        <p:spPr>
          <a:xfrm>
            <a:off x="-1368660" y="0"/>
            <a:ext cx="1224136" cy="335391"/>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smtClean="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1</a:t>
            </a:r>
            <a:r>
              <a:rPr kumimoji="0" lang="en-US" sz="1100" b="0" i="0" u="none" strike="noStrike" kern="1200" cap="none" spc="0" normalizeH="0" baseline="0" noProof="0" dirty="0" smtClean="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91; 191; 191</a:t>
            </a:r>
            <a:endParaRPr kumimoji="0" lang="ru-RU" sz="11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1" name="Прямоугольник 10"/>
          <p:cNvSpPr/>
          <p:nvPr/>
        </p:nvSpPr>
        <p:spPr>
          <a:xfrm>
            <a:off x="-1368660" y="381579"/>
            <a:ext cx="1224136" cy="335391"/>
          </a:xfrm>
          <a:prstGeom prst="rect">
            <a:avLst/>
          </a:prstGeom>
          <a:solidFill>
            <a:srgbClr val="9926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1</a:t>
            </a: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53; 38; 115</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2" name="Прямоугольник 11"/>
          <p:cNvSpPr/>
          <p:nvPr/>
        </p:nvSpPr>
        <p:spPr>
          <a:xfrm>
            <a:off x="-1368660" y="1159207"/>
            <a:ext cx="1224136" cy="335391"/>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128; 128; 128</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3" name="Прямоугольник 12"/>
          <p:cNvSpPr/>
          <p:nvPr/>
        </p:nvSpPr>
        <p:spPr>
          <a:xfrm>
            <a:off x="-1368659" y="1538790"/>
            <a:ext cx="1224136" cy="335391"/>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89; 89; 89</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4" name="Прямоугольник 13"/>
          <p:cNvSpPr/>
          <p:nvPr/>
        </p:nvSpPr>
        <p:spPr>
          <a:xfrm>
            <a:off x="-1368660" y="1923479"/>
            <a:ext cx="1224136" cy="335391"/>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38; 38; 38</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5" name="Прямоугольник 14"/>
          <p:cNvSpPr/>
          <p:nvPr/>
        </p:nvSpPr>
        <p:spPr>
          <a:xfrm>
            <a:off x="-1368660" y="3453649"/>
            <a:ext cx="1223881" cy="335391"/>
          </a:xfrm>
          <a:prstGeom prst="rect">
            <a:avLst/>
          </a:prstGeom>
          <a:solidFill>
            <a:srgbClr val="FFF1B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255; 241; 183</a:t>
            </a:r>
            <a:endParaRPr kumimoji="0" lang="ru-RU" sz="11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6" name="Прямоугольник 15"/>
          <p:cNvSpPr/>
          <p:nvPr/>
        </p:nvSpPr>
        <p:spPr>
          <a:xfrm>
            <a:off x="-1368659" y="3068960"/>
            <a:ext cx="1223880" cy="335391"/>
          </a:xfrm>
          <a:prstGeom prst="rect">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102; 102; 153</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7" name="Прямоугольник 16"/>
          <p:cNvSpPr/>
          <p:nvPr/>
        </p:nvSpPr>
        <p:spPr>
          <a:xfrm>
            <a:off x="-1368660" y="767230"/>
            <a:ext cx="1224136" cy="335391"/>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166; 166; 166</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8" name="Прямоугольник 17"/>
          <p:cNvSpPr/>
          <p:nvPr/>
        </p:nvSpPr>
        <p:spPr>
          <a:xfrm>
            <a:off x="-1368660" y="2303875"/>
            <a:ext cx="1224136" cy="335391"/>
          </a:xfrm>
          <a:prstGeom prst="rect">
            <a:avLst/>
          </a:prstGeom>
          <a:solidFill>
            <a:srgbClr val="713B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113; 59; 83</a:t>
            </a:r>
            <a:endParaRPr kumimoji="0" lang="ru-RU" sz="11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19" name="Прямоугольник 18"/>
          <p:cNvSpPr/>
          <p:nvPr/>
        </p:nvSpPr>
        <p:spPr>
          <a:xfrm>
            <a:off x="-1368659" y="2688564"/>
            <a:ext cx="1223880" cy="335391"/>
          </a:xfrm>
          <a:prstGeom prst="rect">
            <a:avLst/>
          </a:prstGeom>
          <a:solidFill>
            <a:srgbClr val="F2CC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rPr>
              <a:t>242; 204; 230</a:t>
            </a:r>
            <a:endParaRPr kumimoji="0" lang="ru-RU" sz="1100" b="0" i="0" u="none" strike="noStrike" kern="1200" cap="none" spc="0" normalizeH="0" baseline="0" noProof="0" dirty="0">
              <a:ln>
                <a:noFill/>
              </a:ln>
              <a:solidFill>
                <a:prstClr val="black"/>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
        <p:nvSpPr>
          <p:cNvPr id="4" name="TextBox 3"/>
          <p:cNvSpPr txBox="1"/>
          <p:nvPr/>
        </p:nvSpPr>
        <p:spPr>
          <a:xfrm>
            <a:off x="479376" y="1114954"/>
            <a:ext cx="11161240" cy="520911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(С) 2019</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Analytical Credit Rating Agency (Joint-Stock Company), ACRA (JSC)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75, </a:t>
            </a:r>
            <a:r>
              <a:rPr kumimoji="0" lang="en-US" sz="950" b="0" i="0" u="none" strike="noStrike" kern="1200" cap="none" spc="0" normalizeH="0" baseline="0" noProof="0" dirty="0" err="1">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Sadovnicheskaya</a:t>
            </a: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 embankment, Moscow, Russia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hlinkClick r:id="rId4"/>
              </a:rPr>
              <a:t>www.acra-ratings.com</a:t>
            </a:r>
            <a:endParaRPr kumimoji="0" lang="ru-RU" sz="950" b="0" i="0" u="none" strike="noStrike" kern="1200" cap="none" spc="0" normalizeH="0" baseline="0" noProof="0" dirty="0" smtClean="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The Analytical Credit Rating Agency (ACRA) was founded in 2015, with its 27 shareholders representing major Russian corporate and financial institutions and its authorized capital exceeding RUB 3 bln. ACRA’s main objective is to provide the Russian financial market with high-quality rating products. Methodologies and internal documents of ACRA are developed in compliance with Russian legislation and with regard to global rating industry best practices.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The provided information, including, without limitation, credit and non-credit ratings, rating assessment factors, detailed credit analysis results, methodologies, models, forecasts, analytical reviews and materials, as well as other information placed on the ACRA website (further referred to as Information), coupled with the ACRA website software and other applications, are intended for information purposes only. Information must not be modified, reproduced or distributed by any means, in any way or form, either in whole, or in part, in marketing materials, as part of public relations events, in news bulletins, in commercial materials or reports without prior written consent from, and reference to, ACRA. Any use of Information in violation of these requirements or the law is prohibited.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ACRA credit ratings reflect ACRA’s opinion about the ability of a rated entity to meet its financial obligations or about the credit risk of individual financial obligations and instruments of a rated entity at the time of publication of the relevant Information.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Non-credit ratings reflect ACRA’s opinion about certain non-credit risks assumed by interested parties interacting with a rated entity.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The assigned credit and non-credit ratings reflect all material information pertaining to a rated entity and known by ACRA (including the information received from third parties), the quality and reliability of which ACRA considers appropriate. ACRA shall not be responsible for the accuracy of information provided by clients or relevant third parties. ACRA does not audit or otherwise verify the provided data and shall not be held responsible for their accuracy and completeness. ACRA conducts rating analysis of information provided by customers using its own methodologies, with the texts thereof available on ACRA’s website – www.acra-ratings.com/criteria.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The only source that reflects the latest Information, including the one about credit and non-credit ratings assigned by ACRA, is ACRA’s official website – www.acra-ratings.com. Information is provided on an "as is" basis.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Information shall be considered by users exclusively as ACRA’s statement of opinion and must not be regarded as advice, recommendation or suggestion to buy, hold or sell securities or other financial instruments of any kind, nor shall it be viewed as an offer or advertisement.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Neither ACRA, nor its employees and persons affiliated with ACRA (further referred to as the ACRA Parties) provide any direct or implied guarantee expressed in any form or by any means regarding the accuracy, timeliness, completeness or applicability of Information for making investment and other decisions. ACRA does not act as a fiduciary, auditor, investment or financial advisor. Information must be regarded solely as one of the factors affecting an investment decision or any other business decision made by any person who uses ACRA’s information. It is essential that each of such persons conduct their own research and evaluation of a financial market participant, as well as an issuer and its debt obligations that may be regarded as an object of purchase, sale or possession. Users of Information shall make decisions on their own, involving their own independent advisors, if they deem it necessary.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ACRA Parties shall not be responsible for any action taken by users based on Information provided by ACRA. ACRA Parties shall under no circumstances be responsible for any direct, indirect or consequential damages or losses resulting from interpretations, conclusions, recommendations and other actions taken by third parties and directly or indirectly connected with such information.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Information provided by ACRA is valid only as of the date of preparation and publication of materials and may be amended by ACRA in the future. ACRA shall not be obliged to update, modify or supplement Information or inform anyone about such actions, unless the latter was recorded separately in a written agreement or is required by legislation of the Russian Federation.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ACRA does not provide advisory services. ACRA may provide additional services, if this does not create a conflict of interest with rating activities.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7F7F7F"/>
                </a:solidFill>
                <a:effectLst/>
                <a:uLnTx/>
                <a:uFillTx/>
                <a:latin typeface="Segoe UI" panose="020B0502040204020203" pitchFamily="34" charset="0"/>
                <a:ea typeface="Segoe UI" panose="020B0502040204020203" pitchFamily="34" charset="0"/>
                <a:cs typeface="Segoe UI" panose="020B0502040204020203" pitchFamily="34" charset="0"/>
              </a:rPr>
              <a:t>ACRA and its employees take all reasonable measures to protect all confidential and/or material non-public information in their possession from fraud, theft, unlawful use or inadvertent disclosure. ACRA provides protection of confidential information obtained in the course of its business activities as required by legislation of the Russian Federation.</a:t>
            </a:r>
          </a:p>
        </p:txBody>
      </p:sp>
      <p:sp>
        <p:nvSpPr>
          <p:cNvPr id="20" name="Rectangle 2"/>
          <p:cNvSpPr txBox="1">
            <a:spLocks noChangeArrowheads="1"/>
          </p:cNvSpPr>
          <p:nvPr/>
        </p:nvSpPr>
        <p:spPr bwMode="auto">
          <a:xfrm>
            <a:off x="1559496" y="404664"/>
            <a:ext cx="10513168" cy="43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ru-RU" sz="24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a:t>
            </a:r>
            <a:r>
              <a:rPr kumimoji="0" lang="en-US" altLang="ru-RU" sz="2400" b="1" i="0" u="none" strike="noStrike" kern="1200" cap="none" spc="0" normalizeH="0" baseline="0" noProof="0" dirty="0" smtClean="0">
                <a:ln>
                  <a:noFill/>
                </a:ln>
                <a:solidFill>
                  <a:srgbClr val="000000"/>
                </a:solidFill>
                <a:effectLst/>
                <a:uLnTx/>
                <a:uFillTx/>
                <a:latin typeface="Segoe UI" panose="020B0502040204020203" pitchFamily="34" charset="0"/>
                <a:ea typeface="+mn-ea"/>
                <a:cs typeface="Segoe UI" panose="020B0502040204020203" pitchFamily="34" charset="0"/>
              </a:rPr>
              <a:t>isclaimer</a:t>
            </a:r>
            <a:endParaRPr kumimoji="0" lang="ru-RU" altLang="ru-RU" sz="2400" b="1"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1194424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1</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7"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Non-Financial Factors Become More Popular among Investors and Regulators …</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8" name="TextBox 7"/>
          <p:cNvSpPr txBox="1"/>
          <p:nvPr/>
        </p:nvSpPr>
        <p:spPr>
          <a:xfrm>
            <a:off x="8382665" y="1136132"/>
            <a:ext cx="3401967" cy="5232202"/>
          </a:xfrm>
          <a:prstGeom prst="rect">
            <a:avLst/>
          </a:prstGeom>
          <a:noFill/>
        </p:spPr>
        <p:txBody>
          <a:bodyPr wrap="square" rtlCol="0">
            <a:spAutoFit/>
          </a:bodyPr>
          <a:lstStyle/>
          <a:p>
            <a:pPr>
              <a:spcAft>
                <a:spcPts val="1200"/>
              </a:spcAft>
              <a:buClr>
                <a:srgbClr val="992673"/>
              </a:buClr>
            </a:pPr>
            <a:r>
              <a:rPr lang="en-US" sz="1600" b="1" dirty="0" smtClean="0">
                <a:latin typeface="Segoe UI" panose="020B0502040204020203" pitchFamily="34" charset="0"/>
                <a:ea typeface="Segoe UI" panose="020B0502040204020203" pitchFamily="34" charset="0"/>
                <a:cs typeface="Segoe UI" panose="020B0502040204020203" pitchFamily="34" charset="0"/>
              </a:rPr>
              <a:t>Number of companies publish non-financial reports. Why?</a:t>
            </a:r>
            <a:endParaRPr lang="en-US" sz="1600" b="1" dirty="0">
              <a:latin typeface="Segoe UI" panose="020B0502040204020203" pitchFamily="34" charset="0"/>
              <a:ea typeface="Segoe UI" panose="020B0502040204020203" pitchFamily="34" charset="0"/>
              <a:cs typeface="Segoe UI" panose="020B0502040204020203" pitchFamily="34" charset="0"/>
            </a:endParaRP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Many studies prove that ESG factors positively influence companies (operating in both  developing and developed economies) financial performance. Thus, integrating ESG factors can be beneficial for investment decision making.</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Sustainable development is associated with long-term goals. Shareholders care about it, as ESG is an important source of corporate risk.</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Regulators are also interested in ESG and many governments  encourage development of this field.</a:t>
            </a:r>
          </a:p>
        </p:txBody>
      </p:sp>
      <p:graphicFrame>
        <p:nvGraphicFramePr>
          <p:cNvPr id="9" name="Диаграмма 8"/>
          <p:cNvGraphicFramePr>
            <a:graphicFrameLocks/>
          </p:cNvGraphicFramePr>
          <p:nvPr>
            <p:extLst>
              <p:ext uri="{D42A27DB-BD31-4B8C-83A1-F6EECF244321}">
                <p14:modId xmlns:p14="http://schemas.microsoft.com/office/powerpoint/2010/main" val="3330180993"/>
              </p:ext>
            </p:extLst>
          </p:nvPr>
        </p:nvGraphicFramePr>
        <p:xfrm>
          <a:off x="580753" y="1057035"/>
          <a:ext cx="7487691" cy="531129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2668414" y="6527719"/>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MSCI, ACRA</a:t>
            </a:r>
          </a:p>
        </p:txBody>
      </p:sp>
    </p:spTree>
    <p:extLst>
      <p:ext uri="{BB962C8B-B14F-4D97-AF65-F5344CB8AC3E}">
        <p14:creationId xmlns:p14="http://schemas.microsoft.com/office/powerpoint/2010/main" val="3189704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2</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Overview of Researches </a:t>
            </a:r>
            <a:r>
              <a:rPr lang="en-US" altLang="ru-RU" sz="2000" b="1" dirty="0" smtClean="0">
                <a:latin typeface="Segoe UI" panose="020B0502040204020203" pitchFamily="34" charset="0"/>
                <a:cs typeface="Segoe UI" panose="020B0502040204020203" pitchFamily="34" charset="0"/>
              </a:rPr>
              <a:t>Concerning E</a:t>
            </a:r>
            <a:r>
              <a:rPr lang="en-US" altLang="ru-RU" sz="2000" b="1" dirty="0" smtClean="0">
                <a:solidFill>
                  <a:srgbClr val="000000"/>
                </a:solidFill>
                <a:latin typeface="Segoe UI" panose="020B0502040204020203" pitchFamily="34" charset="0"/>
                <a:cs typeface="Segoe UI" panose="020B0502040204020203" pitchFamily="34" charset="0"/>
              </a:rPr>
              <a:t>SG Influence on Company`s Performance  </a:t>
            </a:r>
            <a:endParaRPr lang="ru-RU" altLang="ru-RU" sz="2000" b="1" dirty="0">
              <a:solidFill>
                <a:srgbClr val="000000"/>
              </a:solidFill>
              <a:latin typeface="Segoe UI" panose="020B0502040204020203" pitchFamily="34" charset="0"/>
              <a:cs typeface="Segoe UI" panose="020B0502040204020203" pitchFamily="34" charset="0"/>
            </a:endParaRPr>
          </a:p>
        </p:txBody>
      </p:sp>
      <p:graphicFrame>
        <p:nvGraphicFramePr>
          <p:cNvPr id="12" name="Таблица 11"/>
          <p:cNvGraphicFramePr>
            <a:graphicFrameLocks noGrp="1"/>
          </p:cNvGraphicFramePr>
          <p:nvPr>
            <p:extLst>
              <p:ext uri="{D42A27DB-BD31-4B8C-83A1-F6EECF244321}">
                <p14:modId xmlns:p14="http://schemas.microsoft.com/office/powerpoint/2010/main" val="1830757195"/>
              </p:ext>
            </p:extLst>
          </p:nvPr>
        </p:nvGraphicFramePr>
        <p:xfrm>
          <a:off x="290759" y="1623197"/>
          <a:ext cx="11700302" cy="4893591"/>
        </p:xfrm>
        <a:graphic>
          <a:graphicData uri="http://schemas.openxmlformats.org/drawingml/2006/table">
            <a:tbl>
              <a:tblPr firstRow="1" bandRow="1">
                <a:tableStyleId>{5C22544A-7EE6-4342-B048-85BDC9FD1C3A}</a:tableStyleId>
              </a:tblPr>
              <a:tblGrid>
                <a:gridCol w="5540997">
                  <a:extLst>
                    <a:ext uri="{9D8B030D-6E8A-4147-A177-3AD203B41FA5}">
                      <a16:colId xmlns:a16="http://schemas.microsoft.com/office/drawing/2014/main" val="2144137098"/>
                    </a:ext>
                  </a:extLst>
                </a:gridCol>
                <a:gridCol w="6159305">
                  <a:extLst>
                    <a:ext uri="{9D8B030D-6E8A-4147-A177-3AD203B41FA5}">
                      <a16:colId xmlns:a16="http://schemas.microsoft.com/office/drawing/2014/main" val="1399581379"/>
                    </a:ext>
                  </a:extLst>
                </a:gridCol>
              </a:tblGrid>
              <a:tr h="286453">
                <a:tc>
                  <a:txBody>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Research</a:t>
                      </a:r>
                      <a:endParaRPr lang="ru-RU" sz="1200" dirty="0">
                        <a:latin typeface="Segoe UI" panose="020B0502040204020203" pitchFamily="34" charset="0"/>
                        <a:ea typeface="Segoe UI" panose="020B0502040204020203" pitchFamily="34" charset="0"/>
                        <a:cs typeface="Segoe UI" panose="020B0502040204020203" pitchFamily="34" charset="0"/>
                      </a:endParaRPr>
                    </a:p>
                  </a:txBody>
                  <a:tcPr>
                    <a:solidFill>
                      <a:srgbClr val="808080"/>
                    </a:solidFill>
                  </a:tcPr>
                </a:tc>
                <a:tc>
                  <a:txBody>
                    <a:bodyPr/>
                    <a:lstStyle/>
                    <a:p>
                      <a:r>
                        <a:rPr lang="en-US" sz="1200" dirty="0" smtClean="0">
                          <a:latin typeface="Segoe UI" panose="020B0502040204020203" pitchFamily="34" charset="0"/>
                          <a:ea typeface="Segoe UI" panose="020B0502040204020203" pitchFamily="34" charset="0"/>
                          <a:cs typeface="Segoe UI" panose="020B0502040204020203" pitchFamily="34" charset="0"/>
                        </a:rPr>
                        <a:t>ESG impact</a:t>
                      </a:r>
                      <a:endParaRPr lang="ru-RU" sz="1200" dirty="0">
                        <a:latin typeface="Segoe UI" panose="020B0502040204020203" pitchFamily="34" charset="0"/>
                        <a:ea typeface="Segoe UI" panose="020B0502040204020203" pitchFamily="34" charset="0"/>
                        <a:cs typeface="Segoe UI" panose="020B0502040204020203" pitchFamily="34" charset="0"/>
                      </a:endParaRPr>
                    </a:p>
                  </a:txBody>
                  <a:tcPr>
                    <a:solidFill>
                      <a:srgbClr val="808080"/>
                    </a:solidFill>
                  </a:tcPr>
                </a:tc>
                <a:extLst>
                  <a:ext uri="{0D108BD9-81ED-4DB2-BD59-A6C34878D82A}">
                    <a16:rowId xmlns:a16="http://schemas.microsoft.com/office/drawing/2014/main" val="3018206989"/>
                  </a:ext>
                </a:extLst>
              </a:tr>
              <a:tr h="795702">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Guerard, J.</a:t>
                      </a:r>
                      <a:r>
                        <a:rPr lang="en-US" sz="1100" b="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B. </a:t>
                      </a:r>
                      <a:r>
                        <a:rPr lang="en-US"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Jr. (1997). Is There a Cost to Being Socially Responsible in Investing? </a:t>
                      </a:r>
                      <a:r>
                        <a:rPr lang="ru-RU"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The</a:t>
                      </a:r>
                      <a:r>
                        <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ru-RU"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Journal</a:t>
                      </a:r>
                      <a:r>
                        <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ru-RU"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of</a:t>
                      </a:r>
                      <a:r>
                        <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ru-RU"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Investing</a:t>
                      </a:r>
                      <a:r>
                        <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ru-RU"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Summer</a:t>
                      </a:r>
                      <a:r>
                        <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1997, 6 (2) 11-18</a:t>
                      </a:r>
                      <a:r>
                        <a:rPr lang="en-US"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Hamilton S., Jo, H., </a:t>
                      </a:r>
                      <a:r>
                        <a:rPr lang="en-US" sz="1100" b="0" kern="120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Statman</a:t>
                      </a:r>
                      <a:r>
                        <a:rPr lang="en-US"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M. (1993). Doing well while doing good? The investment performance of socially responsible mutual funds. Financial Analyst Journal, 62-66.</a:t>
                      </a:r>
                      <a:endParaRPr lang="ru-RU" sz="1100" b="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kern="1200" dirty="0" smtClean="0">
                          <a:solidFill>
                            <a:srgbClr val="992673"/>
                          </a:solidFill>
                          <a:effectLst/>
                          <a:latin typeface="Segoe UI" panose="020B0502040204020203" pitchFamily="34" charset="0"/>
                          <a:ea typeface="Segoe UI" panose="020B0502040204020203" pitchFamily="34" charset="0"/>
                          <a:cs typeface="Segoe UI" panose="020B0502040204020203" pitchFamily="34" charset="0"/>
                        </a:rPr>
                        <a:t>Market reaction:</a:t>
                      </a:r>
                      <a:r>
                        <a:rPr lang="en-US" sz="1100" b="1" kern="1200" baseline="0" dirty="0" smtClean="0">
                          <a:solidFill>
                            <a:srgbClr val="992673"/>
                          </a:solidFill>
                          <a:effectLst/>
                          <a:latin typeface="Segoe UI" panose="020B0502040204020203" pitchFamily="34" charset="0"/>
                          <a:ea typeface="Segoe UI" panose="020B0502040204020203" pitchFamily="34" charset="0"/>
                          <a:cs typeface="Segoe UI" panose="020B0502040204020203" pitchFamily="34" charset="0"/>
                        </a:rPr>
                        <a:t> </a:t>
                      </a:r>
                      <a:r>
                        <a:rPr lang="en-US" sz="110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Social</a:t>
                      </a:r>
                      <a:r>
                        <a:rPr lang="en-US" sz="110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responsible investment</a:t>
                      </a:r>
                      <a:r>
                        <a:rPr lang="en-US" sz="110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funds</a:t>
                      </a:r>
                      <a:r>
                        <a:rPr lang="en-US" sz="110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en-US" sz="110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yield returns that equal or higher of those of </a:t>
                      </a:r>
                      <a:r>
                        <a:rPr lang="ru-RU" sz="1100" kern="1200" noProof="0" dirty="0" err="1"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mutual</a:t>
                      </a:r>
                      <a:r>
                        <a:rPr lang="en-US" sz="110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en-US" sz="110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funds that operate without the constraints of social</a:t>
                      </a:r>
                      <a:r>
                        <a:rPr lang="en-US" sz="110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 </a:t>
                      </a:r>
                      <a:r>
                        <a:rPr lang="en-US" sz="1100" kern="120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responsibility.</a:t>
                      </a:r>
                      <a:endParaRPr lang="ru-RU" sz="1100" dirty="0">
                        <a:latin typeface="Segoe UI" panose="020B0502040204020203" pitchFamily="34" charset="0"/>
                        <a:ea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2219085305"/>
                  </a:ext>
                </a:extLst>
              </a:tr>
              <a:tr h="620648">
                <a:tc>
                  <a:txBody>
                    <a:bodyPr/>
                    <a:lstStyle/>
                    <a:p>
                      <a:pPr lvl="0"/>
                      <a:r>
                        <a:rPr lang="en-US" sz="1100" b="0" dirty="0" err="1" smtClean="0">
                          <a:latin typeface="Segoe UI" panose="020B0502040204020203" pitchFamily="34" charset="0"/>
                          <a:ea typeface="Segoe UI" panose="020B0502040204020203" pitchFamily="34" charset="0"/>
                          <a:cs typeface="Segoe UI" panose="020B0502040204020203" pitchFamily="34" charset="0"/>
                        </a:rPr>
                        <a:t>Friede</a:t>
                      </a:r>
                      <a:r>
                        <a:rPr lang="en-US" sz="1100" b="0" dirty="0" smtClean="0">
                          <a:latin typeface="Segoe UI" panose="020B0502040204020203" pitchFamily="34" charset="0"/>
                          <a:ea typeface="Segoe UI" panose="020B0502040204020203" pitchFamily="34" charset="0"/>
                          <a:cs typeface="Segoe UI" panose="020B0502040204020203" pitchFamily="34" charset="0"/>
                        </a:rPr>
                        <a:t> G., Busch T., </a:t>
                      </a:r>
                      <a:r>
                        <a:rPr lang="en-US" sz="1100" b="0" dirty="0" err="1" smtClean="0">
                          <a:latin typeface="Segoe UI" panose="020B0502040204020203" pitchFamily="34" charset="0"/>
                          <a:ea typeface="Segoe UI" panose="020B0502040204020203" pitchFamily="34" charset="0"/>
                          <a:cs typeface="Segoe UI" panose="020B0502040204020203" pitchFamily="34" charset="0"/>
                        </a:rPr>
                        <a:t>Bassen</a:t>
                      </a:r>
                      <a:r>
                        <a:rPr lang="en-US" sz="1100" b="0" dirty="0" smtClean="0">
                          <a:latin typeface="Segoe UI" panose="020B0502040204020203" pitchFamily="34" charset="0"/>
                          <a:ea typeface="Segoe UI" panose="020B0502040204020203" pitchFamily="34" charset="0"/>
                          <a:cs typeface="Segoe UI" panose="020B0502040204020203" pitchFamily="34" charset="0"/>
                        </a:rPr>
                        <a:t>, A. (2015).</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ESG and financial performance: Aggregated evidence from more than 2000</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empirical studies. Journal of Sustainable</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Finance &amp; Investment, 5(4), 210-233.</a:t>
                      </a:r>
                    </a:p>
                  </a:txBody>
                  <a:tcPr anchor="ctr"/>
                </a:tc>
                <a:tc>
                  <a:txBody>
                    <a:bodyPr/>
                    <a:lstStyle/>
                    <a:p>
                      <a:r>
                        <a:rPr lang="en-US" sz="1100" dirty="0" smtClean="0">
                          <a:latin typeface="Segoe UI" panose="020B0502040204020203" pitchFamily="34" charset="0"/>
                          <a:ea typeface="Segoe UI" panose="020B0502040204020203" pitchFamily="34" charset="0"/>
                          <a:cs typeface="Segoe UI" panose="020B0502040204020203" pitchFamily="34" charset="0"/>
                        </a:rPr>
                        <a:t>ESG outperformance opportunities exist in many areas of the market</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North America, Emerging Markets,</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non-equity asset classes).</a:t>
                      </a:r>
                    </a:p>
                  </a:txBody>
                  <a:tcPr anchor="ctr"/>
                </a:tc>
                <a:extLst>
                  <a:ext uri="{0D108BD9-81ED-4DB2-BD59-A6C34878D82A}">
                    <a16:rowId xmlns:a16="http://schemas.microsoft.com/office/drawing/2014/main" val="2649884870"/>
                  </a:ext>
                </a:extLst>
              </a:tr>
              <a:tr h="795702">
                <a:tc>
                  <a:txBody>
                    <a:bodyPr/>
                    <a:lstStyle/>
                    <a:p>
                      <a:pPr lvl="0"/>
                      <a:r>
                        <a:rPr lang="en-US" sz="1100" b="0" dirty="0" err="1" smtClean="0">
                          <a:latin typeface="Segoe UI" panose="020B0502040204020203" pitchFamily="34" charset="0"/>
                          <a:ea typeface="Segoe UI" panose="020B0502040204020203" pitchFamily="34" charset="0"/>
                          <a:cs typeface="Segoe UI" panose="020B0502040204020203" pitchFamily="34" charset="0"/>
                        </a:rPr>
                        <a:t>Flammer</a:t>
                      </a:r>
                      <a:r>
                        <a:rPr lang="en-US" sz="1100" b="0" dirty="0" smtClean="0">
                          <a:latin typeface="Segoe UI" panose="020B0502040204020203" pitchFamily="34" charset="0"/>
                          <a:ea typeface="Segoe UI" panose="020B0502040204020203" pitchFamily="34" charset="0"/>
                          <a:cs typeface="Segoe UI" panose="020B0502040204020203" pitchFamily="34" charset="0"/>
                        </a:rPr>
                        <a:t> C. (2015). Does corporate social responsibility lead to superior financial performance? A regression discontinuity approach.</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Management Science, 1-20.</a:t>
                      </a:r>
                      <a:endParaRPr lang="ru-RU" sz="1100" b="0" dirty="0">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Corporate</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social responsibility and financial performance coherence.</a:t>
                      </a:r>
                      <a:r>
                        <a:rPr lang="en-US" sz="1100"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Adoption of corporate</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social responsibility </a:t>
                      </a:r>
                      <a:r>
                        <a:rPr lang="en-US" sz="1100" dirty="0" smtClean="0">
                          <a:latin typeface="Segoe UI" panose="020B0502040204020203" pitchFamily="34" charset="0"/>
                          <a:ea typeface="Segoe UI" panose="020B0502040204020203" pitchFamily="34" charset="0"/>
                          <a:cs typeface="Segoe UI" panose="020B0502040204020203" pitchFamily="34" charset="0"/>
                        </a:rPr>
                        <a:t>proposals leads to a significant increase in</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shareholder value by 1.77%. The value gains are stronger</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for firms with relatively low levels of</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corporate</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social responsibility </a:t>
                      </a:r>
                      <a:r>
                        <a:rPr lang="en-US" sz="1100" dirty="0" smtClean="0">
                          <a:latin typeface="Segoe UI" panose="020B0502040204020203" pitchFamily="34" charset="0"/>
                          <a:ea typeface="Segoe UI" panose="020B0502040204020203" pitchFamily="34" charset="0"/>
                          <a:cs typeface="Segoe UI" panose="020B0502040204020203" pitchFamily="34" charset="0"/>
                        </a:rPr>
                        <a:t>previously. Corporate</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social responsibility</a:t>
                      </a:r>
                      <a:r>
                        <a:rPr lang="en-US" sz="1100" dirty="0" smtClean="0">
                          <a:latin typeface="Segoe UI" panose="020B0502040204020203" pitchFamily="34" charset="0"/>
                          <a:ea typeface="Segoe UI" panose="020B0502040204020203" pitchFamily="34" charset="0"/>
                          <a:cs typeface="Segoe UI" panose="020B0502040204020203" pitchFamily="34" charset="0"/>
                        </a:rPr>
                        <a:t> is a resource with</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decreasing marginal returns.</a:t>
                      </a:r>
                    </a:p>
                  </a:txBody>
                  <a:tcPr anchor="ctr"/>
                </a:tc>
                <a:extLst>
                  <a:ext uri="{0D108BD9-81ED-4DB2-BD59-A6C34878D82A}">
                    <a16:rowId xmlns:a16="http://schemas.microsoft.com/office/drawing/2014/main" val="3441497741"/>
                  </a:ext>
                </a:extLst>
              </a:tr>
              <a:tr h="445593">
                <a:tc>
                  <a:txBody>
                    <a:bodyPr/>
                    <a:lstStyle/>
                    <a:p>
                      <a:pPr lvl="0"/>
                      <a:r>
                        <a:rPr lang="en-US" sz="1100" b="0" dirty="0" smtClean="0">
                          <a:latin typeface="Segoe UI" panose="020B0502040204020203" pitchFamily="34" charset="0"/>
                          <a:ea typeface="Segoe UI" panose="020B0502040204020203" pitchFamily="34" charset="0"/>
                          <a:cs typeface="Segoe UI" panose="020B0502040204020203" pitchFamily="34" charset="0"/>
                        </a:rPr>
                        <a:t>Graves</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S., </a:t>
                      </a:r>
                      <a:r>
                        <a:rPr lang="en-US" sz="1100" b="0" dirty="0" err="1" smtClean="0">
                          <a:latin typeface="Segoe UI" panose="020B0502040204020203" pitchFamily="34" charset="0"/>
                          <a:ea typeface="Segoe UI" panose="020B0502040204020203" pitchFamily="34" charset="0"/>
                          <a:cs typeface="Segoe UI" panose="020B0502040204020203" pitchFamily="34" charset="0"/>
                        </a:rPr>
                        <a:t>Waddock</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S.</a:t>
                      </a:r>
                      <a:r>
                        <a:rPr lang="en-US" sz="1100" b="0" dirty="0" smtClean="0">
                          <a:latin typeface="Segoe UI" panose="020B0502040204020203" pitchFamily="34" charset="0"/>
                          <a:ea typeface="Segoe UI" panose="020B0502040204020203" pitchFamily="34" charset="0"/>
                          <a:cs typeface="Segoe UI" panose="020B0502040204020203" pitchFamily="34" charset="0"/>
                        </a:rPr>
                        <a:t> (2000). Institutional owners and corporate social performance. The Academy of Management Journal, 37(4), 1034-104.</a:t>
                      </a:r>
                      <a:endParaRPr lang="ru-RU" sz="1100" b="0" dirty="0">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kern="1200" baseline="0" dirty="0" smtClean="0">
                          <a:solidFill>
                            <a:srgbClr val="992673"/>
                          </a:solidFill>
                          <a:effectLst/>
                          <a:latin typeface="Segoe UI" panose="020B0502040204020203" pitchFamily="34" charset="0"/>
                          <a:ea typeface="Segoe UI" panose="020B0502040204020203" pitchFamily="34" charset="0"/>
                          <a:cs typeface="Segoe UI" panose="020B0502040204020203" pitchFamily="34" charset="0"/>
                        </a:rPr>
                        <a:t>Attractiveness for institutional investors:</a:t>
                      </a:r>
                      <a:r>
                        <a:rPr lang="en-US" sz="1100" kern="1200" baseline="0" dirty="0" smtClean="0">
                          <a:solidFill>
                            <a:srgbClr val="992673"/>
                          </a:solidFill>
                          <a:effectLst/>
                          <a:latin typeface="Segoe UI" panose="020B0502040204020203" pitchFamily="34" charset="0"/>
                          <a:ea typeface="Segoe UI" panose="020B0502040204020203" pitchFamily="34" charset="0"/>
                          <a:cs typeface="Segoe UI" panose="020B0502040204020203" pitchFamily="34" charset="0"/>
                        </a:rPr>
                        <a:t> </a:t>
                      </a:r>
                      <a:r>
                        <a:rPr lang="en-US" sz="1100" kern="1200" baseline="0" dirty="0" smtClean="0">
                          <a:solidFill>
                            <a:schemeClr val="dk1"/>
                          </a:solidFill>
                          <a:effectLst/>
                          <a:latin typeface="Segoe UI" panose="020B0502040204020203" pitchFamily="34" charset="0"/>
                          <a:ea typeface="Segoe UI" panose="020B0502040204020203" pitchFamily="34" charset="0"/>
                          <a:cs typeface="Segoe UI" panose="020B0502040204020203" pitchFamily="34" charset="0"/>
                        </a:rPr>
                        <a:t>Improvements in a company`s corporate social performance increases institutional ownership.</a:t>
                      </a:r>
                      <a:endParaRPr lang="ru-RU" sz="1100" dirty="0">
                        <a:latin typeface="Segoe UI" panose="020B0502040204020203" pitchFamily="34" charset="0"/>
                        <a:ea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65597389"/>
                  </a:ext>
                </a:extLst>
              </a:tr>
              <a:tr h="620648">
                <a:tc>
                  <a:txBody>
                    <a:bodyPr/>
                    <a:lstStyle/>
                    <a:p>
                      <a:pPr lvl="0"/>
                      <a:r>
                        <a:rPr lang="en-US" sz="1100" b="0" dirty="0" err="1" smtClean="0">
                          <a:latin typeface="Segoe UI" panose="020B0502040204020203" pitchFamily="34" charset="0"/>
                          <a:ea typeface="Segoe UI" panose="020B0502040204020203" pitchFamily="34" charset="0"/>
                          <a:cs typeface="Segoe UI" panose="020B0502040204020203" pitchFamily="34" charset="0"/>
                        </a:rPr>
                        <a:t>Sciarelli</a:t>
                      </a:r>
                      <a:r>
                        <a:rPr lang="en-US" sz="1100" b="0" dirty="0" smtClean="0">
                          <a:latin typeface="Segoe UI" panose="020B0502040204020203" pitchFamily="34" charset="0"/>
                          <a:ea typeface="Segoe UI" panose="020B0502040204020203" pitchFamily="34" charset="0"/>
                          <a:cs typeface="Segoe UI" panose="020B0502040204020203" pitchFamily="34" charset="0"/>
                        </a:rPr>
                        <a:t> M.,</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baseline="0" dirty="0" err="1" smtClean="0">
                          <a:latin typeface="Segoe UI" panose="020B0502040204020203" pitchFamily="34" charset="0"/>
                          <a:ea typeface="Segoe UI" panose="020B0502040204020203" pitchFamily="34" charset="0"/>
                          <a:cs typeface="Segoe UI" panose="020B0502040204020203" pitchFamily="34" charset="0"/>
                        </a:rPr>
                        <a:t>Tani</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M.,</a:t>
                      </a:r>
                      <a:r>
                        <a:rPr lang="en-US" sz="1100" b="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err="1" smtClean="0">
                          <a:latin typeface="Segoe UI" panose="020B0502040204020203" pitchFamily="34" charset="0"/>
                          <a:ea typeface="Segoe UI" panose="020B0502040204020203" pitchFamily="34" charset="0"/>
                          <a:cs typeface="Segoe UI" panose="020B0502040204020203" pitchFamily="34" charset="0"/>
                        </a:rPr>
                        <a:t>Landi</a:t>
                      </a:r>
                      <a:r>
                        <a:rPr lang="en-US" sz="1100" b="0" dirty="0" smtClean="0">
                          <a:latin typeface="Segoe UI" panose="020B0502040204020203" pitchFamily="34" charset="0"/>
                          <a:ea typeface="Segoe UI" panose="020B0502040204020203" pitchFamily="34" charset="0"/>
                          <a:cs typeface="Segoe UI" panose="020B0502040204020203" pitchFamily="34" charset="0"/>
                        </a:rPr>
                        <a:t> G., </a:t>
                      </a:r>
                      <a:r>
                        <a:rPr lang="en-US" sz="1100" b="0" dirty="0" err="1" smtClean="0">
                          <a:latin typeface="Segoe UI" panose="020B0502040204020203" pitchFamily="34" charset="0"/>
                          <a:ea typeface="Segoe UI" panose="020B0502040204020203" pitchFamily="34" charset="0"/>
                          <a:cs typeface="Segoe UI" panose="020B0502040204020203" pitchFamily="34" charset="0"/>
                        </a:rPr>
                        <a:t>Papaluca</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O. </a:t>
                      </a:r>
                      <a:r>
                        <a:rPr lang="en-US" sz="1100" b="0" dirty="0" smtClean="0">
                          <a:latin typeface="Segoe UI" panose="020B0502040204020203" pitchFamily="34" charset="0"/>
                          <a:ea typeface="Segoe UI" panose="020B0502040204020203" pitchFamily="34" charset="0"/>
                          <a:cs typeface="Segoe UI" panose="020B0502040204020203" pitchFamily="34" charset="0"/>
                        </a:rPr>
                        <a:t>(2019)</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The impact of social responsibility disclosure on corporate financial health: evidence from some Italian public companies. International Business Research, 12 (3)109-122.</a:t>
                      </a:r>
                      <a:endParaRPr lang="ru-RU" sz="1100" b="0" dirty="0">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ESG disclosure</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Positive effect for the amount of ESG information disclosed on the topics related to the community engagement.</a:t>
                      </a:r>
                      <a:endParaRPr lang="ru-RU" sz="1100" dirty="0">
                        <a:latin typeface="Segoe UI" panose="020B0502040204020203" pitchFamily="34" charset="0"/>
                        <a:ea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301459427"/>
                  </a:ext>
                </a:extLst>
              </a:tr>
              <a:tr h="445593">
                <a:tc>
                  <a:txBody>
                    <a:bodyPr/>
                    <a:lstStyle/>
                    <a:p>
                      <a:pPr lvl="0"/>
                      <a:r>
                        <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Kim Y.,</a:t>
                      </a:r>
                      <a:r>
                        <a:rPr lang="en-US" sz="1100" b="0" baseline="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Kim M.</a:t>
                      </a:r>
                      <a:r>
                        <a:rPr lang="en-US" sz="1100" b="0" baseline="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&amp; </a:t>
                      </a:r>
                      <a:r>
                        <a:rPr lang="en-US" sz="1100" b="0" dirty="0" err="1" smtClean="0">
                          <a:solidFill>
                            <a:schemeClr val="tx1"/>
                          </a:solidFill>
                          <a:latin typeface="Segoe UI" panose="020B0502040204020203" pitchFamily="34" charset="0"/>
                          <a:ea typeface="Segoe UI" panose="020B0502040204020203" pitchFamily="34" charset="0"/>
                          <a:cs typeface="Segoe UI" panose="020B0502040204020203" pitchFamily="34" charset="0"/>
                        </a:rPr>
                        <a:t>Mattila</a:t>
                      </a:r>
                      <a:r>
                        <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A. (2017).</a:t>
                      </a:r>
                      <a:r>
                        <a:rPr lang="en-US" sz="1100" b="0" baseline="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Corporate Social Responsibility and </a:t>
                      </a:r>
                      <a:r>
                        <a:rPr lang="en-US" sz="1100" b="0" dirty="0" err="1" smtClean="0">
                          <a:solidFill>
                            <a:schemeClr val="tx1"/>
                          </a:solidFill>
                          <a:latin typeface="Segoe UI" panose="020B0502040204020203" pitchFamily="34" charset="0"/>
                          <a:ea typeface="Segoe UI" panose="020B0502040204020203" pitchFamily="34" charset="0"/>
                          <a:cs typeface="Segoe UI" panose="020B0502040204020203" pitchFamily="34" charset="0"/>
                        </a:rPr>
                        <a:t>EquityHolder</a:t>
                      </a:r>
                      <a:r>
                        <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Risk in the Hospitality Industry.</a:t>
                      </a:r>
                      <a:r>
                        <a:rPr lang="en-US" sz="1100" b="0" baseline="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Cornell Hospitality Quarterly, 58(1), 81–93.</a:t>
                      </a:r>
                      <a:endParaRPr lang="en-US" sz="1100" b="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ESG</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p</a:t>
                      </a:r>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ositive impact on some sectors:</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Excellent CSR ratings enhanced shareholder value for the some sectors (ex. restaurant and casino segments) by predicting a low systematic risk.</a:t>
                      </a:r>
                      <a:endParaRPr lang="ru-RU" sz="1100" dirty="0">
                        <a:latin typeface="Segoe UI" panose="020B0502040204020203" pitchFamily="34" charset="0"/>
                        <a:ea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3851182370"/>
                  </a:ext>
                </a:extLst>
              </a:tr>
              <a:tr h="749314">
                <a:tc>
                  <a:txBody>
                    <a:bodyPr/>
                    <a:lstStyle/>
                    <a:p>
                      <a:pPr lvl="0"/>
                      <a:r>
                        <a:rPr lang="en-US" sz="1100" b="0" dirty="0" err="1" smtClean="0">
                          <a:latin typeface="Segoe UI" panose="020B0502040204020203" pitchFamily="34" charset="0"/>
                          <a:ea typeface="Segoe UI" panose="020B0502040204020203" pitchFamily="34" charset="0"/>
                          <a:cs typeface="Segoe UI" panose="020B0502040204020203" pitchFamily="34" charset="0"/>
                        </a:rPr>
                        <a:t>Peiró-Signes</a:t>
                      </a:r>
                      <a:r>
                        <a:rPr lang="en-US" sz="1100" b="0" dirty="0" smtClean="0">
                          <a:latin typeface="Segoe UI" panose="020B0502040204020203" pitchFamily="34" charset="0"/>
                          <a:ea typeface="Segoe UI" panose="020B0502040204020203" pitchFamily="34" charset="0"/>
                          <a:cs typeface="Segoe UI" panose="020B0502040204020203" pitchFamily="34" charset="0"/>
                        </a:rPr>
                        <a:t> A., </a:t>
                      </a:r>
                      <a:r>
                        <a:rPr lang="en-US" sz="1100" b="0" dirty="0" err="1" smtClean="0">
                          <a:latin typeface="Segoe UI" panose="020B0502040204020203" pitchFamily="34" charset="0"/>
                          <a:ea typeface="Segoe UI" panose="020B0502040204020203" pitchFamily="34" charset="0"/>
                          <a:cs typeface="Segoe UI" panose="020B0502040204020203" pitchFamily="34" charset="0"/>
                        </a:rPr>
                        <a:t>Segarra-Oña</a:t>
                      </a:r>
                      <a:r>
                        <a:rPr lang="en-US" sz="1100" b="0" dirty="0" smtClean="0">
                          <a:latin typeface="Segoe UI" panose="020B0502040204020203" pitchFamily="34" charset="0"/>
                          <a:ea typeface="Segoe UI" panose="020B0502040204020203" pitchFamily="34" charset="0"/>
                          <a:cs typeface="Segoe UI" panose="020B0502040204020203" pitchFamily="34" charset="0"/>
                        </a:rPr>
                        <a:t> M., </a:t>
                      </a:r>
                      <a:r>
                        <a:rPr lang="en-US" sz="1100" b="0" dirty="0" err="1" smtClean="0">
                          <a:latin typeface="Segoe UI" panose="020B0502040204020203" pitchFamily="34" charset="0"/>
                          <a:ea typeface="Segoe UI" panose="020B0502040204020203" pitchFamily="34" charset="0"/>
                          <a:cs typeface="Segoe UI" panose="020B0502040204020203" pitchFamily="34" charset="0"/>
                        </a:rPr>
                        <a:t>Mondéjar</a:t>
                      </a:r>
                      <a:r>
                        <a:rPr lang="en-US" sz="1100" b="0" dirty="0" smtClean="0">
                          <a:latin typeface="Segoe UI" panose="020B0502040204020203" pitchFamily="34" charset="0"/>
                          <a:ea typeface="Segoe UI" panose="020B0502040204020203" pitchFamily="34" charset="0"/>
                          <a:cs typeface="Segoe UI" panose="020B0502040204020203" pitchFamily="34" charset="0"/>
                        </a:rPr>
                        <a:t>-Jiménez, J., Vargas-Vargas, M. (2013).</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Influence of the environmental,</a:t>
                      </a:r>
                      <a:r>
                        <a:rPr lang="en-US" sz="1100" b="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b="0" dirty="0" smtClean="0">
                          <a:latin typeface="Segoe UI" panose="020B0502040204020203" pitchFamily="34" charset="0"/>
                          <a:ea typeface="Segoe UI" panose="020B0502040204020203" pitchFamily="34" charset="0"/>
                          <a:cs typeface="Segoe UI" panose="020B0502040204020203" pitchFamily="34" charset="0"/>
                        </a:rPr>
                        <a:t>social and corporate governance ratings on the economic performance of companies: An overview. </a:t>
                      </a:r>
                      <a:r>
                        <a:rPr lang="fr-FR" sz="1100" b="0" dirty="0" smtClean="0">
                          <a:latin typeface="Segoe UI" panose="020B0502040204020203" pitchFamily="34" charset="0"/>
                          <a:ea typeface="Segoe UI" panose="020B0502040204020203" pitchFamily="34" charset="0"/>
                          <a:cs typeface="Segoe UI" panose="020B0502040204020203" pitchFamily="34" charset="0"/>
                        </a:rPr>
                        <a:t>Int. J. Environ. </a:t>
                      </a:r>
                      <a:r>
                        <a:rPr lang="fr-FR" sz="1100" b="0" dirty="0" err="1" smtClean="0">
                          <a:latin typeface="Segoe UI" panose="020B0502040204020203" pitchFamily="34" charset="0"/>
                          <a:ea typeface="Segoe UI" panose="020B0502040204020203" pitchFamily="34" charset="0"/>
                          <a:cs typeface="Segoe UI" panose="020B0502040204020203" pitchFamily="34" charset="0"/>
                        </a:rPr>
                        <a:t>Res</a:t>
                      </a:r>
                      <a:r>
                        <a:rPr lang="fr-FR" sz="1100" b="0" dirty="0" smtClean="0">
                          <a:latin typeface="Segoe UI" panose="020B0502040204020203" pitchFamily="34" charset="0"/>
                          <a:ea typeface="Segoe UI" panose="020B0502040204020203" pitchFamily="34" charset="0"/>
                          <a:cs typeface="Segoe UI" panose="020B0502040204020203" pitchFamily="34" charset="0"/>
                        </a:rPr>
                        <a:t>., 7(1):105-112.</a:t>
                      </a:r>
                      <a:endParaRPr lang="en-US" sz="1100" b="0" dirty="0" smtClean="0">
                        <a:latin typeface="Segoe UI" panose="020B0502040204020203" pitchFamily="34" charset="0"/>
                        <a:ea typeface="Segoe UI" panose="020B0502040204020203" pitchFamily="34" charset="0"/>
                        <a:cs typeface="Segoe UI" panose="020B0502040204020203" pitchFamily="34" charset="0"/>
                      </a:endParaRPr>
                    </a:p>
                  </a:txBody>
                  <a:tcPr anchor="ctr"/>
                </a:tc>
                <a:tc>
                  <a:txBody>
                    <a:bodyPr/>
                    <a:lstStyle/>
                    <a:p>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Revenue</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a:t>
                      </a:r>
                      <a:r>
                        <a:rPr lang="en-US" sz="1100" b="1"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per employee &amp; cash flow per share</a:t>
                      </a:r>
                      <a:r>
                        <a:rPr lang="en-US" sz="1100" b="1" baseline="0" dirty="0" smtClean="0">
                          <a:solidFill>
                            <a:srgbClr val="992673"/>
                          </a:solidFill>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Companies in the top 25% according</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to the ESG scores have significant higher revenue</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per employee and cash flow per share compared to</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t>
                      </a:r>
                      <a:r>
                        <a:rPr lang="en-US" sz="1100" dirty="0" smtClean="0">
                          <a:latin typeface="Segoe UI" panose="020B0502040204020203" pitchFamily="34" charset="0"/>
                          <a:ea typeface="Segoe UI" panose="020B0502040204020203" pitchFamily="34" charset="0"/>
                          <a:cs typeface="Segoe UI" panose="020B0502040204020203" pitchFamily="34" charset="0"/>
                        </a:rPr>
                        <a:t>the industry medians</a:t>
                      </a:r>
                      <a:r>
                        <a:rPr lang="en-US" sz="1100" baseline="0" dirty="0" smtClean="0">
                          <a:latin typeface="Segoe UI" panose="020B0502040204020203" pitchFamily="34" charset="0"/>
                          <a:ea typeface="Segoe UI" panose="020B0502040204020203" pitchFamily="34" charset="0"/>
                          <a:cs typeface="Segoe UI" panose="020B0502040204020203" pitchFamily="34" charset="0"/>
                        </a:rPr>
                        <a:t> analyzed in the research.</a:t>
                      </a:r>
                      <a:endParaRPr lang="en-US" sz="1100" dirty="0" smtClean="0">
                        <a:latin typeface="Segoe UI" panose="020B0502040204020203" pitchFamily="34" charset="0"/>
                        <a:ea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2821888408"/>
                  </a:ext>
                </a:extLst>
              </a:tr>
            </a:tbl>
          </a:graphicData>
        </a:graphic>
      </p:graphicFrame>
      <p:sp>
        <p:nvSpPr>
          <p:cNvPr id="8" name="TextBox 7"/>
          <p:cNvSpPr txBox="1"/>
          <p:nvPr/>
        </p:nvSpPr>
        <p:spPr>
          <a:xfrm>
            <a:off x="270663" y="1015976"/>
            <a:ext cx="11441961" cy="523220"/>
          </a:xfrm>
          <a:prstGeom prst="rect">
            <a:avLst/>
          </a:prstGeom>
          <a:noFill/>
        </p:spPr>
        <p:txBody>
          <a:bodyPr wrap="square" rtlCol="0">
            <a:spAutoFit/>
          </a:bodyPr>
          <a:lstStyle/>
          <a:p>
            <a:pPr marL="342900" indent="-342900">
              <a:spcAft>
                <a:spcPts val="1200"/>
              </a:spcAft>
              <a:buClr>
                <a:srgbClr val="992673"/>
              </a:buClr>
              <a:buFont typeface="Wingdings" panose="05000000000000000000" pitchFamily="2" charset="2"/>
              <a:buChar char="ü"/>
            </a:pPr>
            <a:r>
              <a:rPr lang="en-US" sz="1400" b="1" dirty="0" smtClean="0">
                <a:latin typeface="Segoe UI" panose="020B0502040204020203" pitchFamily="34" charset="0"/>
                <a:ea typeface="Segoe UI" panose="020B0502040204020203" pitchFamily="34" charset="0"/>
                <a:cs typeface="Segoe UI" panose="020B0502040204020203" pitchFamily="34" charset="0"/>
              </a:rPr>
              <a:t>Recent research shows that approximately 90% of empirical studies (more than 2100) have found positive relationship between ESG factors and company’s financial performance.</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3719736" y="6542792"/>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a:t>
            </a:r>
          </a:p>
        </p:txBody>
      </p:sp>
    </p:spTree>
    <p:extLst>
      <p:ext uri="{BB962C8B-B14F-4D97-AF65-F5344CB8AC3E}">
        <p14:creationId xmlns:p14="http://schemas.microsoft.com/office/powerpoint/2010/main" val="206262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3</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latin typeface="Segoe UI" panose="020B0502040204020203" pitchFamily="34" charset="0"/>
                <a:cs typeface="Segoe UI" panose="020B0502040204020203" pitchFamily="34" charset="0"/>
              </a:rPr>
              <a:t>ESG: What Does It Mean and Who Use It?</a:t>
            </a:r>
            <a:endParaRPr lang="ru-RU" altLang="ru-RU" sz="2000" b="1" dirty="0">
              <a:latin typeface="Segoe UI" panose="020B0502040204020203" pitchFamily="34" charset="0"/>
              <a:cs typeface="Segoe UI" panose="020B0502040204020203" pitchFamily="34" charset="0"/>
            </a:endParaRPr>
          </a:p>
        </p:txBody>
      </p:sp>
      <p:graphicFrame>
        <p:nvGraphicFramePr>
          <p:cNvPr id="5" name="Схема 4"/>
          <p:cNvGraphicFramePr/>
          <p:nvPr>
            <p:extLst>
              <p:ext uri="{D42A27DB-BD31-4B8C-83A1-F6EECF244321}">
                <p14:modId xmlns:p14="http://schemas.microsoft.com/office/powerpoint/2010/main" val="317260027"/>
              </p:ext>
            </p:extLst>
          </p:nvPr>
        </p:nvGraphicFramePr>
        <p:xfrm>
          <a:off x="5412804" y="885824"/>
          <a:ext cx="6371828"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3" name="Прямая соединительная линия 12"/>
          <p:cNvCxnSpPr/>
          <p:nvPr/>
        </p:nvCxnSpPr>
        <p:spPr>
          <a:xfrm>
            <a:off x="5019576" y="1054366"/>
            <a:ext cx="0" cy="5388417"/>
          </a:xfrm>
          <a:prstGeom prst="line">
            <a:avLst/>
          </a:prstGeom>
          <a:ln w="12700">
            <a:solidFill>
              <a:srgbClr val="992673"/>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6044" y="1448018"/>
            <a:ext cx="3873772" cy="4585871"/>
          </a:xfrm>
          <a:prstGeom prst="rect">
            <a:avLst/>
          </a:prstGeom>
          <a:noFill/>
        </p:spPr>
        <p:txBody>
          <a:bodyPr wrap="square" rtlCol="0">
            <a:spAutoFit/>
          </a:bodyPr>
          <a:lstStyle/>
          <a:p>
            <a:pPr marL="285750" indent="-28575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ESG is only a subset of non-financial information</a:t>
            </a:r>
            <a:r>
              <a:rPr lang="en-US" sz="1600" dirty="0" smtClean="0">
                <a:latin typeface="Segoe UI" panose="020B0502040204020203" pitchFamily="34" charset="0"/>
                <a:ea typeface="Segoe UI" panose="020B0502040204020203" pitchFamily="34" charset="0"/>
                <a:cs typeface="Segoe UI" panose="020B0502040204020203" pitchFamily="34" charset="0"/>
              </a:rPr>
              <a:t>. Nonfinancial reports typically also include data on business </a:t>
            </a:r>
            <a:r>
              <a:rPr lang="en-US" sz="1600" dirty="0">
                <a:latin typeface="Segoe UI" panose="020B0502040204020203" pitchFamily="34" charset="0"/>
                <a:ea typeface="Segoe UI" panose="020B0502040204020203" pitchFamily="34" charset="0"/>
                <a:cs typeface="Segoe UI" panose="020B0502040204020203" pitchFamily="34" charset="0"/>
              </a:rPr>
              <a:t>model, corporate strategy, </a:t>
            </a:r>
            <a:r>
              <a:rPr lang="en-US" sz="1600" dirty="0" smtClean="0">
                <a:latin typeface="Segoe UI" panose="020B0502040204020203" pitchFamily="34" charset="0"/>
                <a:ea typeface="Segoe UI" panose="020B0502040204020203" pitchFamily="34" charset="0"/>
                <a:cs typeface="Segoe UI" panose="020B0502040204020203" pitchFamily="34" charset="0"/>
              </a:rPr>
              <a:t>risk </a:t>
            </a:r>
            <a:r>
              <a:rPr lang="en-US" sz="1600" dirty="0">
                <a:latin typeface="Segoe UI" panose="020B0502040204020203" pitchFamily="34" charset="0"/>
                <a:ea typeface="Segoe UI" panose="020B0502040204020203" pitchFamily="34" charset="0"/>
                <a:cs typeface="Segoe UI" panose="020B0502040204020203" pitchFamily="34" charset="0"/>
              </a:rPr>
              <a:t>management, </a:t>
            </a:r>
            <a:r>
              <a:rPr lang="en-US" sz="1600" dirty="0" smtClean="0">
                <a:latin typeface="Segoe UI" panose="020B0502040204020203" pitchFamily="34" charset="0"/>
                <a:ea typeface="Segoe UI" panose="020B0502040204020203" pitchFamily="34" charset="0"/>
                <a:cs typeface="Segoe UI" panose="020B0502040204020203" pitchFamily="34" charset="0"/>
              </a:rPr>
              <a:t>and etc.</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ESG factors </a:t>
            </a:r>
            <a:r>
              <a:rPr lang="en-US" sz="1600" b="1" dirty="0" smtClean="0">
                <a:latin typeface="Segoe UI" panose="020B0502040204020203" pitchFamily="34" charset="0"/>
                <a:ea typeface="Segoe UI" panose="020B0502040204020203" pitchFamily="34" charset="0"/>
                <a:cs typeface="Segoe UI" panose="020B0502040204020203" pitchFamily="34" charset="0"/>
              </a:rPr>
              <a:t>do not include </a:t>
            </a:r>
            <a:r>
              <a:rPr lang="en-US" sz="1600" b="1" dirty="0">
                <a:latin typeface="Segoe UI" panose="020B0502040204020203" pitchFamily="34" charset="0"/>
                <a:ea typeface="Segoe UI" panose="020B0502040204020203" pitchFamily="34" charset="0"/>
                <a:cs typeface="Segoe UI" panose="020B0502040204020203" pitchFamily="34" charset="0"/>
              </a:rPr>
              <a:t>information related to the role of </a:t>
            </a:r>
            <a:r>
              <a:rPr lang="en-US" sz="1600" b="1" dirty="0" smtClean="0">
                <a:latin typeface="Segoe UI" panose="020B0502040204020203" pitchFamily="34" charset="0"/>
                <a:ea typeface="Segoe UI" panose="020B0502040204020203" pitchFamily="34" charset="0"/>
                <a:cs typeface="Segoe UI" panose="020B0502040204020203" pitchFamily="34" charset="0"/>
              </a:rPr>
              <a:t>intellectual capital</a:t>
            </a:r>
            <a:r>
              <a:rPr lang="en-US" sz="1600" dirty="0" smtClean="0">
                <a:latin typeface="Segoe UI" panose="020B0502040204020203" pitchFamily="34" charset="0"/>
                <a:ea typeface="Segoe UI" panose="020B0502040204020203" pitchFamily="34" charset="0"/>
                <a:cs typeface="Segoe UI" panose="020B0502040204020203" pitchFamily="34" charset="0"/>
              </a:rPr>
              <a:t> </a:t>
            </a:r>
            <a:r>
              <a:rPr lang="en-US" sz="1600" dirty="0">
                <a:latin typeface="Segoe UI" panose="020B0502040204020203" pitchFamily="34" charset="0"/>
                <a:ea typeface="Segoe UI" panose="020B0502040204020203" pitchFamily="34" charset="0"/>
                <a:cs typeface="Segoe UI" panose="020B0502040204020203" pitchFamily="34" charset="0"/>
              </a:rPr>
              <a:t>and </a:t>
            </a:r>
            <a:r>
              <a:rPr lang="en-US" sz="1600" dirty="0" smtClean="0">
                <a:latin typeface="Segoe UI" panose="020B0502040204020203" pitchFamily="34" charset="0"/>
                <a:ea typeface="Segoe UI" panose="020B0502040204020203" pitchFamily="34" charset="0"/>
                <a:cs typeface="Segoe UI" panose="020B0502040204020203" pitchFamily="34" charset="0"/>
              </a:rPr>
              <a:t>intangible </a:t>
            </a:r>
            <a:r>
              <a:rPr lang="en-US" sz="1600" dirty="0">
                <a:latin typeface="Segoe UI" panose="020B0502040204020203" pitchFamily="34" charset="0"/>
                <a:ea typeface="Segoe UI" panose="020B0502040204020203" pitchFamily="34" charset="0"/>
                <a:cs typeface="Segoe UI" panose="020B0502040204020203" pitchFamily="34" charset="0"/>
              </a:rPr>
              <a:t>assets in the generation of economic value, which is </a:t>
            </a:r>
            <a:r>
              <a:rPr lang="en-US" sz="1600" dirty="0" smtClean="0">
                <a:latin typeface="Segoe UI" panose="020B0502040204020203" pitchFamily="34" charset="0"/>
                <a:ea typeface="Segoe UI" panose="020B0502040204020203" pitchFamily="34" charset="0"/>
                <a:cs typeface="Segoe UI" panose="020B0502040204020203" pitchFamily="34" charset="0"/>
              </a:rPr>
              <a:t>an increasingly </a:t>
            </a:r>
            <a:r>
              <a:rPr lang="en-US" sz="1600" dirty="0">
                <a:latin typeface="Segoe UI" panose="020B0502040204020203" pitchFamily="34" charset="0"/>
                <a:ea typeface="Segoe UI" panose="020B0502040204020203" pitchFamily="34" charset="0"/>
                <a:cs typeface="Segoe UI" panose="020B0502040204020203" pitchFamily="34" charset="0"/>
              </a:rPr>
              <a:t>important aspect of nonfinancial </a:t>
            </a:r>
            <a:r>
              <a:rPr lang="en-US" sz="1600" dirty="0" smtClean="0">
                <a:latin typeface="Segoe UI" panose="020B0502040204020203" pitchFamily="34" charset="0"/>
                <a:ea typeface="Segoe UI" panose="020B0502040204020203" pitchFamily="34" charset="0"/>
                <a:cs typeface="Segoe UI" panose="020B0502040204020203" pitchFamily="34" charset="0"/>
              </a:rPr>
              <a:t>information.</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But </a:t>
            </a:r>
            <a:r>
              <a:rPr lang="en-US" sz="1600" b="1" dirty="0" smtClean="0">
                <a:latin typeface="Segoe UI" panose="020B0502040204020203" pitchFamily="34" charset="0"/>
                <a:ea typeface="Segoe UI" panose="020B0502040204020203" pitchFamily="34" charset="0"/>
                <a:cs typeface="Segoe UI" panose="020B0502040204020203" pitchFamily="34" charset="0"/>
              </a:rPr>
              <a:t>ESG factors are also widely used</a:t>
            </a:r>
            <a:r>
              <a:rPr lang="en-US" sz="1600" dirty="0" smtClean="0">
                <a:latin typeface="Segoe UI" panose="020B0502040204020203" pitchFamily="34" charset="0"/>
                <a:ea typeface="Segoe UI" panose="020B0502040204020203" pitchFamily="34" charset="0"/>
                <a:cs typeface="Segoe UI" panose="020B0502040204020203" pitchFamily="34" charset="0"/>
              </a:rPr>
              <a:t>. They are incorporated in ETFs and other indices, regulations, credit ratings, non-credit ratings, rankings, researches, and etc.</a:t>
            </a:r>
          </a:p>
        </p:txBody>
      </p:sp>
      <p:sp>
        <p:nvSpPr>
          <p:cNvPr id="11" name="TextBox 10"/>
          <p:cNvSpPr txBox="1"/>
          <p:nvPr/>
        </p:nvSpPr>
        <p:spPr>
          <a:xfrm>
            <a:off x="1707208" y="6512015"/>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 </a:t>
            </a:r>
            <a:r>
              <a:rPr lang="en-US" sz="1200" dirty="0">
                <a:latin typeface="Segoe UI" panose="020B0502040204020203" pitchFamily="34" charset="0"/>
                <a:ea typeface="Segoe UI" panose="020B0502040204020203" pitchFamily="34" charset="0"/>
                <a:cs typeface="Segoe UI" panose="020B0502040204020203" pitchFamily="34" charset="0"/>
              </a:rPr>
              <a:t>Oxford Sa</a:t>
            </a:r>
            <a:r>
              <a:rPr lang="ru-RU" sz="1200" dirty="0">
                <a:latin typeface="Segoe UI" panose="020B0502040204020203" pitchFamily="34" charset="0"/>
                <a:ea typeface="Segoe UI" panose="020B0502040204020203" pitchFamily="34" charset="0"/>
                <a:cs typeface="Segoe UI" panose="020B0502040204020203" pitchFamily="34" charset="0"/>
              </a:rPr>
              <a:t>ї</a:t>
            </a:r>
            <a:r>
              <a:rPr lang="en-US" sz="1200" dirty="0">
                <a:latin typeface="Segoe UI" panose="020B0502040204020203" pitchFamily="34" charset="0"/>
                <a:ea typeface="Segoe UI" panose="020B0502040204020203" pitchFamily="34" charset="0"/>
                <a:cs typeface="Segoe UI" panose="020B0502040204020203" pitchFamily="34" charset="0"/>
              </a:rPr>
              <a:t>d Business </a:t>
            </a:r>
            <a:r>
              <a:rPr lang="en-US" sz="1200" dirty="0" smtClean="0">
                <a:latin typeface="Segoe UI" panose="020B0502040204020203" pitchFamily="34" charset="0"/>
                <a:ea typeface="Segoe UI" panose="020B0502040204020203" pitchFamily="34" charset="0"/>
                <a:cs typeface="Segoe UI" panose="020B0502040204020203" pitchFamily="34" charset="0"/>
              </a:rPr>
              <a:t>School</a:t>
            </a:r>
          </a:p>
        </p:txBody>
      </p:sp>
    </p:spTree>
    <p:extLst>
      <p:ext uri="{BB962C8B-B14F-4D97-AF65-F5344CB8AC3E}">
        <p14:creationId xmlns:p14="http://schemas.microsoft.com/office/powerpoint/2010/main" val="412886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4</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363525"/>
            <a:ext cx="10801200"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latin typeface="Segoe UI" panose="020B0502040204020203" pitchFamily="34" charset="0"/>
                <a:cs typeface="Segoe UI" panose="020B0502040204020203" pitchFamily="34" charset="0"/>
              </a:rPr>
              <a:t>ACRA`s </a:t>
            </a:r>
            <a:r>
              <a:rPr lang="en-US" altLang="ru-RU" sz="2000" b="1" dirty="0">
                <a:latin typeface="Segoe UI" panose="020B0502040204020203" pitchFamily="34" charset="0"/>
                <a:cs typeface="Segoe UI" panose="020B0502040204020203" pitchFamily="34" charset="0"/>
              </a:rPr>
              <a:t>Methodology for Credit Ratings Assignment to Banks and Bank </a:t>
            </a:r>
            <a:r>
              <a:rPr lang="en-US" altLang="ru-RU" sz="2000" b="1" dirty="0" smtClean="0">
                <a:latin typeface="Segoe UI" panose="020B0502040204020203" pitchFamily="34" charset="0"/>
                <a:cs typeface="Segoe UI" panose="020B0502040204020203" pitchFamily="34" charset="0"/>
              </a:rPr>
              <a:t>Groups Incorporates </a:t>
            </a:r>
            <a:r>
              <a:rPr lang="en-US" altLang="ru-RU" sz="2000" b="1" dirty="0">
                <a:latin typeface="Segoe UI" panose="020B0502040204020203" pitchFamily="34" charset="0"/>
                <a:cs typeface="Segoe UI" panose="020B0502040204020203" pitchFamily="34" charset="0"/>
              </a:rPr>
              <a:t>F</a:t>
            </a:r>
            <a:r>
              <a:rPr lang="en-US" altLang="ru-RU" sz="2000" b="1" dirty="0" smtClean="0">
                <a:latin typeface="Segoe UI" panose="020B0502040204020203" pitchFamily="34" charset="0"/>
                <a:cs typeface="Segoe UI" panose="020B0502040204020203" pitchFamily="34" charset="0"/>
              </a:rPr>
              <a:t>actors </a:t>
            </a:r>
            <a:r>
              <a:rPr lang="en-US" altLang="ru-RU" sz="2000" b="1" dirty="0">
                <a:latin typeface="Segoe UI" panose="020B0502040204020203" pitchFamily="34" charset="0"/>
                <a:cs typeface="Segoe UI" panose="020B0502040204020203" pitchFamily="34" charset="0"/>
              </a:rPr>
              <a:t>R</a:t>
            </a:r>
            <a:r>
              <a:rPr lang="en-US" altLang="ru-RU" sz="2000" b="1" dirty="0" smtClean="0">
                <a:latin typeface="Segoe UI" panose="020B0502040204020203" pitchFamily="34" charset="0"/>
                <a:cs typeface="Segoe UI" panose="020B0502040204020203" pitchFamily="34" charset="0"/>
              </a:rPr>
              <a:t>elated to ESG</a:t>
            </a:r>
            <a:endParaRPr lang="ru-RU" altLang="ru-RU" sz="2000" b="1" dirty="0">
              <a:latin typeface="Segoe UI" panose="020B0502040204020203" pitchFamily="34" charset="0"/>
              <a:cs typeface="Segoe UI" panose="020B0502040204020203" pitchFamily="34" charset="0"/>
            </a:endParaRPr>
          </a:p>
        </p:txBody>
      </p:sp>
      <p:sp>
        <p:nvSpPr>
          <p:cNvPr id="7" name="Прямоугольник 6"/>
          <p:cNvSpPr/>
          <p:nvPr/>
        </p:nvSpPr>
        <p:spPr>
          <a:xfrm>
            <a:off x="377926" y="3013845"/>
            <a:ext cx="266429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Business profile </a:t>
            </a:r>
          </a:p>
          <a:p>
            <a:pPr algn="ctr"/>
            <a:r>
              <a:rPr lang="en-US" sz="1600" i="1"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(banks)</a:t>
            </a:r>
            <a:endParaRPr lang="ru-RU" sz="1600" i="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8" name="Прямоугольник 7"/>
          <p:cNvSpPr/>
          <p:nvPr/>
        </p:nvSpPr>
        <p:spPr>
          <a:xfrm>
            <a:off x="3958480" y="1341627"/>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Segoe UI" panose="020B0502040204020203" pitchFamily="34" charset="0"/>
                <a:ea typeface="Segoe UI" panose="020B0502040204020203" pitchFamily="34" charset="0"/>
                <a:cs typeface="Segoe UI" panose="020B0502040204020203" pitchFamily="34" charset="0"/>
              </a:rPr>
              <a:t>Franchise</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9" name="Прямоугольник 8"/>
          <p:cNvSpPr/>
          <p:nvPr/>
        </p:nvSpPr>
        <p:spPr>
          <a:xfrm>
            <a:off x="3958480" y="2502710"/>
            <a:ext cx="237626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Segoe UI" panose="020B0502040204020203" pitchFamily="34" charset="0"/>
                <a:ea typeface="Segoe UI" panose="020B0502040204020203" pitchFamily="34" charset="0"/>
                <a:cs typeface="Segoe UI" panose="020B0502040204020203" pitchFamily="34" charset="0"/>
              </a:rPr>
              <a:t>Diversification</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0" name="Прямоугольник 9"/>
          <p:cNvSpPr/>
          <p:nvPr/>
        </p:nvSpPr>
        <p:spPr>
          <a:xfrm>
            <a:off x="3956418" y="3458140"/>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Segoe UI" panose="020B0502040204020203" pitchFamily="34" charset="0"/>
                <a:ea typeface="Segoe UI" panose="020B0502040204020203" pitchFamily="34" charset="0"/>
                <a:cs typeface="Segoe UI" panose="020B0502040204020203" pitchFamily="34" charset="0"/>
              </a:rPr>
              <a:t>Management quality</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1" name="Прямоугольник 10"/>
          <p:cNvSpPr/>
          <p:nvPr/>
        </p:nvSpPr>
        <p:spPr>
          <a:xfrm>
            <a:off x="3956418" y="4438188"/>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Segoe UI" panose="020B0502040204020203" pitchFamily="34" charset="0"/>
                <a:ea typeface="Segoe UI" panose="020B0502040204020203" pitchFamily="34" charset="0"/>
                <a:cs typeface="Segoe UI" panose="020B0502040204020203" pitchFamily="34" charset="0"/>
              </a:rPr>
              <a:t>Strategy</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2" name="Прямоугольник 11"/>
          <p:cNvSpPr/>
          <p:nvPr/>
        </p:nvSpPr>
        <p:spPr>
          <a:xfrm>
            <a:off x="3956418" y="5511710"/>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Segoe UI" panose="020B0502040204020203" pitchFamily="34" charset="0"/>
                <a:ea typeface="Segoe UI" panose="020B0502040204020203" pitchFamily="34" charset="0"/>
                <a:cs typeface="Segoe UI" panose="020B0502040204020203" pitchFamily="34" charset="0"/>
              </a:rPr>
              <a:t>Ownership structure and business reputation</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3" name="Равнобедренный треугольник 12"/>
          <p:cNvSpPr/>
          <p:nvPr/>
        </p:nvSpPr>
        <p:spPr>
          <a:xfrm rot="16200000">
            <a:off x="1081244" y="3420583"/>
            <a:ext cx="4749876" cy="5902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7172597" y="1107661"/>
            <a:ext cx="4536506" cy="971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key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business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lines</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competitive position</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market share</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brand power</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client base stability</a:t>
            </a:r>
          </a:p>
        </p:txBody>
      </p:sp>
      <p:sp>
        <p:nvSpPr>
          <p:cNvPr id="15" name="Прямоугольник 14"/>
          <p:cNvSpPr/>
          <p:nvPr/>
        </p:nvSpPr>
        <p:spPr>
          <a:xfrm>
            <a:off x="7172599" y="2269273"/>
            <a:ext cx="4536504" cy="805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business lines</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efficiency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and stability of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income</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concentration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activities along business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lines</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geographical presence</a:t>
            </a:r>
          </a:p>
        </p:txBody>
      </p:sp>
      <p:sp>
        <p:nvSpPr>
          <p:cNvPr id="16" name="Прямоугольник 15"/>
          <p:cNvSpPr/>
          <p:nvPr/>
        </p:nvSpPr>
        <p:spPr>
          <a:xfrm>
            <a:off x="7172599" y="3234625"/>
            <a:ext cx="4536504" cy="9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organizational structure</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management competence, composition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and long-term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experience </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bottom line</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corporate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governance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standards</a:t>
            </a:r>
          </a:p>
        </p:txBody>
      </p:sp>
      <p:sp>
        <p:nvSpPr>
          <p:cNvPr id="17" name="Прямоугольник 16"/>
          <p:cNvSpPr/>
          <p:nvPr/>
        </p:nvSpPr>
        <p:spPr>
          <a:xfrm>
            <a:off x="7177825" y="4366884"/>
            <a:ext cx="4536504" cy="646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planning which market segments the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bank will target</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business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lines it will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pursue</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goals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it wants to achieve and ways to pursue those goals</a:t>
            </a:r>
            <a:endPar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8" name="Прямоугольник 17"/>
          <p:cNvSpPr/>
          <p:nvPr/>
        </p:nvSpPr>
        <p:spPr>
          <a:xfrm>
            <a:off x="7172597" y="5199599"/>
            <a:ext cx="4536504" cy="9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business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reputations of owners and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management</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presence/absence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conflict between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owners</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degree of relatedness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the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bank’s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transactions to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its owners</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businesses</a:t>
            </a:r>
            <a:endPar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disclosure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ownership down to the ultimate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beneficiaries</a:t>
            </a:r>
          </a:p>
        </p:txBody>
      </p:sp>
      <p:sp>
        <p:nvSpPr>
          <p:cNvPr id="19" name="Стрелка вправо 18"/>
          <p:cNvSpPr/>
          <p:nvPr/>
        </p:nvSpPr>
        <p:spPr>
          <a:xfrm>
            <a:off x="6471945" y="1448663"/>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a:off x="6471945" y="2568672"/>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6471945" y="3562688"/>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6471945" y="4537199"/>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a:off x="6470913" y="5511710"/>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2668414" y="6527719"/>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a:t>
            </a:r>
          </a:p>
        </p:txBody>
      </p:sp>
    </p:spTree>
    <p:extLst>
      <p:ext uri="{BB962C8B-B14F-4D97-AF65-F5344CB8AC3E}">
        <p14:creationId xmlns:p14="http://schemas.microsoft.com/office/powerpoint/2010/main" val="81073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5</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latin typeface="Segoe UI" panose="020B0502040204020203" pitchFamily="34" charset="0"/>
                <a:cs typeface="Segoe UI" panose="020B0502040204020203" pitchFamily="34" charset="0"/>
              </a:rPr>
              <a:t>Higher Score on Social and Governance Factors Brings Higher Credit Rating for Banks*</a:t>
            </a:r>
            <a:endParaRPr lang="ru-RU" altLang="ru-RU" sz="2000" b="1" dirty="0">
              <a:latin typeface="Segoe UI" panose="020B0502040204020203" pitchFamily="34" charset="0"/>
              <a:cs typeface="Segoe UI" panose="020B0502040204020203" pitchFamily="34" charset="0"/>
            </a:endParaRPr>
          </a:p>
        </p:txBody>
      </p:sp>
      <p:cxnSp>
        <p:nvCxnSpPr>
          <p:cNvPr id="17" name="Прямая соединительная линия 16"/>
          <p:cNvCxnSpPr/>
          <p:nvPr/>
        </p:nvCxnSpPr>
        <p:spPr>
          <a:xfrm>
            <a:off x="2038197" y="4681128"/>
            <a:ext cx="5616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83832" y="1258956"/>
            <a:ext cx="2016224" cy="307777"/>
          </a:xfrm>
          <a:prstGeom prst="rect">
            <a:avLst/>
          </a:prstGeom>
          <a:noFill/>
        </p:spPr>
        <p:txBody>
          <a:bodyPr wrap="square" rtlCol="0">
            <a:spAutoFit/>
          </a:bodyPr>
          <a:lstStyle/>
          <a:p>
            <a:r>
              <a:rPr lang="en-US" sz="1400" i="1" dirty="0" smtClean="0">
                <a:latin typeface="Segoe UI" panose="020B0502040204020203" pitchFamily="34" charset="0"/>
                <a:ea typeface="Segoe UI" panose="020B0502040204020203" pitchFamily="34" charset="0"/>
                <a:cs typeface="Segoe UI" panose="020B0502040204020203" pitchFamily="34" charset="0"/>
              </a:rPr>
              <a:t>Average credit rating</a:t>
            </a:r>
            <a:endParaRPr lang="ru-RU" sz="1400" i="1" dirty="0">
              <a:latin typeface="Segoe UI" panose="020B0502040204020203" pitchFamily="34" charset="0"/>
              <a:ea typeface="Segoe UI" panose="020B0502040204020203" pitchFamily="34" charset="0"/>
              <a:cs typeface="Segoe UI" panose="020B0502040204020203" pitchFamily="34" charset="0"/>
            </a:endParaRPr>
          </a:p>
        </p:txBody>
      </p:sp>
      <p:sp>
        <p:nvSpPr>
          <p:cNvPr id="21" name="TextBox 20"/>
          <p:cNvSpPr txBox="1"/>
          <p:nvPr/>
        </p:nvSpPr>
        <p:spPr>
          <a:xfrm>
            <a:off x="2668414" y="6527719"/>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a:t>
            </a:r>
          </a:p>
        </p:txBody>
      </p:sp>
      <p:sp>
        <p:nvSpPr>
          <p:cNvPr id="16" name="TextBox 15"/>
          <p:cNvSpPr txBox="1"/>
          <p:nvPr/>
        </p:nvSpPr>
        <p:spPr>
          <a:xfrm>
            <a:off x="8257382" y="1382361"/>
            <a:ext cx="3234086" cy="4093428"/>
          </a:xfrm>
          <a:prstGeom prst="rect">
            <a:avLst/>
          </a:prstGeom>
          <a:noFill/>
        </p:spPr>
        <p:txBody>
          <a:bodyPr wrap="square" rtlCol="0">
            <a:spAutoFit/>
          </a:bodyPr>
          <a:lstStyle/>
          <a:p>
            <a:pPr marL="285750" indent="-28575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Average score </a:t>
            </a:r>
            <a:r>
              <a:rPr lang="en-US" sz="1600" dirty="0" smtClean="0">
                <a:latin typeface="Segoe UI" panose="020B0502040204020203" pitchFamily="34" charset="0"/>
                <a:ea typeface="Segoe UI" panose="020B0502040204020203" pitchFamily="34" charset="0"/>
                <a:cs typeface="Segoe UI" panose="020B0502040204020203" pitchFamily="34" charset="0"/>
              </a:rPr>
              <a:t>on management quality, strategy, ownership structure and reputation for Russian banks rated by ACRA is around 5.</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Generally, many Russian banks are characterized by </a:t>
            </a:r>
            <a:r>
              <a:rPr lang="en-US" sz="1600" b="1" dirty="0" smtClean="0">
                <a:latin typeface="Segoe UI" panose="020B0502040204020203" pitchFamily="34" charset="0"/>
                <a:ea typeface="Segoe UI" panose="020B0502040204020203" pitchFamily="34" charset="0"/>
                <a:cs typeface="Segoe UI" panose="020B0502040204020203" pitchFamily="34" charset="0"/>
              </a:rPr>
              <a:t>low score on ownership structure</a:t>
            </a:r>
            <a:r>
              <a:rPr lang="en-US" sz="1600" dirty="0" smtClean="0">
                <a:latin typeface="Segoe UI" panose="020B0502040204020203" pitchFamily="34" charset="0"/>
                <a:ea typeface="Segoe UI" panose="020B0502040204020203" pitchFamily="34" charset="0"/>
                <a:cs typeface="Segoe UI" panose="020B0502040204020203" pitchFamily="34" charset="0"/>
              </a:rPr>
              <a:t>. They  have a complex and non-transparent ownership structure (including usage of offshores).</a:t>
            </a:r>
          </a:p>
          <a:p>
            <a:pPr marL="285750" indent="-285750">
              <a:spcAft>
                <a:spcPts val="1200"/>
              </a:spcAft>
              <a:buClr>
                <a:srgbClr val="992673"/>
              </a:buClr>
              <a:buFont typeface="Wingdings" panose="05000000000000000000" pitchFamily="2" charset="2"/>
              <a:buChar char="ü"/>
            </a:pPr>
            <a:r>
              <a:rPr lang="en-US" sz="1600" dirty="0" smtClean="0">
                <a:latin typeface="Segoe UI" panose="020B0502040204020203" pitchFamily="34" charset="0"/>
                <a:ea typeface="Segoe UI" panose="020B0502040204020203" pitchFamily="34" charset="0"/>
                <a:cs typeface="Segoe UI" panose="020B0502040204020203" pitchFamily="34" charset="0"/>
              </a:rPr>
              <a:t>Management quality, strategy quality and franchise </a:t>
            </a:r>
            <a:r>
              <a:rPr lang="en-US" sz="1600" b="1" dirty="0" smtClean="0">
                <a:latin typeface="Segoe UI" panose="020B0502040204020203" pitchFamily="34" charset="0"/>
                <a:ea typeface="Segoe UI" panose="020B0502040204020203" pitchFamily="34" charset="0"/>
                <a:cs typeface="Segoe UI" panose="020B0502040204020203" pitchFamily="34" charset="0"/>
              </a:rPr>
              <a:t>increase with credit rating</a:t>
            </a:r>
            <a:r>
              <a:rPr lang="en-US" sz="1600" dirty="0" smtClean="0">
                <a:latin typeface="Segoe UI" panose="020B0502040204020203" pitchFamily="34" charset="0"/>
                <a:ea typeface="Segoe UI" panose="020B0502040204020203" pitchFamily="34" charset="0"/>
                <a:cs typeface="Segoe UI" panose="020B0502040204020203" pitchFamily="34" charset="0"/>
              </a:rPr>
              <a:t>. </a:t>
            </a:r>
          </a:p>
        </p:txBody>
      </p:sp>
      <p:sp>
        <p:nvSpPr>
          <p:cNvPr id="8" name="Прямоугольник 7"/>
          <p:cNvSpPr/>
          <p:nvPr/>
        </p:nvSpPr>
        <p:spPr>
          <a:xfrm>
            <a:off x="5447928" y="1597510"/>
            <a:ext cx="360040" cy="4520005"/>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8458125" y="5681018"/>
            <a:ext cx="3312368" cy="830997"/>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 Graph illustrates relationship between credit rating </a:t>
            </a:r>
            <a:r>
              <a:rPr lang="en-US" sz="1200" dirty="0">
                <a:latin typeface="Segoe UI" panose="020B0502040204020203" pitchFamily="34" charset="0"/>
                <a:ea typeface="Segoe UI" panose="020B0502040204020203" pitchFamily="34" charset="0"/>
                <a:cs typeface="Segoe UI" panose="020B0502040204020203" pitchFamily="34" charset="0"/>
              </a:rPr>
              <a:t>and </a:t>
            </a:r>
            <a:r>
              <a:rPr lang="en-US" sz="1200" dirty="0" smtClean="0">
                <a:latin typeface="Segoe UI" panose="020B0502040204020203" pitchFamily="34" charset="0"/>
                <a:ea typeface="Segoe UI" panose="020B0502040204020203" pitchFamily="34" charset="0"/>
                <a:cs typeface="Segoe UI" panose="020B0502040204020203" pitchFamily="34" charset="0"/>
              </a:rPr>
              <a:t>average score for all ACRA’s banking clients. Single dot may represent more than one company.</a:t>
            </a:r>
          </a:p>
        </p:txBody>
      </p:sp>
      <p:graphicFrame>
        <p:nvGraphicFramePr>
          <p:cNvPr id="18" name="Диаграмма 17"/>
          <p:cNvGraphicFramePr>
            <a:graphicFrameLocks/>
          </p:cNvGraphicFramePr>
          <p:nvPr>
            <p:extLst>
              <p:ext uri="{D42A27DB-BD31-4B8C-83A1-F6EECF244321}">
                <p14:modId xmlns:p14="http://schemas.microsoft.com/office/powerpoint/2010/main" val="1246648971"/>
              </p:ext>
            </p:extLst>
          </p:nvPr>
        </p:nvGraphicFramePr>
        <p:xfrm>
          <a:off x="556517" y="1258956"/>
          <a:ext cx="7411691" cy="50503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4643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6</a:t>
            </a:fld>
            <a:endParaRPr lang="ru-RU" altLang="ru-RU" dirty="0"/>
          </a:p>
        </p:txBody>
      </p:sp>
      <p:pic>
        <p:nvPicPr>
          <p:cNvPr id="3" name="Picture 5"/>
          <p:cNvPicPr/>
          <p:nvPr/>
        </p:nvPicPr>
        <p:blipFill>
          <a:blip r:embed="rId3"/>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32434" y="361585"/>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a:latin typeface="Segoe UI" panose="020B0502040204020203" pitchFamily="34" charset="0"/>
                <a:cs typeface="Segoe UI" panose="020B0502040204020203" pitchFamily="34" charset="0"/>
              </a:rPr>
              <a:t>ACRA`s Methodology for Credit Ratings </a:t>
            </a:r>
            <a:r>
              <a:rPr lang="en-US" altLang="ru-RU" sz="2000" b="1" dirty="0" smtClean="0">
                <a:latin typeface="Segoe UI" panose="020B0502040204020203" pitchFamily="34" charset="0"/>
                <a:cs typeface="Segoe UI" panose="020B0502040204020203" pitchFamily="34" charset="0"/>
              </a:rPr>
              <a:t>Assignment to Non-Financial Corporations </a:t>
            </a:r>
            <a:r>
              <a:rPr lang="en-US" altLang="ru-RU" sz="2000" b="1" dirty="0">
                <a:latin typeface="Segoe UI" panose="020B0502040204020203" pitchFamily="34" charset="0"/>
                <a:cs typeface="Segoe UI" panose="020B0502040204020203" pitchFamily="34" charset="0"/>
              </a:rPr>
              <a:t>Incorporates Factors Related to </a:t>
            </a:r>
            <a:r>
              <a:rPr lang="en-US" altLang="ru-RU" sz="2000" b="1" dirty="0" smtClean="0">
                <a:latin typeface="Segoe UI" panose="020B0502040204020203" pitchFamily="34" charset="0"/>
                <a:cs typeface="Segoe UI" panose="020B0502040204020203" pitchFamily="34" charset="0"/>
              </a:rPr>
              <a:t>ESG</a:t>
            </a:r>
            <a:endParaRPr lang="ru-RU" altLang="ru-RU" sz="2000" b="1" dirty="0">
              <a:latin typeface="Segoe UI" panose="020B0502040204020203" pitchFamily="34" charset="0"/>
              <a:cs typeface="Segoe UI" panose="020B0502040204020203" pitchFamily="34" charset="0"/>
            </a:endParaRPr>
          </a:p>
        </p:txBody>
      </p:sp>
      <p:sp>
        <p:nvSpPr>
          <p:cNvPr id="7" name="Прямоугольник 6"/>
          <p:cNvSpPr/>
          <p:nvPr/>
        </p:nvSpPr>
        <p:spPr>
          <a:xfrm>
            <a:off x="377926" y="3013845"/>
            <a:ext cx="266429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Corporate governance</a:t>
            </a:r>
          </a:p>
          <a:p>
            <a:pPr algn="ctr"/>
            <a:r>
              <a:rPr lang="en-US" sz="1600" i="1"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(non-financial companies)</a:t>
            </a:r>
            <a:endParaRPr lang="ru-RU" sz="1600" i="1"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8" name="Прямоугольник 7"/>
          <p:cNvSpPr/>
          <p:nvPr/>
        </p:nvSpPr>
        <p:spPr>
          <a:xfrm>
            <a:off x="3958480" y="1341627"/>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Management strategy</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9" name="Прямоугольник 8"/>
          <p:cNvSpPr/>
          <p:nvPr/>
        </p:nvSpPr>
        <p:spPr>
          <a:xfrm>
            <a:off x="3958480" y="2502710"/>
            <a:ext cx="237626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Risk management</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0" name="Прямоугольник 9"/>
          <p:cNvSpPr/>
          <p:nvPr/>
        </p:nvSpPr>
        <p:spPr>
          <a:xfrm>
            <a:off x="3958480" y="3616012"/>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Management structure </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1" name="Прямоугольник 10"/>
          <p:cNvSpPr/>
          <p:nvPr/>
        </p:nvSpPr>
        <p:spPr>
          <a:xfrm>
            <a:off x="3958480" y="4547408"/>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Group structure </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2" name="Прямоугольник 11"/>
          <p:cNvSpPr/>
          <p:nvPr/>
        </p:nvSpPr>
        <p:spPr>
          <a:xfrm>
            <a:off x="3956418" y="5586588"/>
            <a:ext cx="2376264" cy="504056"/>
          </a:xfrm>
          <a:prstGeom prst="rect">
            <a:avLst/>
          </a:prstGeom>
          <a:solidFill>
            <a:srgbClr val="F2CCE6"/>
          </a:solidFill>
          <a:ln w="57150">
            <a:solidFill>
              <a:srgbClr val="99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Financial transparency</a:t>
            </a:r>
            <a:endParaRPr lang="ru-RU" sz="14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3" name="Прямоугольник 12"/>
          <p:cNvSpPr/>
          <p:nvPr/>
        </p:nvSpPr>
        <p:spPr>
          <a:xfrm>
            <a:off x="7172599" y="1061620"/>
            <a:ext cx="45365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establish at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least break-even enterprise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in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the long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run </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capable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strengthening its market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positions</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ssessing corporate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objectives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in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accordance with strategic plans for future periods and retrospective data</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 risk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appetite and risk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correspondence</a:t>
            </a:r>
            <a:endParaRPr lang="ru-RU" sz="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4" name="Прямоугольник 13"/>
          <p:cNvSpPr/>
          <p:nvPr/>
        </p:nvSpPr>
        <p:spPr>
          <a:xfrm>
            <a:off x="7172599" y="2285636"/>
            <a:ext cx="453650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company's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exposure to both financial (currency, interest rate, credit, and price risks, as well as liquidity risks) and technological and other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risks</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u</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se of risk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management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instruments</a:t>
            </a:r>
          </a:p>
        </p:txBody>
      </p:sp>
      <p:sp>
        <p:nvSpPr>
          <p:cNvPr id="15" name="Прямоугольник 14"/>
          <p:cNvSpPr/>
          <p:nvPr/>
        </p:nvSpPr>
        <p:spPr>
          <a:xfrm>
            <a:off x="7172599" y="3558698"/>
            <a:ext cx="4536504" cy="659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analysis of corporate governance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structure</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board of directors’ structure </a:t>
            </a:r>
            <a:endPar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conflict </a:t>
            </a: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of interest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management</a:t>
            </a:r>
          </a:p>
        </p:txBody>
      </p:sp>
      <p:sp>
        <p:nvSpPr>
          <p:cNvPr id="16" name="Прямоугольник 15"/>
          <p:cNvSpPr/>
          <p:nvPr/>
        </p:nvSpPr>
        <p:spPr>
          <a:xfrm>
            <a:off x="7172599" y="4470274"/>
            <a:ext cx="4536504" cy="758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c</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omplexity</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t</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ransparency</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clear cash concentration </a:t>
            </a:r>
            <a:r>
              <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hubs</a:t>
            </a: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transactions with related parties </a:t>
            </a:r>
            <a:endPar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7" name="Прямоугольник 16"/>
          <p:cNvSpPr/>
          <p:nvPr/>
        </p:nvSpPr>
        <p:spPr>
          <a:xfrm>
            <a:off x="7172599" y="5432912"/>
            <a:ext cx="4536504" cy="659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consistency of accounting policies </a:t>
            </a:r>
            <a:endPar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a:solidFill>
                  <a:schemeClr val="tx1"/>
                </a:solidFill>
                <a:latin typeface="Segoe UI" panose="020B0502040204020203" pitchFamily="34" charset="0"/>
                <a:ea typeface="Segoe UI" panose="020B0502040204020203" pitchFamily="34" charset="0"/>
                <a:cs typeface="Segoe UI" panose="020B0502040204020203" pitchFamily="34" charset="0"/>
              </a:rPr>
              <a:t>timely reporting and adequate disclosure</a:t>
            </a:r>
            <a:endParaRPr lang="en-US" sz="1200" dirty="0" smtClean="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9" name="Равнобедренный треугольник 18"/>
          <p:cNvSpPr/>
          <p:nvPr/>
        </p:nvSpPr>
        <p:spPr>
          <a:xfrm rot="16200000">
            <a:off x="1081244" y="3420583"/>
            <a:ext cx="4749876" cy="5902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a:off x="6471945" y="1448663"/>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6471945" y="2601721"/>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6471945" y="3735454"/>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a:off x="6471945" y="4646419"/>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a:off x="6471945" y="5685599"/>
            <a:ext cx="563452" cy="306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2668414" y="6527719"/>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a:t>
            </a:r>
          </a:p>
        </p:txBody>
      </p:sp>
    </p:spTree>
    <p:extLst>
      <p:ext uri="{BB962C8B-B14F-4D97-AF65-F5344CB8AC3E}">
        <p14:creationId xmlns:p14="http://schemas.microsoft.com/office/powerpoint/2010/main" val="1774585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Диаграмма 14"/>
          <p:cNvGraphicFramePr>
            <a:graphicFrameLocks/>
          </p:cNvGraphicFramePr>
          <p:nvPr>
            <p:extLst>
              <p:ext uri="{D42A27DB-BD31-4B8C-83A1-F6EECF244321}">
                <p14:modId xmlns:p14="http://schemas.microsoft.com/office/powerpoint/2010/main" val="2897464327"/>
              </p:ext>
            </p:extLst>
          </p:nvPr>
        </p:nvGraphicFramePr>
        <p:xfrm>
          <a:off x="143408" y="1052736"/>
          <a:ext cx="7344816" cy="5459279"/>
        </p:xfrm>
        <a:graphic>
          <a:graphicData uri="http://schemas.openxmlformats.org/drawingml/2006/chart">
            <c:chart xmlns:c="http://schemas.openxmlformats.org/drawingml/2006/chart" xmlns:r="http://schemas.openxmlformats.org/officeDocument/2006/relationships" r:id="rId3"/>
          </a:graphicData>
        </a:graphic>
      </p:graphicFrame>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7</a:t>
            </a:fld>
            <a:endParaRPr lang="ru-RU" altLang="ru-RU" dirty="0"/>
          </a:p>
        </p:txBody>
      </p:sp>
      <p:pic>
        <p:nvPicPr>
          <p:cNvPr id="3" name="Picture 5"/>
          <p:cNvPicPr/>
          <p:nvPr/>
        </p:nvPicPr>
        <p:blipFill>
          <a:blip r:embed="rId4"/>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35243"/>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endParaRPr lang="ru-RU" altLang="ru-RU" sz="2000" b="1" dirty="0">
              <a:solidFill>
                <a:srgbClr val="FF0000"/>
              </a:solidFill>
              <a:latin typeface="Segoe UI" panose="020B0502040204020203" pitchFamily="34" charset="0"/>
              <a:cs typeface="Segoe UI" panose="020B0502040204020203" pitchFamily="34" charset="0"/>
            </a:endParaRPr>
          </a:p>
        </p:txBody>
      </p:sp>
      <p:sp>
        <p:nvSpPr>
          <p:cNvPr id="7" name="Rectangle 2"/>
          <p:cNvSpPr txBox="1">
            <a:spLocks noChangeArrowheads="1"/>
          </p:cNvSpPr>
          <p:nvPr/>
        </p:nvSpPr>
        <p:spPr bwMode="auto">
          <a:xfrm>
            <a:off x="1626742" y="393485"/>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latin typeface="Segoe UI" panose="020B0502040204020203" pitchFamily="34" charset="0"/>
                <a:cs typeface="Segoe UI" panose="020B0502040204020203" pitchFamily="34" charset="0"/>
              </a:rPr>
              <a:t>Higher Score on Social and Governance Factors Brings Higher Credit Rating for NFCs*</a:t>
            </a:r>
            <a:endParaRPr lang="ru-RU" altLang="ru-RU" sz="2000" b="1" dirty="0">
              <a:latin typeface="Segoe UI" panose="020B0502040204020203" pitchFamily="34" charset="0"/>
              <a:cs typeface="Segoe UI" panose="020B0502040204020203" pitchFamily="34" charset="0"/>
            </a:endParaRPr>
          </a:p>
        </p:txBody>
      </p:sp>
      <p:sp>
        <p:nvSpPr>
          <p:cNvPr id="16" name="TextBox 15"/>
          <p:cNvSpPr txBox="1"/>
          <p:nvPr/>
        </p:nvSpPr>
        <p:spPr>
          <a:xfrm>
            <a:off x="3719736" y="6471080"/>
            <a:ext cx="3312368" cy="276999"/>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ACRA</a:t>
            </a:r>
          </a:p>
        </p:txBody>
      </p:sp>
      <p:cxnSp>
        <p:nvCxnSpPr>
          <p:cNvPr id="17" name="Прямая соединительная линия 16"/>
          <p:cNvCxnSpPr/>
          <p:nvPr/>
        </p:nvCxnSpPr>
        <p:spPr>
          <a:xfrm>
            <a:off x="1492250" y="2852936"/>
            <a:ext cx="562138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492250" y="5976134"/>
            <a:ext cx="432048" cy="307777"/>
          </a:xfrm>
          <a:prstGeom prst="rect">
            <a:avLst/>
          </a:prstGeom>
          <a:noFill/>
        </p:spPr>
        <p:txBody>
          <a:bodyPr wrap="square" rtlCol="0">
            <a:spAutoFi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D</a:t>
            </a:r>
            <a:endParaRPr lang="ru-RU"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4" name="TextBox 13"/>
          <p:cNvSpPr txBox="1"/>
          <p:nvPr/>
        </p:nvSpPr>
        <p:spPr>
          <a:xfrm>
            <a:off x="8096268" y="1363736"/>
            <a:ext cx="3472340" cy="3847207"/>
          </a:xfrm>
          <a:prstGeom prst="rect">
            <a:avLst/>
          </a:prstGeom>
          <a:noFill/>
        </p:spPr>
        <p:txBody>
          <a:bodyPr wrap="square" rtlCol="0">
            <a:spAutoFit/>
          </a:bodyPr>
          <a:lstStyle/>
          <a:p>
            <a:pPr marL="285750" indent="-28575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Average score </a:t>
            </a:r>
            <a:r>
              <a:rPr lang="en-US" sz="1600" dirty="0" smtClean="0">
                <a:latin typeface="Segoe UI" panose="020B0502040204020203" pitchFamily="34" charset="0"/>
                <a:ea typeface="Segoe UI" panose="020B0502040204020203" pitchFamily="34" charset="0"/>
                <a:cs typeface="Segoe UI" panose="020B0502040204020203" pitchFamily="34" charset="0"/>
              </a:rPr>
              <a:t>on management quality, strategy, ownership structure and financial transparency for Russian nonfinancial companies rated by ACRA is around 6.</a:t>
            </a:r>
          </a:p>
          <a:p>
            <a:pPr marL="285750" indent="-285750">
              <a:spcAft>
                <a:spcPts val="1200"/>
              </a:spcAft>
              <a:buClr>
                <a:srgbClr val="992673"/>
              </a:buClr>
              <a:buFont typeface="Wingdings" panose="05000000000000000000" pitchFamily="2" charset="2"/>
              <a:buChar char="ü"/>
            </a:pPr>
            <a:r>
              <a:rPr lang="en-US" sz="1600" dirty="0">
                <a:latin typeface="Segoe UI" panose="020B0502040204020203" pitchFamily="34" charset="0"/>
                <a:ea typeface="Segoe UI" panose="020B0502040204020203" pitchFamily="34" charset="0"/>
                <a:cs typeface="Segoe UI" panose="020B0502040204020203" pitchFamily="34" charset="0"/>
              </a:rPr>
              <a:t>Scores on </a:t>
            </a:r>
            <a:r>
              <a:rPr lang="en-US" sz="1600" b="1" dirty="0">
                <a:latin typeface="Segoe UI" panose="020B0502040204020203" pitchFamily="34" charset="0"/>
                <a:ea typeface="Segoe UI" panose="020B0502040204020203" pitchFamily="34" charset="0"/>
                <a:cs typeface="Segoe UI" panose="020B0502040204020203" pitchFamily="34" charset="0"/>
              </a:rPr>
              <a:t>strategy and financial transparency </a:t>
            </a:r>
            <a:r>
              <a:rPr lang="en-US" sz="1600" dirty="0">
                <a:latin typeface="Segoe UI" panose="020B0502040204020203" pitchFamily="34" charset="0"/>
                <a:ea typeface="Segoe UI" panose="020B0502040204020203" pitchFamily="34" charset="0"/>
                <a:cs typeface="Segoe UI" panose="020B0502040204020203" pitchFamily="34" charset="0"/>
              </a:rPr>
              <a:t>are on average higher. S</a:t>
            </a:r>
            <a:r>
              <a:rPr lang="en-US" sz="1600" dirty="0" smtClean="0">
                <a:latin typeface="Segoe UI" panose="020B0502040204020203" pitchFamily="34" charset="0"/>
                <a:ea typeface="Segoe UI" panose="020B0502040204020203" pitchFamily="34" charset="0"/>
                <a:cs typeface="Segoe UI" panose="020B0502040204020203" pitchFamily="34" charset="0"/>
              </a:rPr>
              <a:t>cores </a:t>
            </a:r>
            <a:r>
              <a:rPr lang="en-US" sz="1600" dirty="0">
                <a:latin typeface="Segoe UI" panose="020B0502040204020203" pitchFamily="34" charset="0"/>
                <a:ea typeface="Segoe UI" panose="020B0502040204020203" pitchFamily="34" charset="0"/>
                <a:cs typeface="Segoe UI" panose="020B0502040204020203" pitchFamily="34" charset="0"/>
              </a:rPr>
              <a:t>on </a:t>
            </a:r>
            <a:r>
              <a:rPr lang="en-US" sz="1600" b="1" dirty="0">
                <a:latin typeface="Segoe UI" panose="020B0502040204020203" pitchFamily="34" charset="0"/>
                <a:ea typeface="Segoe UI" panose="020B0502040204020203" pitchFamily="34" charset="0"/>
                <a:cs typeface="Segoe UI" panose="020B0502040204020203" pitchFamily="34" charset="0"/>
              </a:rPr>
              <a:t>management and group </a:t>
            </a:r>
            <a:r>
              <a:rPr lang="en-US" sz="1600" b="1" dirty="0" smtClean="0">
                <a:latin typeface="Segoe UI" panose="020B0502040204020203" pitchFamily="34" charset="0"/>
                <a:ea typeface="Segoe UI" panose="020B0502040204020203" pitchFamily="34" charset="0"/>
                <a:cs typeface="Segoe UI" panose="020B0502040204020203" pitchFamily="34" charset="0"/>
              </a:rPr>
              <a:t>structure </a:t>
            </a:r>
            <a:r>
              <a:rPr lang="en-US" sz="1600" dirty="0" smtClean="0">
                <a:latin typeface="Segoe UI" panose="020B0502040204020203" pitchFamily="34" charset="0"/>
                <a:ea typeface="Segoe UI" panose="020B0502040204020203" pitchFamily="34" charset="0"/>
                <a:cs typeface="Segoe UI" panose="020B0502040204020203" pitchFamily="34" charset="0"/>
              </a:rPr>
              <a:t>are lower. </a:t>
            </a:r>
            <a:endParaRPr lang="en-US" sz="1600" dirty="0">
              <a:latin typeface="Segoe UI" panose="020B0502040204020203" pitchFamily="34" charset="0"/>
              <a:ea typeface="Segoe UI" panose="020B0502040204020203" pitchFamily="34" charset="0"/>
              <a:cs typeface="Segoe UI" panose="020B0502040204020203" pitchFamily="34" charset="0"/>
            </a:endParaRPr>
          </a:p>
          <a:p>
            <a:pPr marL="285750" indent="-285750">
              <a:spcAft>
                <a:spcPts val="1200"/>
              </a:spcAft>
              <a:buClr>
                <a:srgbClr val="992673"/>
              </a:buClr>
              <a:buFont typeface="Wingdings" panose="05000000000000000000" pitchFamily="2" charset="2"/>
              <a:buChar char="ü"/>
            </a:pPr>
            <a:r>
              <a:rPr lang="en-US" sz="1600" b="1" dirty="0" smtClean="0">
                <a:latin typeface="Segoe UI" panose="020B0502040204020203" pitchFamily="34" charset="0"/>
                <a:ea typeface="Segoe UI" panose="020B0502040204020203" pitchFamily="34" charset="0"/>
                <a:cs typeface="Segoe UI" panose="020B0502040204020203" pitchFamily="34" charset="0"/>
              </a:rPr>
              <a:t>Industry specific factors </a:t>
            </a:r>
            <a:r>
              <a:rPr lang="en-US" sz="1600" dirty="0" smtClean="0">
                <a:latin typeface="Segoe UI" panose="020B0502040204020203" pitchFamily="34" charset="0"/>
                <a:ea typeface="Segoe UI" panose="020B0502040204020203" pitchFamily="34" charset="0"/>
                <a:cs typeface="Segoe UI" panose="020B0502040204020203" pitchFamily="34" charset="0"/>
              </a:rPr>
              <a:t>influence </a:t>
            </a:r>
            <a:r>
              <a:rPr lang="en-US" sz="1600" dirty="0">
                <a:latin typeface="Segoe UI" panose="020B0502040204020203" pitchFamily="34" charset="0"/>
                <a:ea typeface="Segoe UI" panose="020B0502040204020203" pitchFamily="34" charset="0"/>
                <a:cs typeface="Segoe UI" panose="020B0502040204020203" pitchFamily="34" charset="0"/>
              </a:rPr>
              <a:t>(ex. some </a:t>
            </a:r>
            <a:r>
              <a:rPr lang="en-US" sz="1600" dirty="0" smtClean="0">
                <a:latin typeface="Segoe UI" panose="020B0502040204020203" pitchFamily="34" charset="0"/>
                <a:ea typeface="Segoe UI" panose="020B0502040204020203" pitchFamily="34" charset="0"/>
                <a:cs typeface="Segoe UI" panose="020B0502040204020203" pitchFamily="34" charset="0"/>
              </a:rPr>
              <a:t>industries </a:t>
            </a:r>
            <a:r>
              <a:rPr lang="en-US" sz="1600" dirty="0">
                <a:latin typeface="Segoe UI" panose="020B0502040204020203" pitchFamily="34" charset="0"/>
                <a:ea typeface="Segoe UI" panose="020B0502040204020203" pitchFamily="34" charset="0"/>
                <a:cs typeface="Segoe UI" panose="020B0502040204020203" pitchFamily="34" charset="0"/>
              </a:rPr>
              <a:t>are </a:t>
            </a:r>
            <a:r>
              <a:rPr lang="en-US" sz="1600" dirty="0" smtClean="0">
                <a:latin typeface="Segoe UI" panose="020B0502040204020203" pitchFamily="34" charset="0"/>
                <a:ea typeface="Segoe UI" panose="020B0502040204020203" pitchFamily="34" charset="0"/>
                <a:cs typeface="Segoe UI" panose="020B0502040204020203" pitchFamily="34" charset="0"/>
              </a:rPr>
              <a:t>generally more </a:t>
            </a:r>
            <a:r>
              <a:rPr lang="en-US" sz="1600" dirty="0">
                <a:latin typeface="Segoe UI" panose="020B0502040204020203" pitchFamily="34" charset="0"/>
                <a:ea typeface="Segoe UI" panose="020B0502040204020203" pitchFamily="34" charset="0"/>
                <a:cs typeface="Segoe UI" panose="020B0502040204020203" pitchFamily="34" charset="0"/>
              </a:rPr>
              <a:t>transparent – higher scores</a:t>
            </a:r>
            <a:r>
              <a:rPr lang="en-US" sz="1600" dirty="0" smtClean="0">
                <a:latin typeface="Segoe UI" panose="020B0502040204020203" pitchFamily="34" charset="0"/>
                <a:ea typeface="Segoe UI" panose="020B0502040204020203" pitchFamily="34" charset="0"/>
                <a:cs typeface="Segoe UI" panose="020B0502040204020203" pitchFamily="34" charset="0"/>
              </a:rPr>
              <a:t>).</a:t>
            </a:r>
            <a:endParaRPr lang="en-US" sz="1600" dirty="0">
              <a:latin typeface="Segoe UI" panose="020B0502040204020203" pitchFamily="34" charset="0"/>
              <a:ea typeface="Segoe UI" panose="020B0502040204020203" pitchFamily="34" charset="0"/>
              <a:cs typeface="Segoe UI" panose="020B0502040204020203" pitchFamily="34" charset="0"/>
            </a:endParaRPr>
          </a:p>
        </p:txBody>
      </p:sp>
      <p:sp>
        <p:nvSpPr>
          <p:cNvPr id="18" name="TextBox 17"/>
          <p:cNvSpPr txBox="1"/>
          <p:nvPr/>
        </p:nvSpPr>
        <p:spPr>
          <a:xfrm>
            <a:off x="8472264" y="5626321"/>
            <a:ext cx="3312368" cy="830997"/>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 Graph illustrates relationship between credit rating and average score for all ACRA’s nonfinancial clients</a:t>
            </a:r>
            <a:r>
              <a:rPr lang="en-US" sz="1200" dirty="0">
                <a:latin typeface="Segoe UI" panose="020B0502040204020203" pitchFamily="34" charset="0"/>
                <a:ea typeface="Segoe UI" panose="020B0502040204020203" pitchFamily="34" charset="0"/>
                <a:cs typeface="Segoe UI" panose="020B0502040204020203" pitchFamily="34" charset="0"/>
              </a:rPr>
              <a:t>. Single </a:t>
            </a:r>
            <a:r>
              <a:rPr lang="en-US" sz="1200" dirty="0" smtClean="0">
                <a:latin typeface="Segoe UI" panose="020B0502040204020203" pitchFamily="34" charset="0"/>
                <a:ea typeface="Segoe UI" panose="020B0502040204020203" pitchFamily="34" charset="0"/>
                <a:cs typeface="Segoe UI" panose="020B0502040204020203" pitchFamily="34" charset="0"/>
              </a:rPr>
              <a:t>dot </a:t>
            </a:r>
            <a:r>
              <a:rPr lang="en-US" sz="1200" dirty="0">
                <a:latin typeface="Segoe UI" panose="020B0502040204020203" pitchFamily="34" charset="0"/>
                <a:ea typeface="Segoe UI" panose="020B0502040204020203" pitchFamily="34" charset="0"/>
                <a:cs typeface="Segoe UI" panose="020B0502040204020203" pitchFamily="34" charset="0"/>
              </a:rPr>
              <a:t>may </a:t>
            </a:r>
            <a:r>
              <a:rPr lang="en-US" sz="1200" dirty="0" smtClean="0">
                <a:latin typeface="Segoe UI" panose="020B0502040204020203" pitchFamily="34" charset="0"/>
                <a:ea typeface="Segoe UI" panose="020B0502040204020203" pitchFamily="34" charset="0"/>
                <a:cs typeface="Segoe UI" panose="020B0502040204020203" pitchFamily="34" charset="0"/>
              </a:rPr>
              <a:t>represent </a:t>
            </a:r>
            <a:r>
              <a:rPr lang="en-US" sz="1200" dirty="0">
                <a:latin typeface="Segoe UI" panose="020B0502040204020203" pitchFamily="34" charset="0"/>
                <a:ea typeface="Segoe UI" panose="020B0502040204020203" pitchFamily="34" charset="0"/>
                <a:cs typeface="Segoe UI" panose="020B0502040204020203" pitchFamily="34" charset="0"/>
              </a:rPr>
              <a:t>more than one </a:t>
            </a:r>
            <a:r>
              <a:rPr lang="en-US" sz="1200" dirty="0" smtClean="0">
                <a:latin typeface="Segoe UI" panose="020B0502040204020203" pitchFamily="34" charset="0"/>
                <a:ea typeface="Segoe UI" panose="020B0502040204020203" pitchFamily="34" charset="0"/>
                <a:cs typeface="Segoe UI" panose="020B0502040204020203" pitchFamily="34" charset="0"/>
              </a:rPr>
              <a:t>company.</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19" name="Прямоугольник 18"/>
          <p:cNvSpPr/>
          <p:nvPr/>
        </p:nvSpPr>
        <p:spPr>
          <a:xfrm>
            <a:off x="5195900" y="1556792"/>
            <a:ext cx="360040" cy="4250066"/>
          </a:xfrm>
          <a:prstGeom prst="rect">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0760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9896" y="1417215"/>
            <a:ext cx="6463211" cy="4471707"/>
          </a:xfrm>
          <a:prstGeom prst="rect">
            <a:avLst/>
          </a:prstGeom>
        </p:spPr>
      </p:pic>
      <p:sp>
        <p:nvSpPr>
          <p:cNvPr id="2" name="Номер слайда 1"/>
          <p:cNvSpPr>
            <a:spLocks noGrp="1"/>
          </p:cNvSpPr>
          <p:nvPr>
            <p:ph type="sldNum" sz="quarter" idx="11"/>
          </p:nvPr>
        </p:nvSpPr>
        <p:spPr/>
        <p:txBody>
          <a:bodyPr/>
          <a:lstStyle/>
          <a:p>
            <a:pPr>
              <a:defRPr/>
            </a:pPr>
            <a:fld id="{D87617F3-E3B5-46D9-87B9-E86FB63EFCAD}" type="slidenum">
              <a:rPr lang="ru-RU" altLang="ru-RU" smtClean="0"/>
              <a:pPr>
                <a:defRPr/>
              </a:pPr>
              <a:t>8</a:t>
            </a:fld>
            <a:endParaRPr lang="ru-RU" altLang="ru-RU" dirty="0"/>
          </a:p>
        </p:txBody>
      </p:sp>
      <p:pic>
        <p:nvPicPr>
          <p:cNvPr id="3" name="Picture 5"/>
          <p:cNvPicPr/>
          <p:nvPr/>
        </p:nvPicPr>
        <p:blipFill>
          <a:blip r:embed="rId4"/>
          <a:srcRect/>
          <a:stretch>
            <a:fillRect/>
          </a:stretch>
        </p:blipFill>
        <p:spPr bwMode="auto">
          <a:xfrm>
            <a:off x="552525" y="425227"/>
            <a:ext cx="939725" cy="460597"/>
          </a:xfrm>
          <a:prstGeom prst="rect">
            <a:avLst/>
          </a:prstGeom>
          <a:noFill/>
          <a:ln w="9525">
            <a:noFill/>
            <a:miter lim="800000"/>
            <a:headEnd/>
            <a:tailEnd/>
          </a:ln>
        </p:spPr>
      </p:pic>
      <p:sp>
        <p:nvSpPr>
          <p:cNvPr id="4" name="Прямоугольник 3"/>
          <p:cNvSpPr/>
          <p:nvPr/>
        </p:nvSpPr>
        <p:spPr>
          <a:xfrm>
            <a:off x="8544272" y="6512015"/>
            <a:ext cx="3240360" cy="338554"/>
          </a:xfrm>
          <a:prstGeom prst="rect">
            <a:avLst/>
          </a:prstGeom>
        </p:spPr>
        <p:txBody>
          <a:bodyPr wrap="square">
            <a:spAutoFit/>
          </a:bodyPr>
          <a:lstStyle/>
          <a:p>
            <a:pPr algn="r" fontAlgn="base">
              <a:spcBef>
                <a:spcPts val="3000"/>
              </a:spcBef>
              <a:spcAft>
                <a:spcPct val="0"/>
              </a:spcAft>
            </a:pPr>
            <a:r>
              <a:rPr lang="en-US" altLang="ru-RU" sz="1600" b="1" dirty="0">
                <a:solidFill>
                  <a:schemeClr val="bg1"/>
                </a:solidFill>
                <a:latin typeface="Franklin Gothic Demi" panose="020B0703020102020204" pitchFamily="34" charset="0"/>
                <a:cs typeface="Arial" panose="020B0604020202020204" pitchFamily="34" charset="0"/>
              </a:rPr>
              <a:t>http://</a:t>
            </a:r>
            <a:r>
              <a:rPr lang="en-US" altLang="ru-RU" sz="1600" b="1" dirty="0" smtClean="0">
                <a:solidFill>
                  <a:schemeClr val="bg1"/>
                </a:solidFill>
                <a:latin typeface="Franklin Gothic Demi" panose="020B0703020102020204" pitchFamily="34" charset="0"/>
                <a:cs typeface="Arial" panose="020B0604020202020204" pitchFamily="34" charset="0"/>
              </a:rPr>
              <a:t>www.acra-ratings.com/</a:t>
            </a:r>
            <a:endParaRPr lang="ru-RU" altLang="ru-RU" sz="1600" b="1" dirty="0">
              <a:solidFill>
                <a:schemeClr val="bg1"/>
              </a:solidFill>
              <a:latin typeface="Franklin Gothic Demi" panose="020B0703020102020204" pitchFamily="34" charset="0"/>
              <a:cs typeface="Arial" panose="020B0604020202020204" pitchFamily="34" charset="0"/>
            </a:endParaRPr>
          </a:p>
        </p:txBody>
      </p:sp>
      <p:sp>
        <p:nvSpPr>
          <p:cNvPr id="6" name="Rectangle 2"/>
          <p:cNvSpPr txBox="1">
            <a:spLocks noChangeArrowheads="1"/>
          </p:cNvSpPr>
          <p:nvPr/>
        </p:nvSpPr>
        <p:spPr bwMode="auto">
          <a:xfrm>
            <a:off x="1559496" y="412215"/>
            <a:ext cx="10527831" cy="433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6" rIns="91431" bIns="45716"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en-US" altLang="ru-RU" sz="2000" b="1" dirty="0" smtClean="0">
                <a:solidFill>
                  <a:srgbClr val="000000"/>
                </a:solidFill>
                <a:latin typeface="Segoe UI" panose="020B0502040204020203" pitchFamily="34" charset="0"/>
                <a:cs typeface="Segoe UI" panose="020B0502040204020203" pitchFamily="34" charset="0"/>
              </a:rPr>
              <a:t>ESG Disclosure: International </a:t>
            </a:r>
            <a:r>
              <a:rPr lang="en-US" altLang="ru-RU" sz="2000" b="1" dirty="0">
                <a:solidFill>
                  <a:srgbClr val="000000"/>
                </a:solidFill>
                <a:latin typeface="Segoe UI" panose="020B0502040204020203" pitchFamily="34" charset="0"/>
                <a:cs typeface="Segoe UI" panose="020B0502040204020203" pitchFamily="34" charset="0"/>
              </a:rPr>
              <a:t>P</a:t>
            </a:r>
            <a:r>
              <a:rPr lang="en-US" altLang="ru-RU" sz="2000" b="1" dirty="0" smtClean="0">
                <a:solidFill>
                  <a:srgbClr val="000000"/>
                </a:solidFill>
                <a:latin typeface="Segoe UI" panose="020B0502040204020203" pitchFamily="34" charset="0"/>
                <a:cs typeface="Segoe UI" panose="020B0502040204020203" pitchFamily="34" charset="0"/>
              </a:rPr>
              <a:t>ractices</a:t>
            </a:r>
            <a:endParaRPr lang="ru-RU" altLang="ru-RU" sz="2000" b="1" dirty="0">
              <a:solidFill>
                <a:srgbClr val="000000"/>
              </a:solidFill>
              <a:latin typeface="Segoe UI" panose="020B0502040204020203" pitchFamily="34" charset="0"/>
              <a:cs typeface="Segoe UI" panose="020B0502040204020203" pitchFamily="34" charset="0"/>
            </a:endParaRPr>
          </a:p>
        </p:txBody>
      </p:sp>
      <p:sp>
        <p:nvSpPr>
          <p:cNvPr id="12" name="TextBox 11"/>
          <p:cNvSpPr txBox="1"/>
          <p:nvPr/>
        </p:nvSpPr>
        <p:spPr>
          <a:xfrm>
            <a:off x="1016689" y="6358700"/>
            <a:ext cx="4025241" cy="461665"/>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Source: KPMG, Global trends </a:t>
            </a:r>
            <a:r>
              <a:rPr lang="en-US" sz="1200" dirty="0">
                <a:latin typeface="Segoe UI" panose="020B0502040204020203" pitchFamily="34" charset="0"/>
                <a:ea typeface="Segoe UI" panose="020B0502040204020203" pitchFamily="34" charset="0"/>
                <a:cs typeface="Segoe UI" panose="020B0502040204020203" pitchFamily="34" charset="0"/>
              </a:rPr>
              <a:t>in </a:t>
            </a:r>
            <a:r>
              <a:rPr lang="en-US" sz="1200" dirty="0" smtClean="0">
                <a:latin typeface="Segoe UI" panose="020B0502040204020203" pitchFamily="34" charset="0"/>
                <a:ea typeface="Segoe UI" panose="020B0502040204020203" pitchFamily="34" charset="0"/>
                <a:cs typeface="Segoe UI" panose="020B0502040204020203" pitchFamily="34" charset="0"/>
              </a:rPr>
              <a:t>sustainability </a:t>
            </a:r>
            <a:r>
              <a:rPr lang="en-US" sz="1200" dirty="0">
                <a:latin typeface="Segoe UI" panose="020B0502040204020203" pitchFamily="34" charset="0"/>
                <a:ea typeface="Segoe UI" panose="020B0502040204020203" pitchFamily="34" charset="0"/>
                <a:cs typeface="Segoe UI" panose="020B0502040204020203" pitchFamily="34" charset="0"/>
              </a:rPr>
              <a:t>reporting regulation and policy </a:t>
            </a:r>
            <a:endParaRPr lang="en-US" sz="1200" dirty="0" smtClean="0">
              <a:latin typeface="Segoe UI" panose="020B0502040204020203" pitchFamily="34" charset="0"/>
              <a:ea typeface="Segoe UI" panose="020B0502040204020203" pitchFamily="34" charset="0"/>
              <a:cs typeface="Segoe UI" panose="020B0502040204020203" pitchFamily="34" charset="0"/>
            </a:endParaRPr>
          </a:p>
        </p:txBody>
      </p:sp>
      <p:cxnSp>
        <p:nvCxnSpPr>
          <p:cNvPr id="13" name="Прямая соединительная линия 12"/>
          <p:cNvCxnSpPr/>
          <p:nvPr/>
        </p:nvCxnSpPr>
        <p:spPr>
          <a:xfrm>
            <a:off x="14304912" y="2636912"/>
            <a:ext cx="0" cy="5388417"/>
          </a:xfrm>
          <a:prstGeom prst="line">
            <a:avLst/>
          </a:prstGeom>
          <a:ln w="12700">
            <a:solidFill>
              <a:srgbClr val="992673"/>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51984" y="1119360"/>
            <a:ext cx="6624736" cy="307777"/>
          </a:xfrm>
          <a:prstGeom prst="rect">
            <a:avLst/>
          </a:prstGeom>
          <a:noFill/>
        </p:spPr>
        <p:txBody>
          <a:bodyPr wrap="square" rtlCol="0">
            <a:spAutoFit/>
          </a:bodyPr>
          <a:lstStyle/>
          <a:p>
            <a:r>
              <a:rPr lang="en-US" sz="1400" b="1" dirty="0">
                <a:latin typeface="Segoe UI" panose="020B0502040204020203" pitchFamily="34" charset="0"/>
                <a:cs typeface="Segoe UI" panose="020B0502040204020203" pitchFamily="34" charset="0"/>
              </a:rPr>
              <a:t>N</a:t>
            </a:r>
            <a:r>
              <a:rPr lang="en-US" sz="1400" b="1" dirty="0" smtClean="0">
                <a:latin typeface="Segoe UI" panose="020B0502040204020203" pitchFamily="34" charset="0"/>
                <a:cs typeface="Segoe UI" panose="020B0502040204020203" pitchFamily="34" charset="0"/>
              </a:rPr>
              <a:t>on-financial reporting instruments by countries </a:t>
            </a:r>
            <a:endParaRPr lang="ru-RU" sz="1400" b="1" dirty="0">
              <a:latin typeface="Segoe UI" panose="020B0502040204020203" pitchFamily="34" charset="0"/>
              <a:cs typeface="Segoe UI" panose="020B0502040204020203" pitchFamily="34" charset="0"/>
            </a:endParaRPr>
          </a:p>
        </p:txBody>
      </p:sp>
      <p:sp>
        <p:nvSpPr>
          <p:cNvPr id="16" name="TextBox 15"/>
          <p:cNvSpPr txBox="1"/>
          <p:nvPr/>
        </p:nvSpPr>
        <p:spPr>
          <a:xfrm>
            <a:off x="316326" y="1035975"/>
            <a:ext cx="5103709" cy="5324535"/>
          </a:xfrm>
          <a:prstGeom prst="rect">
            <a:avLst/>
          </a:prstGeom>
          <a:noFill/>
        </p:spPr>
        <p:txBody>
          <a:bodyPr wrap="square" rtlCol="0">
            <a:spAutoFit/>
          </a:bodyPr>
          <a:lstStyle/>
          <a:p>
            <a:pPr marL="342900" indent="-342900">
              <a:spcAft>
                <a:spcPts val="1200"/>
              </a:spcAft>
              <a:buClr>
                <a:srgbClr val="992673"/>
              </a:buClr>
              <a:buFont typeface="Wingdings" panose="05000000000000000000" pitchFamily="2" charset="2"/>
              <a:buChar char="ü"/>
            </a:pPr>
            <a:r>
              <a:rPr lang="en-US" sz="1300" b="1" dirty="0" smtClean="0">
                <a:latin typeface="Segoe UI" panose="020B0502040204020203" pitchFamily="34" charset="0"/>
                <a:ea typeface="Segoe UI" panose="020B0502040204020203" pitchFamily="34" charset="0"/>
                <a:cs typeface="Segoe UI" panose="020B0502040204020203" pitchFamily="34" charset="0"/>
              </a:rPr>
              <a:t>Most countries have regulation </a:t>
            </a:r>
            <a:r>
              <a:rPr lang="en-US" sz="1300" dirty="0" smtClean="0">
                <a:latin typeface="Segoe UI" panose="020B0502040204020203" pitchFamily="34" charset="0"/>
                <a:ea typeface="Segoe UI" panose="020B0502040204020203" pitchFamily="34" charset="0"/>
                <a:cs typeface="Segoe UI" panose="020B0502040204020203" pitchFamily="34" charset="0"/>
              </a:rPr>
              <a:t>tools for non-financial reporting.</a:t>
            </a:r>
          </a:p>
          <a:p>
            <a:pPr marL="342900" indent="-342900">
              <a:spcAft>
                <a:spcPts val="1200"/>
              </a:spcAft>
              <a:buClr>
                <a:srgbClr val="992673"/>
              </a:buClr>
              <a:buFont typeface="Wingdings" panose="05000000000000000000" pitchFamily="2" charset="2"/>
              <a:buChar char="ü"/>
            </a:pPr>
            <a:r>
              <a:rPr lang="en-US" sz="1300" b="1" dirty="0" smtClean="0">
                <a:latin typeface="Segoe UI" panose="020B0502040204020203" pitchFamily="34" charset="0"/>
                <a:ea typeface="Segoe UI" panose="020B0502040204020203" pitchFamily="34" charset="0"/>
                <a:cs typeface="Segoe UI" panose="020B0502040204020203" pitchFamily="34" charset="0"/>
              </a:rPr>
              <a:t>Europe</a:t>
            </a:r>
            <a:r>
              <a:rPr lang="en-US" sz="1300" dirty="0" smtClean="0">
                <a:latin typeface="Segoe UI" panose="020B0502040204020203" pitchFamily="34" charset="0"/>
                <a:ea typeface="Segoe UI" panose="020B0502040204020203" pitchFamily="34" charset="0"/>
                <a:cs typeface="Segoe UI" panose="020B0502040204020203" pitchFamily="34" charset="0"/>
              </a:rPr>
              <a:t> </a:t>
            </a:r>
            <a:r>
              <a:rPr lang="en-US" sz="1300" dirty="0">
                <a:latin typeface="Segoe UI" panose="020B0502040204020203" pitchFamily="34" charset="0"/>
                <a:ea typeface="Segoe UI" panose="020B0502040204020203" pitchFamily="34" charset="0"/>
                <a:cs typeface="Segoe UI" panose="020B0502040204020203" pitchFamily="34" charset="0"/>
              </a:rPr>
              <a:t>is </a:t>
            </a:r>
            <a:r>
              <a:rPr lang="en-US" sz="1300" dirty="0" smtClean="0">
                <a:latin typeface="Segoe UI" panose="020B0502040204020203" pitchFamily="34" charset="0"/>
                <a:ea typeface="Segoe UI" panose="020B0502040204020203" pitchFamily="34" charset="0"/>
                <a:cs typeface="Segoe UI" panose="020B0502040204020203" pitchFamily="34" charset="0"/>
              </a:rPr>
              <a:t>leader in </a:t>
            </a:r>
            <a:r>
              <a:rPr lang="en-US" sz="1300" dirty="0">
                <a:latin typeface="Segoe UI" panose="020B0502040204020203" pitchFamily="34" charset="0"/>
                <a:ea typeface="Segoe UI" panose="020B0502040204020203" pitchFamily="34" charset="0"/>
                <a:cs typeface="Segoe UI" panose="020B0502040204020203" pitchFamily="34" charset="0"/>
              </a:rPr>
              <a:t>terms of </a:t>
            </a:r>
            <a:r>
              <a:rPr lang="en-US" sz="1300" dirty="0" smtClean="0">
                <a:latin typeface="Segoe UI" panose="020B0502040204020203" pitchFamily="34" charset="0"/>
                <a:ea typeface="Segoe UI" panose="020B0502040204020203" pitchFamily="34" charset="0"/>
                <a:cs typeface="Segoe UI" panose="020B0502040204020203" pitchFamily="34" charset="0"/>
              </a:rPr>
              <a:t>overall </a:t>
            </a:r>
            <a:r>
              <a:rPr lang="en-US" sz="1300" dirty="0">
                <a:latin typeface="Segoe UI" panose="020B0502040204020203" pitchFamily="34" charset="0"/>
                <a:ea typeface="Segoe UI" panose="020B0502040204020203" pitchFamily="34" charset="0"/>
                <a:cs typeface="Segoe UI" panose="020B0502040204020203" pitchFamily="34" charset="0"/>
              </a:rPr>
              <a:t>number of </a:t>
            </a:r>
            <a:r>
              <a:rPr lang="en-US" sz="1300" dirty="0" smtClean="0">
                <a:latin typeface="Segoe UI" panose="020B0502040204020203" pitchFamily="34" charset="0"/>
                <a:ea typeface="Segoe UI" panose="020B0502040204020203" pitchFamily="34" charset="0"/>
                <a:cs typeface="Segoe UI" panose="020B0502040204020203" pitchFamily="34" charset="0"/>
              </a:rPr>
              <a:t>instruments.</a:t>
            </a:r>
          </a:p>
          <a:p>
            <a:pPr marL="342900" indent="-342900">
              <a:spcAft>
                <a:spcPts val="1200"/>
              </a:spcAft>
              <a:buClr>
                <a:srgbClr val="992673"/>
              </a:buClr>
              <a:buFont typeface="Wingdings" panose="05000000000000000000" pitchFamily="2" charset="2"/>
              <a:buChar char="ü"/>
            </a:pPr>
            <a:r>
              <a:rPr lang="en-US" sz="1300" b="1" dirty="0" smtClean="0">
                <a:latin typeface="Segoe UI" panose="020B0502040204020203" pitchFamily="34" charset="0"/>
                <a:ea typeface="Segoe UI" panose="020B0502040204020203" pitchFamily="34" charset="0"/>
                <a:cs typeface="Segoe UI" panose="020B0502040204020203" pitchFamily="34" charset="0"/>
              </a:rPr>
              <a:t>Environmental </a:t>
            </a:r>
            <a:r>
              <a:rPr lang="en-US" sz="1300" b="1" dirty="0">
                <a:latin typeface="Segoe UI" panose="020B0502040204020203" pitchFamily="34" charset="0"/>
                <a:ea typeface="Segoe UI" panose="020B0502040204020203" pitchFamily="34" charset="0"/>
                <a:cs typeface="Segoe UI" panose="020B0502040204020203" pitchFamily="34" charset="0"/>
              </a:rPr>
              <a:t>reporting </a:t>
            </a:r>
            <a:r>
              <a:rPr lang="en-US" sz="1300" dirty="0">
                <a:latin typeface="Segoe UI" panose="020B0502040204020203" pitchFamily="34" charset="0"/>
                <a:ea typeface="Segoe UI" panose="020B0502040204020203" pitchFamily="34" charset="0"/>
                <a:cs typeface="Segoe UI" panose="020B0502040204020203" pitchFamily="34" charset="0"/>
              </a:rPr>
              <a:t>regulation is more widespread in </a:t>
            </a:r>
            <a:r>
              <a:rPr lang="en-US" sz="1300" b="1" dirty="0" smtClean="0">
                <a:latin typeface="Segoe UI" panose="020B0502040204020203" pitchFamily="34" charset="0"/>
                <a:ea typeface="Segoe UI" panose="020B0502040204020203" pitchFamily="34" charset="0"/>
                <a:cs typeface="Segoe UI" panose="020B0502040204020203" pitchFamily="34" charset="0"/>
              </a:rPr>
              <a:t>USA</a:t>
            </a:r>
            <a:r>
              <a:rPr lang="ru-RU" sz="1300" dirty="0" smtClean="0">
                <a:latin typeface="Segoe UI" panose="020B0502040204020203" pitchFamily="34" charset="0"/>
                <a:ea typeface="Segoe UI" panose="020B0502040204020203" pitchFamily="34" charset="0"/>
                <a:cs typeface="Segoe UI" panose="020B0502040204020203" pitchFamily="34" charset="0"/>
              </a:rPr>
              <a:t>. </a:t>
            </a:r>
            <a:r>
              <a:rPr lang="en-US" sz="1300" dirty="0" smtClean="0">
                <a:latin typeface="Segoe UI" panose="020B0502040204020203" pitchFamily="34" charset="0"/>
                <a:ea typeface="Segoe UI" panose="020B0502040204020203" pitchFamily="34" charset="0"/>
                <a:cs typeface="Segoe UI" panose="020B0502040204020203" pitchFamily="34" charset="0"/>
              </a:rPr>
              <a:t>General regulation approach on ESG disclosure is being debated. There are </a:t>
            </a:r>
            <a:r>
              <a:rPr lang="en-US" sz="1300" dirty="0">
                <a:latin typeface="Segoe UI" panose="020B0502040204020203" pitchFamily="34" charset="0"/>
                <a:ea typeface="Segoe UI" panose="020B0502040204020203" pitchFamily="34" charset="0"/>
                <a:cs typeface="Segoe UI" panose="020B0502040204020203" pitchFamily="34" charset="0"/>
              </a:rPr>
              <a:t>many </a:t>
            </a:r>
            <a:r>
              <a:rPr lang="en-US" sz="1300" dirty="0" smtClean="0">
                <a:latin typeface="Segoe UI" panose="020B0502040204020203" pitchFamily="34" charset="0"/>
                <a:ea typeface="Segoe UI" panose="020B0502040204020203" pitchFamily="34" charset="0"/>
                <a:cs typeface="Segoe UI" panose="020B0502040204020203" pitchFamily="34" charset="0"/>
              </a:rPr>
              <a:t>environmental legislative acts in place.</a:t>
            </a:r>
          </a:p>
          <a:p>
            <a:pPr marL="342900" indent="-342900">
              <a:spcAft>
                <a:spcPts val="1200"/>
              </a:spcAft>
              <a:buClr>
                <a:srgbClr val="992673"/>
              </a:buClr>
              <a:buFont typeface="Wingdings" panose="05000000000000000000" pitchFamily="2" charset="2"/>
              <a:buChar char="ü"/>
            </a:pPr>
            <a:r>
              <a:rPr lang="en-US" sz="1300" b="1" dirty="0" smtClean="0">
                <a:latin typeface="Segoe UI" panose="020B0502040204020203" pitchFamily="34" charset="0"/>
                <a:ea typeface="Segoe UI" panose="020B0502040204020203" pitchFamily="34" charset="0"/>
                <a:cs typeface="Segoe UI" panose="020B0502040204020203" pitchFamily="34" charset="0"/>
              </a:rPr>
              <a:t>UK: listed companies </a:t>
            </a:r>
            <a:r>
              <a:rPr lang="en-US" sz="1300" dirty="0" smtClean="0">
                <a:latin typeface="Segoe UI" panose="020B0502040204020203" pitchFamily="34" charset="0"/>
                <a:ea typeface="Segoe UI" panose="020B0502040204020203" pitchFamily="34" charset="0"/>
                <a:cs typeface="Segoe UI" panose="020B0502040204020203" pitchFamily="34" charset="0"/>
              </a:rPr>
              <a:t>should provide public </a:t>
            </a:r>
            <a:r>
              <a:rPr lang="en-US" sz="1300" b="1" dirty="0" smtClean="0">
                <a:latin typeface="Segoe UI" panose="020B0502040204020203" pitchFamily="34" charset="0"/>
                <a:ea typeface="Segoe UI" panose="020B0502040204020203" pitchFamily="34" charset="0"/>
                <a:cs typeface="Segoe UI" panose="020B0502040204020203" pitchFamily="34" charset="0"/>
              </a:rPr>
              <a:t>ESG reports</a:t>
            </a:r>
            <a:r>
              <a:rPr lang="en-US" sz="1300" dirty="0" smtClean="0">
                <a:latin typeface="Segoe UI" panose="020B0502040204020203" pitchFamily="34" charset="0"/>
                <a:ea typeface="Segoe UI" panose="020B0502040204020203" pitchFamily="34" charset="0"/>
                <a:cs typeface="Segoe UI" panose="020B0502040204020203" pitchFamily="34" charset="0"/>
              </a:rPr>
              <a:t>. </a:t>
            </a:r>
          </a:p>
          <a:p>
            <a:pPr marL="342900" indent="-342900">
              <a:spcAft>
                <a:spcPts val="1200"/>
              </a:spcAft>
              <a:buClr>
                <a:srgbClr val="992673"/>
              </a:buClr>
              <a:buFont typeface="Wingdings" panose="05000000000000000000" pitchFamily="2" charset="2"/>
              <a:buChar char="ü"/>
            </a:pPr>
            <a:r>
              <a:rPr lang="en-US" sz="1300" b="1" dirty="0">
                <a:latin typeface="Segoe UI" panose="020B0502040204020203" pitchFamily="34" charset="0"/>
                <a:ea typeface="Segoe UI" panose="020B0502040204020203" pitchFamily="34" charset="0"/>
                <a:cs typeface="Segoe UI" panose="020B0502040204020203" pitchFamily="34" charset="0"/>
              </a:rPr>
              <a:t>Canada</a:t>
            </a:r>
            <a:r>
              <a:rPr lang="en-US" sz="1300" dirty="0">
                <a:latin typeface="Segoe UI" panose="020B0502040204020203" pitchFamily="34" charset="0"/>
                <a:ea typeface="Segoe UI" panose="020B0502040204020203" pitchFamily="34" charset="0"/>
                <a:cs typeface="Segoe UI" panose="020B0502040204020203" pitchFamily="34" charset="0"/>
              </a:rPr>
              <a:t> has reporting requirements only for </a:t>
            </a:r>
            <a:r>
              <a:rPr lang="en-US" sz="1300" b="1" dirty="0">
                <a:latin typeface="Segoe UI" panose="020B0502040204020203" pitchFamily="34" charset="0"/>
                <a:ea typeface="Segoe UI" panose="020B0502040204020203" pitchFamily="34" charset="0"/>
                <a:cs typeface="Segoe UI" panose="020B0502040204020203" pitchFamily="34" charset="0"/>
              </a:rPr>
              <a:t>several </a:t>
            </a:r>
            <a:r>
              <a:rPr lang="en-US" sz="1300" b="1" dirty="0" smtClean="0">
                <a:latin typeface="Segoe UI" panose="020B0502040204020203" pitchFamily="34" charset="0"/>
                <a:ea typeface="Segoe UI" panose="020B0502040204020203" pitchFamily="34" charset="0"/>
                <a:cs typeface="Segoe UI" panose="020B0502040204020203" pitchFamily="34" charset="0"/>
              </a:rPr>
              <a:t>industries.</a:t>
            </a:r>
            <a:endParaRPr lang="en-US" sz="1300" dirty="0" smtClean="0">
              <a:latin typeface="Segoe UI" panose="020B0502040204020203" pitchFamily="34" charset="0"/>
              <a:ea typeface="Segoe UI" panose="020B0502040204020203" pitchFamily="34" charset="0"/>
              <a:cs typeface="Segoe UI" panose="020B0502040204020203" pitchFamily="34" charset="0"/>
            </a:endParaRPr>
          </a:p>
          <a:p>
            <a:pPr marL="342900" indent="-342900">
              <a:spcAft>
                <a:spcPts val="1200"/>
              </a:spcAft>
              <a:buClr>
                <a:srgbClr val="992673"/>
              </a:buClr>
              <a:buFont typeface="Wingdings" panose="05000000000000000000" pitchFamily="2" charset="2"/>
              <a:buChar char="ü"/>
            </a:pPr>
            <a:r>
              <a:rPr lang="en-US" sz="1300" b="1" dirty="0">
                <a:latin typeface="Segoe UI" panose="020B0502040204020203" pitchFamily="34" charset="0"/>
                <a:ea typeface="Segoe UI" panose="020B0502040204020203" pitchFamily="34" charset="0"/>
                <a:cs typeface="Segoe UI" panose="020B0502040204020203" pitchFamily="34" charset="0"/>
              </a:rPr>
              <a:t>Asia</a:t>
            </a:r>
            <a:r>
              <a:rPr lang="en-US" sz="1300" dirty="0">
                <a:latin typeface="Segoe UI" panose="020B0502040204020203" pitchFamily="34" charset="0"/>
                <a:ea typeface="Segoe UI" panose="020B0502040204020203" pitchFamily="34" charset="0"/>
                <a:cs typeface="Segoe UI" panose="020B0502040204020203" pitchFamily="34" charset="0"/>
              </a:rPr>
              <a:t> pays more attention to </a:t>
            </a:r>
            <a:r>
              <a:rPr lang="en-US" sz="1300" b="1" dirty="0">
                <a:latin typeface="Segoe UI" panose="020B0502040204020203" pitchFamily="34" charset="0"/>
                <a:ea typeface="Segoe UI" panose="020B0502040204020203" pitchFamily="34" charset="0"/>
                <a:cs typeface="Segoe UI" panose="020B0502040204020203" pitchFamily="34" charset="0"/>
              </a:rPr>
              <a:t>corporate social reporting</a:t>
            </a:r>
            <a:r>
              <a:rPr lang="en-US" sz="1300" dirty="0">
                <a:latin typeface="Segoe UI" panose="020B0502040204020203" pitchFamily="34" charset="0"/>
                <a:ea typeface="Segoe UI" panose="020B0502040204020203" pitchFamily="34" charset="0"/>
                <a:cs typeface="Segoe UI" panose="020B0502040204020203" pitchFamily="34" charset="0"/>
              </a:rPr>
              <a:t> regulations</a:t>
            </a:r>
            <a:r>
              <a:rPr lang="en-US" sz="1300" dirty="0" smtClean="0">
                <a:latin typeface="Segoe UI" panose="020B0502040204020203" pitchFamily="34" charset="0"/>
                <a:ea typeface="Segoe UI" panose="020B0502040204020203" pitchFamily="34" charset="0"/>
                <a:cs typeface="Segoe UI" panose="020B0502040204020203" pitchFamily="34" charset="0"/>
              </a:rPr>
              <a:t>.</a:t>
            </a:r>
          </a:p>
          <a:p>
            <a:pPr marL="342900" indent="-342900">
              <a:spcAft>
                <a:spcPts val="1200"/>
              </a:spcAft>
              <a:buClr>
                <a:srgbClr val="992673"/>
              </a:buClr>
              <a:buFont typeface="Wingdings" panose="05000000000000000000" pitchFamily="2" charset="2"/>
              <a:buChar char="ü"/>
            </a:pPr>
            <a:r>
              <a:rPr lang="en-US" sz="1300" dirty="0" smtClean="0">
                <a:latin typeface="Segoe UI" panose="020B0502040204020203" pitchFamily="34" charset="0"/>
                <a:ea typeface="Segoe UI" panose="020B0502040204020203" pitchFamily="34" charset="0"/>
                <a:cs typeface="Segoe UI" panose="020B0502040204020203" pitchFamily="34" charset="0"/>
              </a:rPr>
              <a:t>China plays leading role in Asia-Pacific Region</a:t>
            </a:r>
            <a:r>
              <a:rPr lang="en-US" sz="1300" dirty="0">
                <a:latin typeface="Segoe UI" panose="020B0502040204020203" pitchFamily="34" charset="0"/>
                <a:ea typeface="Segoe UI" panose="020B0502040204020203" pitchFamily="34" charset="0"/>
                <a:cs typeface="Segoe UI" panose="020B0502040204020203" pitchFamily="34" charset="0"/>
              </a:rPr>
              <a:t>. </a:t>
            </a:r>
            <a:r>
              <a:rPr lang="en-US" sz="1300" dirty="0" smtClean="0">
                <a:latin typeface="Segoe UI" panose="020B0502040204020203" pitchFamily="34" charset="0"/>
                <a:ea typeface="Segoe UI" panose="020B0502040204020203" pitchFamily="34" charset="0"/>
                <a:cs typeface="Segoe UI" panose="020B0502040204020203" pitchFamily="34" charset="0"/>
              </a:rPr>
              <a:t>By 2020 </a:t>
            </a:r>
            <a:r>
              <a:rPr lang="en-US" sz="1300" b="1" dirty="0" smtClean="0">
                <a:latin typeface="Segoe UI" panose="020B0502040204020203" pitchFamily="34" charset="0"/>
                <a:ea typeface="Segoe UI" panose="020B0502040204020203" pitchFamily="34" charset="0"/>
                <a:cs typeface="Segoe UI" panose="020B0502040204020203" pitchFamily="34" charset="0"/>
              </a:rPr>
              <a:t>disclosure of non-financial information </a:t>
            </a:r>
            <a:r>
              <a:rPr lang="en-US" sz="1300" dirty="0" smtClean="0">
                <a:latin typeface="Segoe UI" panose="020B0502040204020203" pitchFamily="34" charset="0"/>
                <a:ea typeface="Segoe UI" panose="020B0502040204020203" pitchFamily="34" charset="0"/>
                <a:cs typeface="Segoe UI" panose="020B0502040204020203" pitchFamily="34" charset="0"/>
              </a:rPr>
              <a:t>will become </a:t>
            </a:r>
            <a:r>
              <a:rPr lang="en-US" sz="1300" b="1" dirty="0" smtClean="0">
                <a:latin typeface="Segoe UI" panose="020B0502040204020203" pitchFamily="34" charset="0"/>
                <a:ea typeface="Segoe UI" panose="020B0502040204020203" pitchFamily="34" charset="0"/>
                <a:cs typeface="Segoe UI" panose="020B0502040204020203" pitchFamily="34" charset="0"/>
              </a:rPr>
              <a:t>obligatory</a:t>
            </a:r>
            <a:r>
              <a:rPr lang="en-US" sz="1300" dirty="0" smtClean="0">
                <a:latin typeface="Segoe UI" panose="020B0502040204020203" pitchFamily="34" charset="0"/>
                <a:ea typeface="Segoe UI" panose="020B0502040204020203" pitchFamily="34" charset="0"/>
                <a:cs typeface="Segoe UI" panose="020B0502040204020203" pitchFamily="34" charset="0"/>
              </a:rPr>
              <a:t> for companies </a:t>
            </a:r>
            <a:r>
              <a:rPr lang="en-US" sz="1300" dirty="0">
                <a:latin typeface="Segoe UI" panose="020B0502040204020203" pitchFamily="34" charset="0"/>
                <a:ea typeface="Segoe UI" panose="020B0502040204020203" pitchFamily="34" charset="0"/>
                <a:cs typeface="Segoe UI" panose="020B0502040204020203" pitchFamily="34" charset="0"/>
              </a:rPr>
              <a:t>listed </a:t>
            </a:r>
            <a:r>
              <a:rPr lang="en-US" sz="1300" dirty="0" smtClean="0">
                <a:latin typeface="Segoe UI" panose="020B0502040204020203" pitchFamily="34" charset="0"/>
                <a:ea typeface="Segoe UI" panose="020B0502040204020203" pitchFamily="34" charset="0"/>
                <a:cs typeface="Segoe UI" panose="020B0502040204020203" pitchFamily="34" charset="0"/>
              </a:rPr>
              <a:t>on </a:t>
            </a:r>
            <a:r>
              <a:rPr lang="en-US" sz="1300" b="1" dirty="0" smtClean="0">
                <a:latin typeface="Segoe UI" panose="020B0502040204020203" pitchFamily="34" charset="0"/>
                <a:ea typeface="Segoe UI" panose="020B0502040204020203" pitchFamily="34" charset="0"/>
                <a:cs typeface="Segoe UI" panose="020B0502040204020203" pitchFamily="34" charset="0"/>
              </a:rPr>
              <a:t>Chinese exchanges</a:t>
            </a:r>
            <a:r>
              <a:rPr lang="en-US" sz="1300" dirty="0" smtClean="0">
                <a:latin typeface="Segoe UI" panose="020B0502040204020203" pitchFamily="34" charset="0"/>
                <a:ea typeface="Segoe UI" panose="020B0502040204020203" pitchFamily="34" charset="0"/>
                <a:cs typeface="Segoe UI" panose="020B0502040204020203" pitchFamily="34" charset="0"/>
              </a:rPr>
              <a:t>.</a:t>
            </a:r>
          </a:p>
          <a:p>
            <a:pPr marL="342900" indent="-342900">
              <a:spcAft>
                <a:spcPts val="1200"/>
              </a:spcAft>
              <a:buClr>
                <a:srgbClr val="992673"/>
              </a:buClr>
              <a:buFont typeface="Wingdings" panose="05000000000000000000" pitchFamily="2" charset="2"/>
              <a:buChar char="ü"/>
            </a:pPr>
            <a:r>
              <a:rPr lang="en-US" sz="1300" dirty="0" smtClean="0">
                <a:latin typeface="Segoe UI" panose="020B0502040204020203" pitchFamily="34" charset="0"/>
                <a:ea typeface="Segoe UI" panose="020B0502040204020203" pitchFamily="34" charset="0"/>
                <a:cs typeface="Segoe UI" panose="020B0502040204020203" pitchFamily="34" charset="0"/>
              </a:rPr>
              <a:t>Non-financial reporting </a:t>
            </a:r>
            <a:r>
              <a:rPr lang="en-US" sz="1300" b="1" dirty="0" smtClean="0">
                <a:latin typeface="Segoe UI" panose="020B0502040204020203" pitchFamily="34" charset="0"/>
                <a:ea typeface="Segoe UI" panose="020B0502040204020203" pitchFamily="34" charset="0"/>
                <a:cs typeface="Segoe UI" panose="020B0502040204020203" pitchFamily="34" charset="0"/>
              </a:rPr>
              <a:t>in Brazil </a:t>
            </a:r>
            <a:r>
              <a:rPr lang="en-US" sz="1300" dirty="0" smtClean="0">
                <a:latin typeface="Segoe UI" panose="020B0502040204020203" pitchFamily="34" charset="0"/>
                <a:ea typeface="Segoe UI" panose="020B0502040204020203" pitchFamily="34" charset="0"/>
                <a:cs typeface="Segoe UI" panose="020B0502040204020203" pitchFamily="34" charset="0"/>
              </a:rPr>
              <a:t>is among </a:t>
            </a:r>
            <a:r>
              <a:rPr lang="en-US" sz="1300" b="1" dirty="0" smtClean="0">
                <a:latin typeface="Segoe UI" panose="020B0502040204020203" pitchFamily="34" charset="0"/>
                <a:ea typeface="Segoe UI" panose="020B0502040204020203" pitchFamily="34" charset="0"/>
                <a:cs typeface="Segoe UI" panose="020B0502040204020203" pitchFamily="34" charset="0"/>
              </a:rPr>
              <a:t>listing requirements for banks, financial institutions </a:t>
            </a:r>
            <a:r>
              <a:rPr lang="en-US" sz="1300" dirty="0" smtClean="0">
                <a:latin typeface="Segoe UI" panose="020B0502040204020203" pitchFamily="34" charset="0"/>
                <a:ea typeface="Segoe UI" panose="020B0502040204020203" pitchFamily="34" charset="0"/>
                <a:cs typeface="Segoe UI" panose="020B0502040204020203" pitchFamily="34" charset="0"/>
              </a:rPr>
              <a:t>and pension funds. </a:t>
            </a:r>
          </a:p>
          <a:p>
            <a:pPr marL="342900" indent="-342900">
              <a:spcAft>
                <a:spcPts val="1200"/>
              </a:spcAft>
              <a:buClr>
                <a:srgbClr val="992673"/>
              </a:buClr>
              <a:buFont typeface="Wingdings" panose="05000000000000000000" pitchFamily="2" charset="2"/>
              <a:buChar char="ü"/>
            </a:pPr>
            <a:r>
              <a:rPr lang="en-US" sz="1300" b="1" dirty="0" smtClean="0">
                <a:latin typeface="Segoe UI" panose="020B0502040204020203" pitchFamily="34" charset="0"/>
                <a:ea typeface="Segoe UI" panose="020B0502040204020203" pitchFamily="34" charset="0"/>
                <a:cs typeface="Segoe UI" panose="020B0502040204020203" pitchFamily="34" charset="0"/>
              </a:rPr>
              <a:t>CSR disclosure </a:t>
            </a:r>
            <a:r>
              <a:rPr lang="en-US" sz="1300" dirty="0" smtClean="0">
                <a:latin typeface="Segoe UI" panose="020B0502040204020203" pitchFamily="34" charset="0"/>
                <a:ea typeface="Segoe UI" panose="020B0502040204020203" pitchFamily="34" charset="0"/>
                <a:cs typeface="Segoe UI" panose="020B0502040204020203" pitchFamily="34" charset="0"/>
              </a:rPr>
              <a:t>is </a:t>
            </a:r>
            <a:r>
              <a:rPr lang="en-US" sz="1300" b="1" dirty="0" smtClean="0">
                <a:latin typeface="Segoe UI" panose="020B0502040204020203" pitchFamily="34" charset="0"/>
                <a:ea typeface="Segoe UI" panose="020B0502040204020203" pitchFamily="34" charset="0"/>
                <a:cs typeface="Segoe UI" panose="020B0502040204020203" pitchFamily="34" charset="0"/>
              </a:rPr>
              <a:t>mandatory </a:t>
            </a:r>
            <a:r>
              <a:rPr lang="en-US" sz="1300" dirty="0" smtClean="0">
                <a:latin typeface="Segoe UI" panose="020B0502040204020203" pitchFamily="34" charset="0"/>
                <a:ea typeface="Segoe UI" panose="020B0502040204020203" pitchFamily="34" charset="0"/>
                <a:cs typeface="Segoe UI" panose="020B0502040204020203" pitchFamily="34" charset="0"/>
              </a:rPr>
              <a:t>for </a:t>
            </a:r>
            <a:r>
              <a:rPr lang="en-US" sz="1300" b="1" dirty="0" smtClean="0">
                <a:latin typeface="Segoe UI" panose="020B0502040204020203" pitchFamily="34" charset="0"/>
                <a:ea typeface="Segoe UI" panose="020B0502040204020203" pitchFamily="34" charset="0"/>
                <a:cs typeface="Segoe UI" panose="020B0502040204020203" pitchFamily="34" charset="0"/>
              </a:rPr>
              <a:t>500 biggest Indian </a:t>
            </a:r>
            <a:r>
              <a:rPr lang="en-US" sz="1300" dirty="0" smtClean="0">
                <a:latin typeface="Segoe UI" panose="020B0502040204020203" pitchFamily="34" charset="0"/>
                <a:ea typeface="Segoe UI" panose="020B0502040204020203" pitchFamily="34" charset="0"/>
                <a:cs typeface="Segoe UI" panose="020B0502040204020203" pitchFamily="34" charset="0"/>
              </a:rPr>
              <a:t>companies (only social </a:t>
            </a:r>
            <a:r>
              <a:rPr lang="en-US" sz="1300" dirty="0">
                <a:latin typeface="Segoe UI" panose="020B0502040204020203" pitchFamily="34" charset="0"/>
                <a:ea typeface="Segoe UI" panose="020B0502040204020203" pitchFamily="34" charset="0"/>
                <a:cs typeface="Segoe UI" panose="020B0502040204020203" pitchFamily="34" charset="0"/>
              </a:rPr>
              <a:t>f</a:t>
            </a:r>
            <a:r>
              <a:rPr lang="en-US" sz="1300" dirty="0" smtClean="0">
                <a:latin typeface="Segoe UI" panose="020B0502040204020203" pitchFamily="34" charset="0"/>
                <a:ea typeface="Segoe UI" panose="020B0502040204020203" pitchFamily="34" charset="0"/>
                <a:cs typeface="Segoe UI" panose="020B0502040204020203" pitchFamily="34" charset="0"/>
              </a:rPr>
              <a:t>actors).</a:t>
            </a:r>
          </a:p>
        </p:txBody>
      </p:sp>
      <p:sp>
        <p:nvSpPr>
          <p:cNvPr id="10" name="TextBox 9"/>
          <p:cNvSpPr txBox="1"/>
          <p:nvPr/>
        </p:nvSpPr>
        <p:spPr>
          <a:xfrm>
            <a:off x="5345959" y="6037199"/>
            <a:ext cx="6875820" cy="461665"/>
          </a:xfrm>
          <a:prstGeom prst="rect">
            <a:avLst/>
          </a:prstGeom>
          <a:noFill/>
        </p:spPr>
        <p:txBody>
          <a:bodyPr wrap="square" rtlCol="0">
            <a:spAutoFit/>
          </a:bodyPr>
          <a:lstStyle/>
          <a:p>
            <a:pPr>
              <a:spcAft>
                <a:spcPts val="1200"/>
              </a:spcAft>
              <a:buClr>
                <a:srgbClr val="992673"/>
              </a:buClr>
            </a:pPr>
            <a:r>
              <a:rPr lang="en-US" sz="1200" dirty="0" smtClean="0">
                <a:latin typeface="Segoe UI" panose="020B0502040204020203" pitchFamily="34" charset="0"/>
                <a:ea typeface="Segoe UI" panose="020B0502040204020203" pitchFamily="34" charset="0"/>
                <a:cs typeface="Segoe UI" panose="020B0502040204020203" pitchFamily="34" charset="0"/>
              </a:rPr>
              <a:t>*</a:t>
            </a:r>
            <a:r>
              <a:rPr lang="en-US" sz="1200" dirty="0">
                <a:latin typeface="Segoe UI" panose="020B0502040204020203" pitchFamily="34" charset="0"/>
                <a:ea typeface="Segoe UI" panose="020B0502040204020203" pitchFamily="34" charset="0"/>
                <a:cs typeface="Segoe UI" panose="020B0502040204020203" pitchFamily="34" charset="0"/>
              </a:rPr>
              <a:t>I</a:t>
            </a:r>
            <a:r>
              <a:rPr lang="en-US" sz="1200" dirty="0" smtClean="0">
                <a:latin typeface="Segoe UI" panose="020B0502040204020203" pitchFamily="34" charset="0"/>
                <a:ea typeface="Segoe UI" panose="020B0502040204020203" pitchFamily="34" charset="0"/>
                <a:cs typeface="Segoe UI" panose="020B0502040204020203" pitchFamily="34" charset="0"/>
              </a:rPr>
              <a:t>ncluding publications of ESG information and other documents, which contain information about environmental pollution, corporate governance and social responsibility  </a:t>
            </a:r>
          </a:p>
        </p:txBody>
      </p:sp>
    </p:spTree>
    <p:extLst>
      <p:ext uri="{BB962C8B-B14F-4D97-AF65-F5344CB8AC3E}">
        <p14:creationId xmlns:p14="http://schemas.microsoft.com/office/powerpoint/2010/main" val="3917463404"/>
      </p:ext>
    </p:extLst>
  </p:cSld>
  <p:clrMapOvr>
    <a:masterClrMapping/>
  </p:clrMapOvr>
</p:sld>
</file>

<file path=ppt/theme/theme1.xml><?xml version="1.0" encoding="utf-8"?>
<a:theme xmlns:a="http://schemas.openxmlformats.org/drawingml/2006/main" name="Тема1">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54A68181-10C5-4966-9A45-C69C561F20BE}" vid="{83CFEF8E-2FCA-4C8A-A56A-CE6573188327}"/>
    </a:ext>
  </a:extLst>
</a:theme>
</file>

<file path=ppt/theme/theme2.xml><?xml version="1.0" encoding="utf-8"?>
<a:theme xmlns:a="http://schemas.openxmlformats.org/drawingml/2006/main" name="1_Тема1">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RA_slides_ENG.pptx" id="{D164C55C-910F-4572-8EF6-3453469ED872}" vid="{37183391-5062-427C-8937-66981FD57E5D}"/>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ACRA_slides_RU</Template>
  <TotalTime>0</TotalTime>
  <Words>4098</Words>
  <Application>Microsoft Office PowerPoint</Application>
  <PresentationFormat>Широкоэкранный</PresentationFormat>
  <Paragraphs>355</Paragraphs>
  <Slides>17</Slides>
  <Notes>17</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17</vt:i4>
      </vt:variant>
    </vt:vector>
  </HeadingPairs>
  <TitlesOfParts>
    <vt:vector size="26" baseType="lpstr">
      <vt:lpstr>ＭＳ Ｐゴシック</vt:lpstr>
      <vt:lpstr>Arial</vt:lpstr>
      <vt:lpstr>Calibri</vt:lpstr>
      <vt:lpstr>Franklin Gothic Demi</vt:lpstr>
      <vt:lpstr>Franklin Gothic Medium</vt:lpstr>
      <vt:lpstr>Segoe UI</vt:lpstr>
      <vt:lpstr>Wingdings</vt:lpstr>
      <vt:lpstr>Тема1</vt:lpstr>
      <vt:lpstr>1_Тема1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2018-09-12T10:55:49Z</dcterms:created>
  <dcterms:modified xsi:type="dcterms:W3CDTF">2019-11-29T11:36:41Z</dcterms:modified>
</cp:coreProperties>
</file>