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83" r:id="rId4"/>
    <p:sldId id="274" r:id="rId5"/>
    <p:sldId id="268" r:id="rId6"/>
    <p:sldId id="280" r:id="rId7"/>
    <p:sldId id="275" r:id="rId8"/>
    <p:sldId id="276" r:id="rId9"/>
    <p:sldId id="281" r:id="rId10"/>
    <p:sldId id="282" r:id="rId11"/>
    <p:sldId id="263"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3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354" y="48"/>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1045;&#1082;&#1072;&#1090;&#1077;&#1088;&#1080;&#1085;&#1072;\Desktop\&#1055;&#1088;&#1077;&#1079;&#1077;&#1085;&#1090;&#1072;&#1094;&#1080;&#1103;%20&#1044;&#1040;%20&#1057;&#1090;&#1088;&#1072;&#1090;&#1077;&#1075;&#1080;&#110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500" b="1" i="0" u="none" strike="noStrike" kern="1200" spc="0" baseline="0">
                <a:solidFill>
                  <a:schemeClr val="tx1"/>
                </a:solidFill>
                <a:latin typeface="+mn-lt"/>
                <a:ea typeface="+mn-ea"/>
                <a:cs typeface="+mn-cs"/>
              </a:defRPr>
            </a:pPr>
            <a:r>
              <a:rPr lang="ru-RU" sz="3500" b="1" dirty="0">
                <a:solidFill>
                  <a:schemeClr val="tx1"/>
                </a:solidFill>
              </a:rPr>
              <a:t>Общая статистика компаний</a:t>
            </a:r>
          </a:p>
        </c:rich>
      </c:tx>
      <c:layout/>
      <c:overlay val="0"/>
      <c:spPr>
        <a:noFill/>
        <a:ln>
          <a:noFill/>
        </a:ln>
        <a:effectLst/>
      </c:spPr>
      <c:txPr>
        <a:bodyPr rot="0" spcFirstLastPara="1" vertOverflow="ellipsis" vert="horz" wrap="square" anchor="ctr" anchorCtr="1"/>
        <a:lstStyle/>
        <a:p>
          <a:pPr>
            <a:defRPr sz="3500" b="1" i="0" u="none" strike="noStrike" kern="1200" spc="0" baseline="0">
              <a:solidFill>
                <a:schemeClr val="tx1"/>
              </a:solidFill>
              <a:latin typeface="+mn-lt"/>
              <a:ea typeface="+mn-ea"/>
              <a:cs typeface="+mn-cs"/>
            </a:defRPr>
          </a:pPr>
          <a:endParaRPr lang="ru-RU"/>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A174-48FD-8B7B-AF6B39DF22A7}"/>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A174-48FD-8B7B-AF6B39DF22A7}"/>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A174-48FD-8B7B-AF6B39DF22A7}"/>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A174-48FD-8B7B-AF6B39DF22A7}"/>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A174-48FD-8B7B-AF6B39DF22A7}"/>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A174-48FD-8B7B-AF6B39DF22A7}"/>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A174-48FD-8B7B-AF6B39DF22A7}"/>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A174-48FD-8B7B-AF6B39DF22A7}"/>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A174-48FD-8B7B-AF6B39DF22A7}"/>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A174-48FD-8B7B-AF6B39DF22A7}"/>
              </c:ext>
            </c:extLst>
          </c:dPt>
          <c:dLbls>
            <c:spPr>
              <a:noFill/>
              <a:ln>
                <a:noFill/>
              </a:ln>
              <a:effectLst/>
            </c:spPr>
            <c:txPr>
              <a:bodyPr rot="0" spcFirstLastPara="1" vertOverflow="ellipsis" vert="horz" wrap="square" anchor="ctr" anchorCtr="1"/>
              <a:lstStyle/>
              <a:p>
                <a:pPr>
                  <a:defRPr sz="30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'Статистика компаний'!$B$33:$K$33</c:f>
              <c:strCache>
                <c:ptCount val="10"/>
                <c:pt idx="0">
                  <c:v>Авиатранспорт</c:v>
                </c:pt>
                <c:pt idx="1">
                  <c:v>Авиастроение</c:v>
                </c:pt>
                <c:pt idx="2">
                  <c:v>Автомобилестроение</c:v>
                </c:pt>
                <c:pt idx="3">
                  <c:v>Добыча и производство полезных ископаемых</c:v>
                </c:pt>
                <c:pt idx="4">
                  <c:v>Нефтегазовая промышленность</c:v>
                </c:pt>
                <c:pt idx="5">
                  <c:v>Торговля (ритейл)</c:v>
                </c:pt>
                <c:pt idx="6">
                  <c:v>Телекоммуникации</c:v>
                </c:pt>
                <c:pt idx="7">
                  <c:v>Химическая промышленность</c:v>
                </c:pt>
                <c:pt idx="8">
                  <c:v>Электроэнергетика</c:v>
                </c:pt>
                <c:pt idx="9">
                  <c:v>IT</c:v>
                </c:pt>
              </c:strCache>
            </c:strRef>
          </c:cat>
          <c:val>
            <c:numRef>
              <c:f>'Статистика компаний'!$B$34:$K$34</c:f>
              <c:numCache>
                <c:formatCode>General</c:formatCode>
                <c:ptCount val="10"/>
                <c:pt idx="0">
                  <c:v>2</c:v>
                </c:pt>
                <c:pt idx="1">
                  <c:v>1</c:v>
                </c:pt>
                <c:pt idx="2">
                  <c:v>3</c:v>
                </c:pt>
                <c:pt idx="3">
                  <c:v>15</c:v>
                </c:pt>
                <c:pt idx="4">
                  <c:v>7</c:v>
                </c:pt>
                <c:pt idx="5">
                  <c:v>6</c:v>
                </c:pt>
                <c:pt idx="6">
                  <c:v>6</c:v>
                </c:pt>
                <c:pt idx="7">
                  <c:v>4</c:v>
                </c:pt>
                <c:pt idx="8">
                  <c:v>19</c:v>
                </c:pt>
                <c:pt idx="9">
                  <c:v>2</c:v>
                </c:pt>
              </c:numCache>
            </c:numRef>
          </c:val>
          <c:extLst xmlns:c16r2="http://schemas.microsoft.com/office/drawing/2015/06/chart">
            <c:ext xmlns:c16="http://schemas.microsoft.com/office/drawing/2014/chart" uri="{C3380CC4-5D6E-409C-BE32-E72D297353CC}">
              <c16:uniqueId val="{00000014-A174-48FD-8B7B-AF6B39DF22A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500"/>
      </a:pPr>
      <a:endParaRPr lang="ru-RU"/>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Газпром</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0"/>
          <c:order val="0"/>
          <c:tx>
            <c:strRef>
              <c:f>'Графики Market Cap+DA_Strat'!$B$5</c:f>
              <c:strCache>
                <c:ptCount val="1"/>
                <c:pt idx="0">
                  <c:v>Market Capitalization</c:v>
                </c:pt>
              </c:strCache>
            </c:strRef>
          </c:tx>
          <c:spPr>
            <a:ln w="57150" cap="rnd">
              <a:solidFill>
                <a:schemeClr val="accent1"/>
              </a:solidFill>
              <a:round/>
            </a:ln>
            <a:effectLst/>
          </c:spPr>
          <c:marker>
            <c:symbol val="none"/>
          </c:marker>
          <c:cat>
            <c:numRef>
              <c:f>'Графики Market Cap+DA_Strat'!$C$4:$G$4</c:f>
              <c:numCache>
                <c:formatCode>General</c:formatCode>
                <c:ptCount val="5"/>
                <c:pt idx="0">
                  <c:v>2013</c:v>
                </c:pt>
                <c:pt idx="1">
                  <c:v>2014</c:v>
                </c:pt>
                <c:pt idx="2">
                  <c:v>2015</c:v>
                </c:pt>
                <c:pt idx="3">
                  <c:v>2016</c:v>
                </c:pt>
                <c:pt idx="4">
                  <c:v>2017</c:v>
                </c:pt>
              </c:numCache>
            </c:numRef>
          </c:cat>
          <c:val>
            <c:numRef>
              <c:f>'Графики Market Cap+DA_Strat'!$C$5:$G$5</c:f>
              <c:numCache>
                <c:formatCode>General</c:formatCode>
                <c:ptCount val="5"/>
                <c:pt idx="0">
                  <c:v>3188058.75</c:v>
                </c:pt>
                <c:pt idx="1">
                  <c:v>2994132.87</c:v>
                </c:pt>
                <c:pt idx="2">
                  <c:v>3126939.93</c:v>
                </c:pt>
                <c:pt idx="3">
                  <c:v>3419727.85</c:v>
                </c:pt>
                <c:pt idx="4">
                  <c:v>2887573.5</c:v>
                </c:pt>
              </c:numCache>
            </c:numRef>
          </c:val>
          <c:smooth val="0"/>
          <c:extLst xmlns:c16r2="http://schemas.microsoft.com/office/drawing/2015/06/chart">
            <c:ext xmlns:c16="http://schemas.microsoft.com/office/drawing/2014/chart" uri="{C3380CC4-5D6E-409C-BE32-E72D297353CC}">
              <c16:uniqueId val="{00000000-B520-4B74-9330-2A2DB0D8A14E}"/>
            </c:ext>
          </c:extLst>
        </c:ser>
        <c:dLbls>
          <c:showLegendKey val="0"/>
          <c:showVal val="0"/>
          <c:showCatName val="0"/>
          <c:showSerName val="0"/>
          <c:showPercent val="0"/>
          <c:showBubbleSize val="0"/>
        </c:dLbls>
        <c:marker val="1"/>
        <c:smooth val="0"/>
        <c:axId val="385633784"/>
        <c:axId val="385627904"/>
      </c:lineChart>
      <c:lineChart>
        <c:grouping val="standard"/>
        <c:varyColors val="0"/>
        <c:ser>
          <c:idx val="1"/>
          <c:order val="1"/>
          <c:tx>
            <c:strRef>
              <c:f>'Графики Market Cap+DA_Strat'!$B$6</c:f>
              <c:strCache>
                <c:ptCount val="1"/>
                <c:pt idx="0">
                  <c:v>Corporate Transparency Rating</c:v>
                </c:pt>
              </c:strCache>
            </c:strRef>
          </c:tx>
          <c:spPr>
            <a:ln w="57150" cap="rnd">
              <a:solidFill>
                <a:schemeClr val="accent2"/>
              </a:solidFill>
              <a:round/>
            </a:ln>
            <a:effectLst/>
          </c:spPr>
          <c:marker>
            <c:symbol val="none"/>
          </c:marker>
          <c:cat>
            <c:numRef>
              <c:f>'Графики Market Cap+DA_Strat'!$C$4:$G$4</c:f>
              <c:numCache>
                <c:formatCode>General</c:formatCode>
                <c:ptCount val="5"/>
                <c:pt idx="0">
                  <c:v>2013</c:v>
                </c:pt>
                <c:pt idx="1">
                  <c:v>2014</c:v>
                </c:pt>
                <c:pt idx="2">
                  <c:v>2015</c:v>
                </c:pt>
                <c:pt idx="3">
                  <c:v>2016</c:v>
                </c:pt>
                <c:pt idx="4">
                  <c:v>2017</c:v>
                </c:pt>
              </c:numCache>
            </c:numRef>
          </c:cat>
          <c:val>
            <c:numRef>
              <c:f>'Графики Market Cap+DA_Strat'!$C$6:$G$6</c:f>
              <c:numCache>
                <c:formatCode>General</c:formatCode>
                <c:ptCount val="5"/>
                <c:pt idx="0">
                  <c:v>47.75</c:v>
                </c:pt>
                <c:pt idx="1">
                  <c:v>43.25</c:v>
                </c:pt>
                <c:pt idx="2">
                  <c:v>74.599999999999994</c:v>
                </c:pt>
                <c:pt idx="3">
                  <c:v>51.35</c:v>
                </c:pt>
                <c:pt idx="4">
                  <c:v>66.05</c:v>
                </c:pt>
              </c:numCache>
            </c:numRef>
          </c:val>
          <c:smooth val="0"/>
          <c:extLst xmlns:c16r2="http://schemas.microsoft.com/office/drawing/2015/06/chart">
            <c:ext xmlns:c16="http://schemas.microsoft.com/office/drawing/2014/chart" uri="{C3380CC4-5D6E-409C-BE32-E72D297353CC}">
              <c16:uniqueId val="{00000001-B520-4B74-9330-2A2DB0D8A14E}"/>
            </c:ext>
          </c:extLst>
        </c:ser>
        <c:dLbls>
          <c:showLegendKey val="0"/>
          <c:showVal val="0"/>
          <c:showCatName val="0"/>
          <c:showSerName val="0"/>
          <c:showPercent val="0"/>
          <c:showBubbleSize val="0"/>
        </c:dLbls>
        <c:marker val="1"/>
        <c:smooth val="0"/>
        <c:axId val="385631824"/>
        <c:axId val="385628296"/>
      </c:lineChart>
      <c:catAx>
        <c:axId val="385633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27904"/>
        <c:crosses val="autoZero"/>
        <c:auto val="1"/>
        <c:lblAlgn val="ctr"/>
        <c:lblOffset val="100"/>
        <c:noMultiLvlLbl val="0"/>
      </c:catAx>
      <c:valAx>
        <c:axId val="3856279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3784"/>
        <c:crosses val="autoZero"/>
        <c:crossBetween val="between"/>
      </c:valAx>
      <c:valAx>
        <c:axId val="38562829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1824"/>
        <c:crosses val="max"/>
        <c:crossBetween val="between"/>
      </c:valAx>
      <c:catAx>
        <c:axId val="385631824"/>
        <c:scaling>
          <c:orientation val="minMax"/>
        </c:scaling>
        <c:delete val="1"/>
        <c:axPos val="b"/>
        <c:numFmt formatCode="General" sourceLinked="1"/>
        <c:majorTickMark val="out"/>
        <c:minorTickMark val="none"/>
        <c:tickLblPos val="nextTo"/>
        <c:crossAx val="38562829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Роснефть</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0"/>
          <c:order val="0"/>
          <c:tx>
            <c:strRef>
              <c:f>'Графики Market Cap+DA_Strat'!$B$16</c:f>
              <c:strCache>
                <c:ptCount val="1"/>
                <c:pt idx="0">
                  <c:v>Market Capitalization</c:v>
                </c:pt>
              </c:strCache>
            </c:strRef>
          </c:tx>
          <c:spPr>
            <a:ln w="57150" cap="rnd">
              <a:solidFill>
                <a:schemeClr val="accent1"/>
              </a:solidFill>
              <a:round/>
            </a:ln>
            <a:effectLst/>
          </c:spPr>
          <c:marker>
            <c:symbol val="none"/>
          </c:marker>
          <c:cat>
            <c:numRef>
              <c:f>'Графики Market Cap+DA_Strat'!$C$15:$G$15</c:f>
              <c:numCache>
                <c:formatCode>General</c:formatCode>
                <c:ptCount val="5"/>
                <c:pt idx="0">
                  <c:v>2013</c:v>
                </c:pt>
                <c:pt idx="1">
                  <c:v>2014</c:v>
                </c:pt>
                <c:pt idx="2">
                  <c:v>2015</c:v>
                </c:pt>
                <c:pt idx="3">
                  <c:v>2016</c:v>
                </c:pt>
                <c:pt idx="4">
                  <c:v>2017</c:v>
                </c:pt>
              </c:numCache>
            </c:numRef>
          </c:cat>
          <c:val>
            <c:numRef>
              <c:f>'Графики Market Cap+DA_Strat'!$C$16:$G$16</c:f>
              <c:numCache>
                <c:formatCode>General</c:formatCode>
                <c:ptCount val="5"/>
                <c:pt idx="0">
                  <c:v>2665820.92</c:v>
                </c:pt>
                <c:pt idx="1">
                  <c:v>2075088.4</c:v>
                </c:pt>
                <c:pt idx="2">
                  <c:v>2683943.5</c:v>
                </c:pt>
                <c:pt idx="3">
                  <c:v>4268874.4000000004</c:v>
                </c:pt>
                <c:pt idx="4">
                  <c:v>3089317</c:v>
                </c:pt>
              </c:numCache>
            </c:numRef>
          </c:val>
          <c:smooth val="0"/>
          <c:extLst xmlns:c16r2="http://schemas.microsoft.com/office/drawing/2015/06/chart">
            <c:ext xmlns:c16="http://schemas.microsoft.com/office/drawing/2014/chart" uri="{C3380CC4-5D6E-409C-BE32-E72D297353CC}">
              <c16:uniqueId val="{00000000-3FA3-423F-8950-8E88213F2A84}"/>
            </c:ext>
          </c:extLst>
        </c:ser>
        <c:dLbls>
          <c:showLegendKey val="0"/>
          <c:showVal val="0"/>
          <c:showCatName val="0"/>
          <c:showSerName val="0"/>
          <c:showPercent val="0"/>
          <c:showBubbleSize val="0"/>
        </c:dLbls>
        <c:marker val="1"/>
        <c:smooth val="0"/>
        <c:axId val="385628688"/>
        <c:axId val="385629864"/>
      </c:lineChart>
      <c:lineChart>
        <c:grouping val="standard"/>
        <c:varyColors val="0"/>
        <c:ser>
          <c:idx val="1"/>
          <c:order val="1"/>
          <c:tx>
            <c:strRef>
              <c:f>'Графики Market Cap+DA_Strat'!$B$17</c:f>
              <c:strCache>
                <c:ptCount val="1"/>
                <c:pt idx="0">
                  <c:v>Corporate Transparency Rating</c:v>
                </c:pt>
              </c:strCache>
            </c:strRef>
          </c:tx>
          <c:spPr>
            <a:ln w="57150" cap="rnd">
              <a:solidFill>
                <a:schemeClr val="accent2"/>
              </a:solidFill>
              <a:round/>
            </a:ln>
            <a:effectLst/>
          </c:spPr>
          <c:marker>
            <c:symbol val="none"/>
          </c:marker>
          <c:cat>
            <c:numRef>
              <c:f>'Графики Market Cap+DA_Strat'!$C$15:$G$15</c:f>
              <c:numCache>
                <c:formatCode>General</c:formatCode>
                <c:ptCount val="5"/>
                <c:pt idx="0">
                  <c:v>2013</c:v>
                </c:pt>
                <c:pt idx="1">
                  <c:v>2014</c:v>
                </c:pt>
                <c:pt idx="2">
                  <c:v>2015</c:v>
                </c:pt>
                <c:pt idx="3">
                  <c:v>2016</c:v>
                </c:pt>
                <c:pt idx="4">
                  <c:v>2017</c:v>
                </c:pt>
              </c:numCache>
            </c:numRef>
          </c:cat>
          <c:val>
            <c:numRef>
              <c:f>'Графики Market Cap+DA_Strat'!$C$17:$G$17</c:f>
              <c:numCache>
                <c:formatCode>General</c:formatCode>
                <c:ptCount val="5"/>
                <c:pt idx="0">
                  <c:v>50</c:v>
                </c:pt>
                <c:pt idx="1">
                  <c:v>58.75</c:v>
                </c:pt>
                <c:pt idx="2">
                  <c:v>39.4</c:v>
                </c:pt>
                <c:pt idx="3">
                  <c:v>15.3</c:v>
                </c:pt>
                <c:pt idx="4">
                  <c:v>5.3</c:v>
                </c:pt>
              </c:numCache>
            </c:numRef>
          </c:val>
          <c:smooth val="0"/>
          <c:extLst xmlns:c16r2="http://schemas.microsoft.com/office/drawing/2015/06/chart">
            <c:ext xmlns:c16="http://schemas.microsoft.com/office/drawing/2014/chart" uri="{C3380CC4-5D6E-409C-BE32-E72D297353CC}">
              <c16:uniqueId val="{00000001-3FA3-423F-8950-8E88213F2A84}"/>
            </c:ext>
          </c:extLst>
        </c:ser>
        <c:dLbls>
          <c:showLegendKey val="0"/>
          <c:showVal val="0"/>
          <c:showCatName val="0"/>
          <c:showSerName val="0"/>
          <c:showPercent val="0"/>
          <c:showBubbleSize val="0"/>
        </c:dLbls>
        <c:marker val="1"/>
        <c:smooth val="0"/>
        <c:axId val="385631040"/>
        <c:axId val="385630256"/>
      </c:lineChart>
      <c:catAx>
        <c:axId val="38562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29864"/>
        <c:crosses val="autoZero"/>
        <c:auto val="1"/>
        <c:lblAlgn val="ctr"/>
        <c:lblOffset val="100"/>
        <c:noMultiLvlLbl val="0"/>
      </c:catAx>
      <c:valAx>
        <c:axId val="385629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28688"/>
        <c:crosses val="autoZero"/>
        <c:crossBetween val="between"/>
      </c:valAx>
      <c:valAx>
        <c:axId val="38563025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1040"/>
        <c:crosses val="max"/>
        <c:crossBetween val="between"/>
      </c:valAx>
      <c:catAx>
        <c:axId val="385631040"/>
        <c:scaling>
          <c:orientation val="minMax"/>
        </c:scaling>
        <c:delete val="1"/>
        <c:axPos val="b"/>
        <c:numFmt formatCode="General" sourceLinked="1"/>
        <c:majorTickMark val="out"/>
        <c:minorTickMark val="none"/>
        <c:tickLblPos val="nextTo"/>
        <c:crossAx val="38563025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537-4C7E-B8F7-162B4850582A}"/>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F537-4C7E-B8F7-162B4850582A}"/>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F537-4C7E-B8F7-162B4850582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F537-4C7E-B8F7-162B4850582A}"/>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F537-4C7E-B8F7-162B4850582A}"/>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F537-4C7E-B8F7-162B4850582A}"/>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F537-4C7E-B8F7-162B4850582A}"/>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F537-4C7E-B8F7-162B4850582A}"/>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F537-4C7E-B8F7-162B4850582A}"/>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F537-4C7E-B8F7-162B4850582A}"/>
              </c:ext>
            </c:extLst>
          </c:dPt>
          <c:dLbls>
            <c:dLbl>
              <c:idx val="1"/>
              <c:delete val="1"/>
              <c:extLst xmlns:c16r2="http://schemas.microsoft.com/office/drawing/2015/06/chart">
                <c:ext xmlns:c16="http://schemas.microsoft.com/office/drawing/2014/chart" uri="{C3380CC4-5D6E-409C-BE32-E72D297353CC}">
                  <c16:uniqueId val="{00000003-F537-4C7E-B8F7-162B4850582A}"/>
                </c:ext>
                <c:ext xmlns:c15="http://schemas.microsoft.com/office/drawing/2012/chart" uri="{CE6537A1-D6FC-4f65-9D91-7224C49458BB}"/>
              </c:extLst>
            </c:dLbl>
            <c:dLbl>
              <c:idx val="2"/>
              <c:layout>
                <c:manualLayout>
                  <c:x val="-5.0994123885005363E-2"/>
                  <c:y val="7.5432897916646743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F537-4C7E-B8F7-162B4850582A}"/>
                </c:ext>
                <c:ext xmlns:c15="http://schemas.microsoft.com/office/drawing/2012/chart" uri="{CE6537A1-D6FC-4f65-9D91-7224C49458BB}">
                  <c15:layout/>
                </c:ext>
              </c:extLst>
            </c:dLbl>
            <c:dLbl>
              <c:idx val="9"/>
              <c:delete val="1"/>
              <c:extLst xmlns:c16r2="http://schemas.microsoft.com/office/drawing/2015/06/chart">
                <c:ext xmlns:c16="http://schemas.microsoft.com/office/drawing/2014/chart" uri="{C3380CC4-5D6E-409C-BE32-E72D297353CC}">
                  <c16:uniqueId val="{00000013-F537-4C7E-B8F7-162B4850582A}"/>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30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'Статистика компаний'!$B$25:$K$25</c:f>
              <c:strCache>
                <c:ptCount val="10"/>
                <c:pt idx="0">
                  <c:v>Авиатранспорт</c:v>
                </c:pt>
                <c:pt idx="1">
                  <c:v>Авиастроение</c:v>
                </c:pt>
                <c:pt idx="2">
                  <c:v>Автомобилестроение</c:v>
                </c:pt>
                <c:pt idx="3">
                  <c:v>Добыча и производство полезных ископаемых</c:v>
                </c:pt>
                <c:pt idx="4">
                  <c:v>Нефтегазовая промышленность</c:v>
                </c:pt>
                <c:pt idx="5">
                  <c:v>Торговля (ритейл)</c:v>
                </c:pt>
                <c:pt idx="6">
                  <c:v>Телекоммуникации</c:v>
                </c:pt>
                <c:pt idx="7">
                  <c:v>Химическая промышленность</c:v>
                </c:pt>
                <c:pt idx="8">
                  <c:v>Электроэнергетика</c:v>
                </c:pt>
                <c:pt idx="9">
                  <c:v>IT</c:v>
                </c:pt>
              </c:strCache>
            </c:strRef>
          </c:cat>
          <c:val>
            <c:numRef>
              <c:f>'Статистика компаний'!$B$26:$K$26</c:f>
              <c:numCache>
                <c:formatCode>General</c:formatCode>
                <c:ptCount val="10"/>
                <c:pt idx="0">
                  <c:v>2</c:v>
                </c:pt>
                <c:pt idx="1">
                  <c:v>0</c:v>
                </c:pt>
                <c:pt idx="2">
                  <c:v>1</c:v>
                </c:pt>
                <c:pt idx="3">
                  <c:v>6</c:v>
                </c:pt>
                <c:pt idx="4">
                  <c:v>6</c:v>
                </c:pt>
                <c:pt idx="5">
                  <c:v>3</c:v>
                </c:pt>
                <c:pt idx="6">
                  <c:v>3</c:v>
                </c:pt>
                <c:pt idx="7">
                  <c:v>2</c:v>
                </c:pt>
                <c:pt idx="8">
                  <c:v>5</c:v>
                </c:pt>
                <c:pt idx="9">
                  <c:v>0</c:v>
                </c:pt>
              </c:numCache>
            </c:numRef>
          </c:val>
          <c:extLst xmlns:c16r2="http://schemas.microsoft.com/office/drawing/2015/06/chart">
            <c:ext xmlns:c16="http://schemas.microsoft.com/office/drawing/2014/chart" uri="{C3380CC4-5D6E-409C-BE32-E72D297353CC}">
              <c16:uniqueId val="{00000014-F537-4C7E-B8F7-162B4850582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3282494004796164"/>
          <c:y val="7.1797021419009371E-2"/>
          <c:w val="0.35956115107913666"/>
          <c:h val="0.86278145917001337"/>
        </c:manualLayout>
      </c:layout>
      <c:overlay val="0"/>
      <c:spPr>
        <a:noFill/>
        <a:ln>
          <a:noFill/>
        </a:ln>
        <a:effectLst/>
      </c:spPr>
      <c:txPr>
        <a:bodyPr rot="0" spcFirstLastPara="1" vertOverflow="ellipsis" vert="horz" wrap="square" anchor="ctr" anchorCtr="1"/>
        <a:lstStyle/>
        <a:p>
          <a:pPr>
            <a:defRPr sz="23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'Статистика компаний'!$A$31</c:f>
              <c:strCache>
                <c:ptCount val="1"/>
                <c:pt idx="0">
                  <c:v>Без рейтинга</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6DF1-4E08-99D6-C7D779D583C4}"/>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6DF1-4E08-99D6-C7D779D583C4}"/>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6DF1-4E08-99D6-C7D779D583C4}"/>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6DF1-4E08-99D6-C7D779D583C4}"/>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6DF1-4E08-99D6-C7D779D583C4}"/>
              </c:ext>
            </c:extLst>
          </c:dPt>
          <c:dPt>
            <c:idx val="5"/>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B-6DF1-4E08-99D6-C7D779D583C4}"/>
              </c:ext>
            </c:extLst>
          </c:dPt>
          <c:dPt>
            <c:idx val="6"/>
            <c:bubble3D val="0"/>
            <c:spPr>
              <a:solidFill>
                <a:schemeClr val="accent1">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6DF1-4E08-99D6-C7D779D583C4}"/>
              </c:ext>
            </c:extLst>
          </c:dPt>
          <c:dPt>
            <c:idx val="7"/>
            <c:bubble3D val="0"/>
            <c:spPr>
              <a:solidFill>
                <a:schemeClr val="accent2">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6DF1-4E08-99D6-C7D779D583C4}"/>
              </c:ext>
            </c:extLst>
          </c:dPt>
          <c:dPt>
            <c:idx val="8"/>
            <c:bubble3D val="0"/>
            <c:spPr>
              <a:solidFill>
                <a:schemeClr val="accent3">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6DF1-4E08-99D6-C7D779D583C4}"/>
              </c:ext>
            </c:extLst>
          </c:dPt>
          <c:dPt>
            <c:idx val="9"/>
            <c:bubble3D val="0"/>
            <c:spPr>
              <a:solidFill>
                <a:schemeClr val="accent4">
                  <a:lumMod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6DF1-4E08-99D6-C7D779D583C4}"/>
              </c:ext>
            </c:extLst>
          </c:dPt>
          <c:dLbls>
            <c:dLbl>
              <c:idx val="0"/>
              <c:delete val="1"/>
              <c:extLst xmlns:c16r2="http://schemas.microsoft.com/office/drawing/2015/06/chart">
                <c:ext xmlns:c16="http://schemas.microsoft.com/office/drawing/2014/chart" uri="{C3380CC4-5D6E-409C-BE32-E72D297353CC}">
                  <c16:uniqueId val="{00000001-6DF1-4E08-99D6-C7D779D583C4}"/>
                </c:ext>
                <c:ext xmlns:c15="http://schemas.microsoft.com/office/drawing/2012/chart" uri="{CE6537A1-D6FC-4f65-9D91-7224C49458BB}"/>
              </c:extLst>
            </c:dLbl>
            <c:dLbl>
              <c:idx val="4"/>
              <c:layout>
                <c:manualLayout>
                  <c:x val="-6.1575964133380401E-2"/>
                  <c:y val="-5.4646102265240352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6DF1-4E08-99D6-C7D779D583C4}"/>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30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'Статистика компаний'!$B$30:$K$30</c:f>
              <c:strCache>
                <c:ptCount val="10"/>
                <c:pt idx="0">
                  <c:v>Авиатранспорт</c:v>
                </c:pt>
                <c:pt idx="1">
                  <c:v>Авиастроение</c:v>
                </c:pt>
                <c:pt idx="2">
                  <c:v>Автомобилестроение</c:v>
                </c:pt>
                <c:pt idx="3">
                  <c:v>Добыча и производство полезных ископаемых</c:v>
                </c:pt>
                <c:pt idx="4">
                  <c:v>Нефтегазовая промышленность</c:v>
                </c:pt>
                <c:pt idx="5">
                  <c:v>Торговля (ритейл)</c:v>
                </c:pt>
                <c:pt idx="6">
                  <c:v>Телекоммуникации</c:v>
                </c:pt>
                <c:pt idx="7">
                  <c:v>Химическая промышленность</c:v>
                </c:pt>
                <c:pt idx="8">
                  <c:v>Электроэнергетика</c:v>
                </c:pt>
                <c:pt idx="9">
                  <c:v>IT</c:v>
                </c:pt>
              </c:strCache>
            </c:strRef>
          </c:cat>
          <c:val>
            <c:numRef>
              <c:f>'Статистика компаний'!$B$31:$K$31</c:f>
              <c:numCache>
                <c:formatCode>General</c:formatCode>
                <c:ptCount val="10"/>
                <c:pt idx="0">
                  <c:v>0</c:v>
                </c:pt>
                <c:pt idx="1">
                  <c:v>1</c:v>
                </c:pt>
                <c:pt idx="2">
                  <c:v>2</c:v>
                </c:pt>
                <c:pt idx="3">
                  <c:v>9</c:v>
                </c:pt>
                <c:pt idx="4">
                  <c:v>1</c:v>
                </c:pt>
                <c:pt idx="5">
                  <c:v>3</c:v>
                </c:pt>
                <c:pt idx="6">
                  <c:v>3</c:v>
                </c:pt>
                <c:pt idx="7">
                  <c:v>2</c:v>
                </c:pt>
                <c:pt idx="8">
                  <c:v>14</c:v>
                </c:pt>
                <c:pt idx="9">
                  <c:v>2</c:v>
                </c:pt>
              </c:numCache>
            </c:numRef>
          </c:val>
          <c:extLst xmlns:c16r2="http://schemas.microsoft.com/office/drawing/2015/06/chart">
            <c:ext xmlns:c16="http://schemas.microsoft.com/office/drawing/2014/chart" uri="{C3380CC4-5D6E-409C-BE32-E72D297353CC}">
              <c16:uniqueId val="{00000014-6DF1-4E08-99D6-C7D779D583C4}"/>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160929727920525"/>
          <c:y val="9.1066451559136966E-2"/>
          <c:w val="0.34169313465873691"/>
          <c:h val="0.88220684316528253"/>
        </c:manualLayout>
      </c:layout>
      <c:overlay val="0"/>
      <c:spPr>
        <a:noFill/>
        <a:ln>
          <a:noFill/>
        </a:ln>
        <a:effectLst/>
      </c:spPr>
      <c:txPr>
        <a:bodyPr rot="0" spcFirstLastPara="1" vertOverflow="ellipsis" vert="horz" wrap="square" anchor="ctr" anchorCtr="1"/>
        <a:lstStyle/>
        <a:p>
          <a:pPr>
            <a:defRPr sz="23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Газпром</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2"/>
          <c:order val="2"/>
          <c:tx>
            <c:strRef>
              <c:f>'Графики ROA+ROE+DA_Strat'!$B$6</c:f>
              <c:strCache>
                <c:ptCount val="1"/>
                <c:pt idx="0">
                  <c:v>Corporate Transparency Rating</c:v>
                </c:pt>
              </c:strCache>
            </c:strRef>
          </c:tx>
          <c:spPr>
            <a:ln w="57150" cap="rnd">
              <a:solidFill>
                <a:schemeClr val="accent3"/>
              </a:solidFill>
              <a:round/>
            </a:ln>
            <a:effectLst/>
          </c:spPr>
          <c:marker>
            <c:symbol val="none"/>
          </c:marker>
          <c:cat>
            <c:numRef>
              <c:f>'Графики ROA+ROE+DA_Strat'!$C$3:$G$3</c:f>
              <c:numCache>
                <c:formatCode>General</c:formatCode>
                <c:ptCount val="5"/>
                <c:pt idx="0">
                  <c:v>2013</c:v>
                </c:pt>
                <c:pt idx="1">
                  <c:v>2014</c:v>
                </c:pt>
                <c:pt idx="2">
                  <c:v>2015</c:v>
                </c:pt>
                <c:pt idx="3">
                  <c:v>2016</c:v>
                </c:pt>
                <c:pt idx="4">
                  <c:v>2017</c:v>
                </c:pt>
              </c:numCache>
            </c:numRef>
          </c:cat>
          <c:val>
            <c:numRef>
              <c:f>'Графики ROA+ROE+DA_Strat'!$C$6:$G$6</c:f>
              <c:numCache>
                <c:formatCode>General</c:formatCode>
                <c:ptCount val="5"/>
                <c:pt idx="0">
                  <c:v>47.75</c:v>
                </c:pt>
                <c:pt idx="1">
                  <c:v>43.25</c:v>
                </c:pt>
                <c:pt idx="2">
                  <c:v>74.599999999999994</c:v>
                </c:pt>
                <c:pt idx="3">
                  <c:v>51.35</c:v>
                </c:pt>
                <c:pt idx="4">
                  <c:v>66.05</c:v>
                </c:pt>
              </c:numCache>
            </c:numRef>
          </c:val>
          <c:smooth val="0"/>
          <c:extLst xmlns:c16r2="http://schemas.microsoft.com/office/drawing/2015/06/chart">
            <c:ext xmlns:c16="http://schemas.microsoft.com/office/drawing/2014/chart" uri="{C3380CC4-5D6E-409C-BE32-E72D297353CC}">
              <c16:uniqueId val="{00000000-18E5-49F3-AE38-5C412852AC41}"/>
            </c:ext>
          </c:extLst>
        </c:ser>
        <c:dLbls>
          <c:showLegendKey val="0"/>
          <c:showVal val="0"/>
          <c:showCatName val="0"/>
          <c:showSerName val="0"/>
          <c:showPercent val="0"/>
          <c:showBubbleSize val="0"/>
        </c:dLbls>
        <c:marker val="1"/>
        <c:smooth val="0"/>
        <c:axId val="384930784"/>
        <c:axId val="384933136"/>
      </c:lineChart>
      <c:lineChart>
        <c:grouping val="standard"/>
        <c:varyColors val="0"/>
        <c:ser>
          <c:idx val="0"/>
          <c:order val="0"/>
          <c:tx>
            <c:strRef>
              <c:f>'Графики ROA+ROE+DA_Strat'!$B$4</c:f>
              <c:strCache>
                <c:ptCount val="1"/>
                <c:pt idx="0">
                  <c:v>ROA</c:v>
                </c:pt>
              </c:strCache>
            </c:strRef>
          </c:tx>
          <c:spPr>
            <a:ln w="57150" cap="rnd">
              <a:solidFill>
                <a:schemeClr val="accent1"/>
              </a:solidFill>
              <a:round/>
            </a:ln>
            <a:effectLst/>
          </c:spPr>
          <c:marker>
            <c:symbol val="none"/>
          </c:marker>
          <c:cat>
            <c:numRef>
              <c:f>'Графики ROA+ROE+DA_Strat'!$C$3:$G$3</c:f>
              <c:numCache>
                <c:formatCode>General</c:formatCode>
                <c:ptCount val="5"/>
                <c:pt idx="0">
                  <c:v>2013</c:v>
                </c:pt>
                <c:pt idx="1">
                  <c:v>2014</c:v>
                </c:pt>
                <c:pt idx="2">
                  <c:v>2015</c:v>
                </c:pt>
                <c:pt idx="3">
                  <c:v>2016</c:v>
                </c:pt>
                <c:pt idx="4">
                  <c:v>2017</c:v>
                </c:pt>
              </c:numCache>
            </c:numRef>
          </c:cat>
          <c:val>
            <c:numRef>
              <c:f>'Графики ROA+ROE+DA_Strat'!$C$4:$G$4</c:f>
              <c:numCache>
                <c:formatCode>0.00</c:formatCode>
                <c:ptCount val="5"/>
                <c:pt idx="0">
                  <c:v>8.4790189752546763E-2</c:v>
                </c:pt>
                <c:pt idx="1">
                  <c:v>1.0476317857982918E-2</c:v>
                </c:pt>
                <c:pt idx="2">
                  <c:v>4.6156119736993344E-2</c:v>
                </c:pt>
                <c:pt idx="3">
                  <c:v>5.6246851900515267E-2</c:v>
                </c:pt>
                <c:pt idx="4">
                  <c:v>3.9163934848676744E-2</c:v>
                </c:pt>
              </c:numCache>
            </c:numRef>
          </c:val>
          <c:smooth val="0"/>
          <c:extLst xmlns:c16r2="http://schemas.microsoft.com/office/drawing/2015/06/chart">
            <c:ext xmlns:c16="http://schemas.microsoft.com/office/drawing/2014/chart" uri="{C3380CC4-5D6E-409C-BE32-E72D297353CC}">
              <c16:uniqueId val="{00000001-18E5-49F3-AE38-5C412852AC41}"/>
            </c:ext>
          </c:extLst>
        </c:ser>
        <c:ser>
          <c:idx val="1"/>
          <c:order val="1"/>
          <c:tx>
            <c:strRef>
              <c:f>'Графики ROA+ROE+DA_Strat'!$B$5</c:f>
              <c:strCache>
                <c:ptCount val="1"/>
                <c:pt idx="0">
                  <c:v>ROE</c:v>
                </c:pt>
              </c:strCache>
            </c:strRef>
          </c:tx>
          <c:spPr>
            <a:ln w="57150" cap="rnd">
              <a:solidFill>
                <a:schemeClr val="accent2"/>
              </a:solidFill>
              <a:round/>
            </a:ln>
            <a:effectLst/>
          </c:spPr>
          <c:marker>
            <c:symbol val="none"/>
          </c:marker>
          <c:cat>
            <c:numRef>
              <c:f>'Графики ROA+ROE+DA_Strat'!$C$3:$G$3</c:f>
              <c:numCache>
                <c:formatCode>General</c:formatCode>
                <c:ptCount val="5"/>
                <c:pt idx="0">
                  <c:v>2013</c:v>
                </c:pt>
                <c:pt idx="1">
                  <c:v>2014</c:v>
                </c:pt>
                <c:pt idx="2">
                  <c:v>2015</c:v>
                </c:pt>
                <c:pt idx="3">
                  <c:v>2016</c:v>
                </c:pt>
                <c:pt idx="4">
                  <c:v>2017</c:v>
                </c:pt>
              </c:numCache>
            </c:numRef>
          </c:cat>
          <c:val>
            <c:numRef>
              <c:f>'Графики ROA+ROE+DA_Strat'!$C$5:$G$5</c:f>
              <c:numCache>
                <c:formatCode>0.00</c:formatCode>
                <c:ptCount val="5"/>
                <c:pt idx="0">
                  <c:v>0.11824985878658807</c:v>
                </c:pt>
                <c:pt idx="1">
                  <c:v>1.5711825103920239E-2</c:v>
                </c:pt>
                <c:pt idx="2">
                  <c:v>7.2110238907036814E-2</c:v>
                </c:pt>
                <c:pt idx="3">
                  <c:v>8.3171682454192902E-2</c:v>
                </c:pt>
                <c:pt idx="4">
                  <c:v>5.944847318222217E-2</c:v>
                </c:pt>
              </c:numCache>
            </c:numRef>
          </c:val>
          <c:smooth val="0"/>
          <c:extLst xmlns:c16r2="http://schemas.microsoft.com/office/drawing/2015/06/chart">
            <c:ext xmlns:c16="http://schemas.microsoft.com/office/drawing/2014/chart" uri="{C3380CC4-5D6E-409C-BE32-E72D297353CC}">
              <c16:uniqueId val="{00000002-18E5-49F3-AE38-5C412852AC41}"/>
            </c:ext>
          </c:extLst>
        </c:ser>
        <c:dLbls>
          <c:showLegendKey val="0"/>
          <c:showVal val="0"/>
          <c:showCatName val="0"/>
          <c:showSerName val="0"/>
          <c:showPercent val="0"/>
          <c:showBubbleSize val="0"/>
        </c:dLbls>
        <c:marker val="1"/>
        <c:smooth val="0"/>
        <c:axId val="384930000"/>
        <c:axId val="384928824"/>
      </c:lineChart>
      <c:catAx>
        <c:axId val="384930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3136"/>
        <c:crosses val="autoZero"/>
        <c:auto val="1"/>
        <c:lblAlgn val="ctr"/>
        <c:lblOffset val="100"/>
        <c:noMultiLvlLbl val="0"/>
      </c:catAx>
      <c:valAx>
        <c:axId val="384933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0784"/>
        <c:crosses val="autoZero"/>
        <c:crossBetween val="between"/>
      </c:valAx>
      <c:valAx>
        <c:axId val="384928824"/>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0000"/>
        <c:crosses val="max"/>
        <c:crossBetween val="between"/>
      </c:valAx>
      <c:catAx>
        <c:axId val="384930000"/>
        <c:scaling>
          <c:orientation val="minMax"/>
        </c:scaling>
        <c:delete val="1"/>
        <c:axPos val="b"/>
        <c:numFmt formatCode="General" sourceLinked="1"/>
        <c:majorTickMark val="out"/>
        <c:minorTickMark val="none"/>
        <c:tickLblPos val="nextTo"/>
        <c:crossAx val="38492882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Лукойл</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2"/>
          <c:order val="2"/>
          <c:tx>
            <c:strRef>
              <c:f>'Графики ROA+ROE+DA_Strat'!$B$15</c:f>
              <c:strCache>
                <c:ptCount val="1"/>
                <c:pt idx="0">
                  <c:v>Corporate Transparency Rating</c:v>
                </c:pt>
              </c:strCache>
            </c:strRef>
          </c:tx>
          <c:spPr>
            <a:ln w="57150" cap="rnd">
              <a:solidFill>
                <a:schemeClr val="accent3"/>
              </a:solidFill>
              <a:round/>
            </a:ln>
            <a:effectLst/>
          </c:spPr>
          <c:marker>
            <c:symbol val="none"/>
          </c:marker>
          <c:cat>
            <c:numRef>
              <c:f>'Графики ROA+ROE+DA_Strat'!$C$12:$G$12</c:f>
              <c:numCache>
                <c:formatCode>General</c:formatCode>
                <c:ptCount val="5"/>
                <c:pt idx="0">
                  <c:v>2013</c:v>
                </c:pt>
                <c:pt idx="1">
                  <c:v>2014</c:v>
                </c:pt>
                <c:pt idx="2">
                  <c:v>2015</c:v>
                </c:pt>
                <c:pt idx="3">
                  <c:v>2016</c:v>
                </c:pt>
                <c:pt idx="4">
                  <c:v>2017</c:v>
                </c:pt>
              </c:numCache>
            </c:numRef>
          </c:cat>
          <c:val>
            <c:numRef>
              <c:f>'Графики ROA+ROE+DA_Strat'!$C$15:$G$15</c:f>
              <c:numCache>
                <c:formatCode>General</c:formatCode>
                <c:ptCount val="5"/>
                <c:pt idx="0">
                  <c:v>54</c:v>
                </c:pt>
                <c:pt idx="1">
                  <c:v>60.75</c:v>
                </c:pt>
                <c:pt idx="2">
                  <c:v>69</c:v>
                </c:pt>
                <c:pt idx="3">
                  <c:v>68.150000000000006</c:v>
                </c:pt>
                <c:pt idx="4">
                  <c:v>68.55</c:v>
                </c:pt>
              </c:numCache>
            </c:numRef>
          </c:val>
          <c:smooth val="0"/>
          <c:extLst xmlns:c16r2="http://schemas.microsoft.com/office/drawing/2015/06/chart">
            <c:ext xmlns:c16="http://schemas.microsoft.com/office/drawing/2014/chart" uri="{C3380CC4-5D6E-409C-BE32-E72D297353CC}">
              <c16:uniqueId val="{00000000-DD6C-4C00-AF31-5D376EE7A37F}"/>
            </c:ext>
          </c:extLst>
        </c:ser>
        <c:dLbls>
          <c:showLegendKey val="0"/>
          <c:showVal val="0"/>
          <c:showCatName val="0"/>
          <c:showSerName val="0"/>
          <c:showPercent val="0"/>
          <c:showBubbleSize val="0"/>
        </c:dLbls>
        <c:marker val="1"/>
        <c:smooth val="0"/>
        <c:axId val="384931568"/>
        <c:axId val="384932744"/>
      </c:lineChart>
      <c:lineChart>
        <c:grouping val="standard"/>
        <c:varyColors val="0"/>
        <c:ser>
          <c:idx val="0"/>
          <c:order val="0"/>
          <c:tx>
            <c:strRef>
              <c:f>'Графики ROA+ROE+DA_Strat'!$B$13</c:f>
              <c:strCache>
                <c:ptCount val="1"/>
                <c:pt idx="0">
                  <c:v>ROA</c:v>
                </c:pt>
              </c:strCache>
            </c:strRef>
          </c:tx>
          <c:spPr>
            <a:ln w="57150" cap="rnd">
              <a:solidFill>
                <a:schemeClr val="accent1"/>
              </a:solidFill>
              <a:round/>
            </a:ln>
            <a:effectLst/>
          </c:spPr>
          <c:marker>
            <c:symbol val="none"/>
          </c:marker>
          <c:cat>
            <c:numRef>
              <c:f>'Графики ROA+ROE+DA_Strat'!$C$12:$G$12</c:f>
              <c:numCache>
                <c:formatCode>General</c:formatCode>
                <c:ptCount val="5"/>
                <c:pt idx="0">
                  <c:v>2013</c:v>
                </c:pt>
                <c:pt idx="1">
                  <c:v>2014</c:v>
                </c:pt>
                <c:pt idx="2">
                  <c:v>2015</c:v>
                </c:pt>
                <c:pt idx="3">
                  <c:v>2016</c:v>
                </c:pt>
                <c:pt idx="4">
                  <c:v>2017</c:v>
                </c:pt>
              </c:numCache>
            </c:numRef>
          </c:cat>
          <c:val>
            <c:numRef>
              <c:f>'Графики ROA+ROE+DA_Strat'!$C$13:$G$13</c:f>
              <c:numCache>
                <c:formatCode>0.00</c:formatCode>
                <c:ptCount val="5"/>
                <c:pt idx="0">
                  <c:v>8.8658134604373329E-2</c:v>
                </c:pt>
                <c:pt idx="1">
                  <c:v>8.9315763019296751E-2</c:v>
                </c:pt>
                <c:pt idx="2">
                  <c:v>5.1902245254374653E-2</c:v>
                </c:pt>
                <c:pt idx="3">
                  <c:v>5.5293566365240625E-2</c:v>
                </c:pt>
                <c:pt idx="4">
                  <c:v>5.7387368854145235E-2</c:v>
                </c:pt>
              </c:numCache>
            </c:numRef>
          </c:val>
          <c:smooth val="0"/>
          <c:extLst xmlns:c16r2="http://schemas.microsoft.com/office/drawing/2015/06/chart">
            <c:ext xmlns:c16="http://schemas.microsoft.com/office/drawing/2014/chart" uri="{C3380CC4-5D6E-409C-BE32-E72D297353CC}">
              <c16:uniqueId val="{00000001-DD6C-4C00-AF31-5D376EE7A37F}"/>
            </c:ext>
          </c:extLst>
        </c:ser>
        <c:ser>
          <c:idx val="1"/>
          <c:order val="1"/>
          <c:tx>
            <c:strRef>
              <c:f>'Графики ROA+ROE+DA_Strat'!$B$14</c:f>
              <c:strCache>
                <c:ptCount val="1"/>
                <c:pt idx="0">
                  <c:v>ROE</c:v>
                </c:pt>
              </c:strCache>
            </c:strRef>
          </c:tx>
          <c:spPr>
            <a:ln w="57150" cap="rnd">
              <a:solidFill>
                <a:schemeClr val="accent2"/>
              </a:solidFill>
              <a:round/>
            </a:ln>
            <a:effectLst/>
          </c:spPr>
          <c:marker>
            <c:symbol val="none"/>
          </c:marker>
          <c:cat>
            <c:numRef>
              <c:f>'Графики ROA+ROE+DA_Strat'!$C$12:$G$12</c:f>
              <c:numCache>
                <c:formatCode>General</c:formatCode>
                <c:ptCount val="5"/>
                <c:pt idx="0">
                  <c:v>2013</c:v>
                </c:pt>
                <c:pt idx="1">
                  <c:v>2014</c:v>
                </c:pt>
                <c:pt idx="2">
                  <c:v>2015</c:v>
                </c:pt>
                <c:pt idx="3">
                  <c:v>2016</c:v>
                </c:pt>
                <c:pt idx="4">
                  <c:v>2017</c:v>
                </c:pt>
              </c:numCache>
            </c:numRef>
          </c:cat>
          <c:val>
            <c:numRef>
              <c:f>'Графики ROA+ROE+DA_Strat'!$C$14:$G$14</c:f>
              <c:numCache>
                <c:formatCode>0.00</c:formatCode>
                <c:ptCount val="5"/>
                <c:pt idx="0">
                  <c:v>0.41118208569583004</c:v>
                </c:pt>
                <c:pt idx="1">
                  <c:v>0.56969612489545585</c:v>
                </c:pt>
                <c:pt idx="2">
                  <c:v>0.32490175062522331</c:v>
                </c:pt>
                <c:pt idx="3">
                  <c:v>0.34768980001253841</c:v>
                </c:pt>
                <c:pt idx="4">
                  <c:v>0.30120065647404337</c:v>
                </c:pt>
              </c:numCache>
            </c:numRef>
          </c:val>
          <c:smooth val="0"/>
          <c:extLst xmlns:c16r2="http://schemas.microsoft.com/office/drawing/2015/06/chart">
            <c:ext xmlns:c16="http://schemas.microsoft.com/office/drawing/2014/chart" uri="{C3380CC4-5D6E-409C-BE32-E72D297353CC}">
              <c16:uniqueId val="{00000002-DD6C-4C00-AF31-5D376EE7A37F}"/>
            </c:ext>
          </c:extLst>
        </c:ser>
        <c:dLbls>
          <c:showLegendKey val="0"/>
          <c:showVal val="0"/>
          <c:showCatName val="0"/>
          <c:showSerName val="0"/>
          <c:showPercent val="0"/>
          <c:showBubbleSize val="0"/>
        </c:dLbls>
        <c:marker val="1"/>
        <c:smooth val="0"/>
        <c:axId val="384931176"/>
        <c:axId val="384930392"/>
      </c:lineChart>
      <c:catAx>
        <c:axId val="38493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2744"/>
        <c:crosses val="autoZero"/>
        <c:auto val="1"/>
        <c:lblAlgn val="ctr"/>
        <c:lblOffset val="100"/>
        <c:noMultiLvlLbl val="0"/>
      </c:catAx>
      <c:valAx>
        <c:axId val="384932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1568"/>
        <c:crosses val="autoZero"/>
        <c:crossBetween val="between"/>
      </c:valAx>
      <c:valAx>
        <c:axId val="38493039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1176"/>
        <c:crosses val="max"/>
        <c:crossBetween val="between"/>
      </c:valAx>
      <c:catAx>
        <c:axId val="384931176"/>
        <c:scaling>
          <c:orientation val="minMax"/>
        </c:scaling>
        <c:delete val="1"/>
        <c:axPos val="b"/>
        <c:numFmt formatCode="General" sourceLinked="1"/>
        <c:majorTickMark val="out"/>
        <c:minorTickMark val="none"/>
        <c:tickLblPos val="nextTo"/>
        <c:crossAx val="38493039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Роснефть</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manualLayout>
          <c:layoutTarget val="inner"/>
          <c:xMode val="edge"/>
          <c:yMode val="edge"/>
          <c:x val="4.4384986579505091E-2"/>
          <c:y val="9.0129148305067602E-2"/>
          <c:w val="0.88931804041405604"/>
          <c:h val="0.74185640319036572"/>
        </c:manualLayout>
      </c:layout>
      <c:lineChart>
        <c:grouping val="standard"/>
        <c:varyColors val="0"/>
        <c:ser>
          <c:idx val="2"/>
          <c:order val="2"/>
          <c:tx>
            <c:strRef>
              <c:f>'Графики ROA+ROE+DA_Strat'!$B$24</c:f>
              <c:strCache>
                <c:ptCount val="1"/>
                <c:pt idx="0">
                  <c:v>Corporate Transparency Rating</c:v>
                </c:pt>
              </c:strCache>
            </c:strRef>
          </c:tx>
          <c:spPr>
            <a:ln w="57150" cap="rnd">
              <a:solidFill>
                <a:schemeClr val="accent3"/>
              </a:solidFill>
              <a:round/>
            </a:ln>
            <a:effectLst/>
          </c:spPr>
          <c:marker>
            <c:symbol val="none"/>
          </c:marker>
          <c:cat>
            <c:numRef>
              <c:f>'Графики ROA+ROE+DA_Strat'!$C$21:$G$21</c:f>
              <c:numCache>
                <c:formatCode>General</c:formatCode>
                <c:ptCount val="5"/>
                <c:pt idx="0">
                  <c:v>2013</c:v>
                </c:pt>
                <c:pt idx="1">
                  <c:v>2014</c:v>
                </c:pt>
                <c:pt idx="2">
                  <c:v>2015</c:v>
                </c:pt>
                <c:pt idx="3">
                  <c:v>2016</c:v>
                </c:pt>
                <c:pt idx="4">
                  <c:v>2017</c:v>
                </c:pt>
              </c:numCache>
            </c:numRef>
          </c:cat>
          <c:val>
            <c:numRef>
              <c:f>'Графики ROA+ROE+DA_Strat'!$C$24:$G$24</c:f>
              <c:numCache>
                <c:formatCode>General</c:formatCode>
                <c:ptCount val="5"/>
                <c:pt idx="0">
                  <c:v>50</c:v>
                </c:pt>
                <c:pt idx="1">
                  <c:v>58.75</c:v>
                </c:pt>
                <c:pt idx="2">
                  <c:v>39.4</c:v>
                </c:pt>
                <c:pt idx="3">
                  <c:v>15.3</c:v>
                </c:pt>
                <c:pt idx="4">
                  <c:v>5.3</c:v>
                </c:pt>
              </c:numCache>
            </c:numRef>
          </c:val>
          <c:smooth val="0"/>
          <c:extLst xmlns:c16r2="http://schemas.microsoft.com/office/drawing/2015/06/chart">
            <c:ext xmlns:c16="http://schemas.microsoft.com/office/drawing/2014/chart" uri="{C3380CC4-5D6E-409C-BE32-E72D297353CC}">
              <c16:uniqueId val="{00000000-E171-4D39-A27B-6803B6B28E34}"/>
            </c:ext>
          </c:extLst>
        </c:ser>
        <c:dLbls>
          <c:showLegendKey val="0"/>
          <c:showVal val="0"/>
          <c:showCatName val="0"/>
          <c:showSerName val="0"/>
          <c:showPercent val="0"/>
          <c:showBubbleSize val="0"/>
        </c:dLbls>
        <c:marker val="1"/>
        <c:smooth val="0"/>
        <c:axId val="384933920"/>
        <c:axId val="384934312"/>
      </c:lineChart>
      <c:lineChart>
        <c:grouping val="standard"/>
        <c:varyColors val="0"/>
        <c:ser>
          <c:idx val="0"/>
          <c:order val="0"/>
          <c:tx>
            <c:strRef>
              <c:f>'Графики ROA+ROE+DA_Strat'!$B$22</c:f>
              <c:strCache>
                <c:ptCount val="1"/>
                <c:pt idx="0">
                  <c:v>ROA</c:v>
                </c:pt>
              </c:strCache>
            </c:strRef>
          </c:tx>
          <c:spPr>
            <a:ln w="57150" cap="rnd">
              <a:solidFill>
                <a:schemeClr val="accent1"/>
              </a:solidFill>
              <a:round/>
            </a:ln>
            <a:effectLst/>
          </c:spPr>
          <c:marker>
            <c:symbol val="none"/>
          </c:marker>
          <c:cat>
            <c:numRef>
              <c:f>'Графики ROA+ROE+DA_Strat'!$C$21:$G$21</c:f>
              <c:numCache>
                <c:formatCode>General</c:formatCode>
                <c:ptCount val="5"/>
                <c:pt idx="0">
                  <c:v>2013</c:v>
                </c:pt>
                <c:pt idx="1">
                  <c:v>2014</c:v>
                </c:pt>
                <c:pt idx="2">
                  <c:v>2015</c:v>
                </c:pt>
                <c:pt idx="3">
                  <c:v>2016</c:v>
                </c:pt>
                <c:pt idx="4">
                  <c:v>2017</c:v>
                </c:pt>
              </c:numCache>
            </c:numRef>
          </c:cat>
          <c:val>
            <c:numRef>
              <c:f>'Графики ROA+ROE+DA_Strat'!$C$22:$G$22</c:f>
              <c:numCache>
                <c:formatCode>0.00</c:formatCode>
                <c:ptCount val="5"/>
                <c:pt idx="0">
                  <c:v>7.289868543354136E-2</c:v>
                </c:pt>
                <c:pt idx="1">
                  <c:v>3.9835164835164832E-2</c:v>
                </c:pt>
                <c:pt idx="2">
                  <c:v>3.6818087533706703E-2</c:v>
                </c:pt>
                <c:pt idx="3">
                  <c:v>1.5651704596563822E-2</c:v>
                </c:pt>
                <c:pt idx="4">
                  <c:v>1.8155053974484789E-2</c:v>
                </c:pt>
              </c:numCache>
            </c:numRef>
          </c:val>
          <c:smooth val="0"/>
          <c:extLst xmlns:c16r2="http://schemas.microsoft.com/office/drawing/2015/06/chart">
            <c:ext xmlns:c16="http://schemas.microsoft.com/office/drawing/2014/chart" uri="{C3380CC4-5D6E-409C-BE32-E72D297353CC}">
              <c16:uniqueId val="{00000001-E171-4D39-A27B-6803B6B28E34}"/>
            </c:ext>
          </c:extLst>
        </c:ser>
        <c:ser>
          <c:idx val="1"/>
          <c:order val="1"/>
          <c:tx>
            <c:strRef>
              <c:f>'Графики ROA+ROE+DA_Strat'!$B$23</c:f>
              <c:strCache>
                <c:ptCount val="1"/>
                <c:pt idx="0">
                  <c:v>ROE</c:v>
                </c:pt>
              </c:strCache>
            </c:strRef>
          </c:tx>
          <c:spPr>
            <a:ln w="57150" cap="rnd">
              <a:solidFill>
                <a:schemeClr val="accent2"/>
              </a:solidFill>
              <a:round/>
            </a:ln>
            <a:effectLst/>
          </c:spPr>
          <c:marker>
            <c:symbol val="none"/>
          </c:marker>
          <c:cat>
            <c:numRef>
              <c:f>'Графики ROA+ROE+DA_Strat'!$C$21:$G$21</c:f>
              <c:numCache>
                <c:formatCode>General</c:formatCode>
                <c:ptCount val="5"/>
                <c:pt idx="0">
                  <c:v>2013</c:v>
                </c:pt>
                <c:pt idx="1">
                  <c:v>2014</c:v>
                </c:pt>
                <c:pt idx="2">
                  <c:v>2015</c:v>
                </c:pt>
                <c:pt idx="3">
                  <c:v>2016</c:v>
                </c:pt>
                <c:pt idx="4">
                  <c:v>2017</c:v>
                </c:pt>
              </c:numCache>
            </c:numRef>
          </c:cat>
          <c:val>
            <c:numRef>
              <c:f>'Графики ROA+ROE+DA_Strat'!$C$23:$G$23</c:f>
              <c:numCache>
                <c:formatCode>0.00</c:formatCode>
                <c:ptCount val="5"/>
                <c:pt idx="0">
                  <c:v>0.17324076995897761</c:v>
                </c:pt>
                <c:pt idx="1">
                  <c:v>0.1207913918778202</c:v>
                </c:pt>
                <c:pt idx="2">
                  <c:v>0.12120177534994879</c:v>
                </c:pt>
                <c:pt idx="3">
                  <c:v>4.6007403490216814E-2</c:v>
                </c:pt>
                <c:pt idx="4">
                  <c:v>5.3071957924934257E-2</c:v>
                </c:pt>
              </c:numCache>
            </c:numRef>
          </c:val>
          <c:smooth val="0"/>
          <c:extLst xmlns:c16r2="http://schemas.microsoft.com/office/drawing/2015/06/chart">
            <c:ext xmlns:c16="http://schemas.microsoft.com/office/drawing/2014/chart" uri="{C3380CC4-5D6E-409C-BE32-E72D297353CC}">
              <c16:uniqueId val="{00000002-E171-4D39-A27B-6803B6B28E34}"/>
            </c:ext>
          </c:extLst>
        </c:ser>
        <c:dLbls>
          <c:showLegendKey val="0"/>
          <c:showVal val="0"/>
          <c:showCatName val="0"/>
          <c:showSerName val="0"/>
          <c:showPercent val="0"/>
          <c:showBubbleSize val="0"/>
        </c:dLbls>
        <c:marker val="1"/>
        <c:smooth val="0"/>
        <c:axId val="384931960"/>
        <c:axId val="384929608"/>
      </c:lineChart>
      <c:catAx>
        <c:axId val="38493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4312"/>
        <c:crosses val="autoZero"/>
        <c:auto val="1"/>
        <c:lblAlgn val="ctr"/>
        <c:lblOffset val="100"/>
        <c:noMultiLvlLbl val="0"/>
      </c:catAx>
      <c:valAx>
        <c:axId val="384934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3920"/>
        <c:crosses val="autoZero"/>
        <c:crossBetween val="between"/>
      </c:valAx>
      <c:valAx>
        <c:axId val="384929608"/>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1960"/>
        <c:crosses val="max"/>
        <c:crossBetween val="between"/>
      </c:valAx>
      <c:catAx>
        <c:axId val="384931960"/>
        <c:scaling>
          <c:orientation val="minMax"/>
        </c:scaling>
        <c:delete val="1"/>
        <c:axPos val="b"/>
        <c:numFmt formatCode="General" sourceLinked="1"/>
        <c:majorTickMark val="out"/>
        <c:minorTickMark val="none"/>
        <c:tickLblPos val="nextTo"/>
        <c:crossAx val="38492960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Нижнекамскнефтехим</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2"/>
          <c:order val="2"/>
          <c:tx>
            <c:strRef>
              <c:f>'Графики ROA+ROE+DA_Strat'!$B$33</c:f>
              <c:strCache>
                <c:ptCount val="1"/>
                <c:pt idx="0">
                  <c:v>Corporate Transparency Rating</c:v>
                </c:pt>
              </c:strCache>
            </c:strRef>
          </c:tx>
          <c:spPr>
            <a:ln w="57150" cap="rnd">
              <a:solidFill>
                <a:schemeClr val="accent3"/>
              </a:solidFill>
              <a:round/>
            </a:ln>
            <a:effectLst/>
          </c:spPr>
          <c:marker>
            <c:symbol val="none"/>
          </c:marker>
          <c:cat>
            <c:numRef>
              <c:f>'Графики ROA+ROE+DA_Strat'!$C$30:$G$30</c:f>
              <c:numCache>
                <c:formatCode>General</c:formatCode>
                <c:ptCount val="5"/>
                <c:pt idx="0">
                  <c:v>2013</c:v>
                </c:pt>
                <c:pt idx="1">
                  <c:v>2014</c:v>
                </c:pt>
                <c:pt idx="2">
                  <c:v>2015</c:v>
                </c:pt>
                <c:pt idx="3">
                  <c:v>2016</c:v>
                </c:pt>
                <c:pt idx="4">
                  <c:v>2017</c:v>
                </c:pt>
              </c:numCache>
            </c:numRef>
          </c:cat>
          <c:val>
            <c:numRef>
              <c:f>'Графики ROA+ROE+DA_Strat'!$C$33:$G$33</c:f>
              <c:numCache>
                <c:formatCode>General</c:formatCode>
                <c:ptCount val="5"/>
                <c:pt idx="0">
                  <c:v>70.25</c:v>
                </c:pt>
                <c:pt idx="1">
                  <c:v>64</c:v>
                </c:pt>
                <c:pt idx="2">
                  <c:v>51.5</c:v>
                </c:pt>
                <c:pt idx="3">
                  <c:v>35.700000000000003</c:v>
                </c:pt>
                <c:pt idx="4">
                  <c:v>51.7</c:v>
                </c:pt>
              </c:numCache>
            </c:numRef>
          </c:val>
          <c:smooth val="0"/>
          <c:extLst xmlns:c16r2="http://schemas.microsoft.com/office/drawing/2015/06/chart">
            <c:ext xmlns:c16="http://schemas.microsoft.com/office/drawing/2014/chart" uri="{C3380CC4-5D6E-409C-BE32-E72D297353CC}">
              <c16:uniqueId val="{00000000-5D08-444B-944D-D8C82D689ABF}"/>
            </c:ext>
          </c:extLst>
        </c:ser>
        <c:dLbls>
          <c:showLegendKey val="0"/>
          <c:showVal val="0"/>
          <c:showCatName val="0"/>
          <c:showSerName val="0"/>
          <c:showPercent val="0"/>
          <c:showBubbleSize val="0"/>
        </c:dLbls>
        <c:marker val="1"/>
        <c:smooth val="0"/>
        <c:axId val="384934704"/>
        <c:axId val="384935096"/>
      </c:lineChart>
      <c:lineChart>
        <c:grouping val="standard"/>
        <c:varyColors val="0"/>
        <c:ser>
          <c:idx val="0"/>
          <c:order val="0"/>
          <c:tx>
            <c:strRef>
              <c:f>'Графики ROA+ROE+DA_Strat'!$B$31</c:f>
              <c:strCache>
                <c:ptCount val="1"/>
                <c:pt idx="0">
                  <c:v>ROA</c:v>
                </c:pt>
              </c:strCache>
            </c:strRef>
          </c:tx>
          <c:spPr>
            <a:ln w="57150" cap="rnd">
              <a:solidFill>
                <a:schemeClr val="accent1"/>
              </a:solidFill>
              <a:round/>
            </a:ln>
            <a:effectLst/>
          </c:spPr>
          <c:marker>
            <c:symbol val="none"/>
          </c:marker>
          <c:cat>
            <c:numRef>
              <c:f>'Графики ROA+ROE+DA_Strat'!$C$30:$G$30</c:f>
              <c:numCache>
                <c:formatCode>General</c:formatCode>
                <c:ptCount val="5"/>
                <c:pt idx="0">
                  <c:v>2013</c:v>
                </c:pt>
                <c:pt idx="1">
                  <c:v>2014</c:v>
                </c:pt>
                <c:pt idx="2">
                  <c:v>2015</c:v>
                </c:pt>
                <c:pt idx="3">
                  <c:v>2016</c:v>
                </c:pt>
                <c:pt idx="4">
                  <c:v>2017</c:v>
                </c:pt>
              </c:numCache>
            </c:numRef>
          </c:cat>
          <c:val>
            <c:numRef>
              <c:f>'Графики ROA+ROE+DA_Strat'!$C$31:$G$31</c:f>
              <c:numCache>
                <c:formatCode>0.00</c:formatCode>
                <c:ptCount val="5"/>
                <c:pt idx="0">
                  <c:v>7.4481903876634128E-2</c:v>
                </c:pt>
                <c:pt idx="1">
                  <c:v>0.10496381702702104</c:v>
                </c:pt>
                <c:pt idx="2">
                  <c:v>0.24647382475760346</c:v>
                </c:pt>
                <c:pt idx="3">
                  <c:v>0.1813682982985976</c:v>
                </c:pt>
                <c:pt idx="4">
                  <c:v>0.16411705909220289</c:v>
                </c:pt>
              </c:numCache>
            </c:numRef>
          </c:val>
          <c:smooth val="0"/>
          <c:extLst xmlns:c16r2="http://schemas.microsoft.com/office/drawing/2015/06/chart">
            <c:ext xmlns:c16="http://schemas.microsoft.com/office/drawing/2014/chart" uri="{C3380CC4-5D6E-409C-BE32-E72D297353CC}">
              <c16:uniqueId val="{00000001-5D08-444B-944D-D8C82D689ABF}"/>
            </c:ext>
          </c:extLst>
        </c:ser>
        <c:ser>
          <c:idx val="1"/>
          <c:order val="1"/>
          <c:tx>
            <c:strRef>
              <c:f>'Графики ROA+ROE+DA_Strat'!$B$32</c:f>
              <c:strCache>
                <c:ptCount val="1"/>
                <c:pt idx="0">
                  <c:v>ROE</c:v>
                </c:pt>
              </c:strCache>
            </c:strRef>
          </c:tx>
          <c:spPr>
            <a:ln w="57150" cap="rnd">
              <a:solidFill>
                <a:schemeClr val="accent2"/>
              </a:solidFill>
              <a:round/>
            </a:ln>
            <a:effectLst/>
          </c:spPr>
          <c:marker>
            <c:symbol val="none"/>
          </c:marker>
          <c:cat>
            <c:numRef>
              <c:f>'Графики ROA+ROE+DA_Strat'!$C$30:$G$30</c:f>
              <c:numCache>
                <c:formatCode>General</c:formatCode>
                <c:ptCount val="5"/>
                <c:pt idx="0">
                  <c:v>2013</c:v>
                </c:pt>
                <c:pt idx="1">
                  <c:v>2014</c:v>
                </c:pt>
                <c:pt idx="2">
                  <c:v>2015</c:v>
                </c:pt>
                <c:pt idx="3">
                  <c:v>2016</c:v>
                </c:pt>
                <c:pt idx="4">
                  <c:v>2017</c:v>
                </c:pt>
              </c:numCache>
            </c:numRef>
          </c:cat>
          <c:val>
            <c:numRef>
              <c:f>'Графики ROA+ROE+DA_Strat'!$C$32:$G$32</c:f>
              <c:numCache>
                <c:formatCode>0.00</c:formatCode>
                <c:ptCount val="5"/>
                <c:pt idx="0">
                  <c:v>0.1028942093512195</c:v>
                </c:pt>
                <c:pt idx="1">
                  <c:v>0.13831214403626796</c:v>
                </c:pt>
                <c:pt idx="2">
                  <c:v>0.29443564468952549</c:v>
                </c:pt>
                <c:pt idx="3">
                  <c:v>0.22205544649057493</c:v>
                </c:pt>
                <c:pt idx="4">
                  <c:v>0.18513844586081324</c:v>
                </c:pt>
              </c:numCache>
            </c:numRef>
          </c:val>
          <c:smooth val="0"/>
          <c:extLst xmlns:c16r2="http://schemas.microsoft.com/office/drawing/2015/06/chart">
            <c:ext xmlns:c16="http://schemas.microsoft.com/office/drawing/2014/chart" uri="{C3380CC4-5D6E-409C-BE32-E72D297353CC}">
              <c16:uniqueId val="{00000002-5D08-444B-944D-D8C82D689ABF}"/>
            </c:ext>
          </c:extLst>
        </c:ser>
        <c:dLbls>
          <c:showLegendKey val="0"/>
          <c:showVal val="0"/>
          <c:showCatName val="0"/>
          <c:showSerName val="0"/>
          <c:showPercent val="0"/>
          <c:showBubbleSize val="0"/>
        </c:dLbls>
        <c:marker val="1"/>
        <c:smooth val="0"/>
        <c:axId val="384935880"/>
        <c:axId val="384935488"/>
      </c:lineChart>
      <c:catAx>
        <c:axId val="38493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ru-RU"/>
          </a:p>
        </c:txPr>
        <c:crossAx val="384935096"/>
        <c:crosses val="autoZero"/>
        <c:auto val="1"/>
        <c:lblAlgn val="ctr"/>
        <c:lblOffset val="100"/>
        <c:noMultiLvlLbl val="0"/>
      </c:catAx>
      <c:valAx>
        <c:axId val="384935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4704"/>
        <c:crosses val="autoZero"/>
        <c:crossBetween val="between"/>
      </c:valAx>
      <c:valAx>
        <c:axId val="384935488"/>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4935880"/>
        <c:crosses val="max"/>
        <c:crossBetween val="between"/>
      </c:valAx>
      <c:catAx>
        <c:axId val="384935880"/>
        <c:scaling>
          <c:orientation val="minMax"/>
        </c:scaling>
        <c:delete val="1"/>
        <c:axPos val="b"/>
        <c:numFmt formatCode="General" sourceLinked="1"/>
        <c:majorTickMark val="out"/>
        <c:minorTickMark val="none"/>
        <c:tickLblPos val="nextTo"/>
        <c:crossAx val="384935488"/>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dirty="0">
                <a:solidFill>
                  <a:schemeClr val="tx1"/>
                </a:solidFill>
              </a:rPr>
              <a:t>Лукойл</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0"/>
          <c:order val="0"/>
          <c:tx>
            <c:strRef>
              <c:f>'Графики Market Cap+DA_Strat'!$B$11</c:f>
              <c:strCache>
                <c:ptCount val="1"/>
                <c:pt idx="0">
                  <c:v>Market Capitalization</c:v>
                </c:pt>
              </c:strCache>
            </c:strRef>
          </c:tx>
          <c:spPr>
            <a:ln w="57150" cap="rnd">
              <a:solidFill>
                <a:schemeClr val="accent1"/>
              </a:solidFill>
              <a:round/>
            </a:ln>
            <a:effectLst/>
          </c:spPr>
          <c:marker>
            <c:symbol val="none"/>
          </c:marker>
          <c:cat>
            <c:numRef>
              <c:f>'Графики Market Cap+DA_Strat'!$C$10:$G$10</c:f>
              <c:numCache>
                <c:formatCode>General</c:formatCode>
                <c:ptCount val="5"/>
                <c:pt idx="0">
                  <c:v>2013</c:v>
                </c:pt>
                <c:pt idx="1">
                  <c:v>2014</c:v>
                </c:pt>
                <c:pt idx="2">
                  <c:v>2015</c:v>
                </c:pt>
                <c:pt idx="3">
                  <c:v>2016</c:v>
                </c:pt>
                <c:pt idx="4">
                  <c:v>2017</c:v>
                </c:pt>
              </c:numCache>
            </c:numRef>
          </c:cat>
          <c:val>
            <c:numRef>
              <c:f>'Графики Market Cap+DA_Strat'!$C$11:$G$11</c:f>
              <c:numCache>
                <c:formatCode>General</c:formatCode>
                <c:ptCount val="5"/>
                <c:pt idx="0">
                  <c:v>1539926.6967770001</c:v>
                </c:pt>
                <c:pt idx="1">
                  <c:v>1679576.9119259999</c:v>
                </c:pt>
                <c:pt idx="2">
                  <c:v>1672469.485754</c:v>
                </c:pt>
                <c:pt idx="3">
                  <c:v>2458905.859741</c:v>
                </c:pt>
                <c:pt idx="4">
                  <c:v>2366271.2238460002</c:v>
                </c:pt>
              </c:numCache>
            </c:numRef>
          </c:val>
          <c:smooth val="0"/>
          <c:extLst xmlns:c16r2="http://schemas.microsoft.com/office/drawing/2015/06/chart">
            <c:ext xmlns:c16="http://schemas.microsoft.com/office/drawing/2014/chart" uri="{C3380CC4-5D6E-409C-BE32-E72D297353CC}">
              <c16:uniqueId val="{00000000-EC9F-4839-A650-F1B2E84B9545}"/>
            </c:ext>
          </c:extLst>
        </c:ser>
        <c:dLbls>
          <c:showLegendKey val="0"/>
          <c:showVal val="0"/>
          <c:showCatName val="0"/>
          <c:showSerName val="0"/>
          <c:showPercent val="0"/>
          <c:showBubbleSize val="0"/>
        </c:dLbls>
        <c:marker val="1"/>
        <c:smooth val="0"/>
        <c:axId val="385633000"/>
        <c:axId val="385633392"/>
      </c:lineChart>
      <c:lineChart>
        <c:grouping val="standard"/>
        <c:varyColors val="0"/>
        <c:ser>
          <c:idx val="1"/>
          <c:order val="1"/>
          <c:tx>
            <c:strRef>
              <c:f>'Графики Market Cap+DA_Strat'!$B$12</c:f>
              <c:strCache>
                <c:ptCount val="1"/>
                <c:pt idx="0">
                  <c:v>Corporate Transparency Rating</c:v>
                </c:pt>
              </c:strCache>
            </c:strRef>
          </c:tx>
          <c:spPr>
            <a:ln w="57150" cap="rnd">
              <a:solidFill>
                <a:schemeClr val="accent2"/>
              </a:solidFill>
              <a:round/>
            </a:ln>
            <a:effectLst/>
          </c:spPr>
          <c:marker>
            <c:symbol val="none"/>
          </c:marker>
          <c:cat>
            <c:numRef>
              <c:f>'Графики Market Cap+DA_Strat'!$C$10:$G$10</c:f>
              <c:numCache>
                <c:formatCode>General</c:formatCode>
                <c:ptCount val="5"/>
                <c:pt idx="0">
                  <c:v>2013</c:v>
                </c:pt>
                <c:pt idx="1">
                  <c:v>2014</c:v>
                </c:pt>
                <c:pt idx="2">
                  <c:v>2015</c:v>
                </c:pt>
                <c:pt idx="3">
                  <c:v>2016</c:v>
                </c:pt>
                <c:pt idx="4">
                  <c:v>2017</c:v>
                </c:pt>
              </c:numCache>
            </c:numRef>
          </c:cat>
          <c:val>
            <c:numRef>
              <c:f>'Графики Market Cap+DA_Strat'!$C$12:$G$12</c:f>
              <c:numCache>
                <c:formatCode>General</c:formatCode>
                <c:ptCount val="5"/>
                <c:pt idx="0">
                  <c:v>54</c:v>
                </c:pt>
                <c:pt idx="1">
                  <c:v>60.75</c:v>
                </c:pt>
                <c:pt idx="2">
                  <c:v>69</c:v>
                </c:pt>
                <c:pt idx="3">
                  <c:v>68.150000000000006</c:v>
                </c:pt>
                <c:pt idx="4">
                  <c:v>68.55</c:v>
                </c:pt>
              </c:numCache>
            </c:numRef>
          </c:val>
          <c:smooth val="0"/>
          <c:extLst xmlns:c16r2="http://schemas.microsoft.com/office/drawing/2015/06/chart">
            <c:ext xmlns:c16="http://schemas.microsoft.com/office/drawing/2014/chart" uri="{C3380CC4-5D6E-409C-BE32-E72D297353CC}">
              <c16:uniqueId val="{00000001-EC9F-4839-A650-F1B2E84B9545}"/>
            </c:ext>
          </c:extLst>
        </c:ser>
        <c:dLbls>
          <c:showLegendKey val="0"/>
          <c:showVal val="0"/>
          <c:showCatName val="0"/>
          <c:showSerName val="0"/>
          <c:showPercent val="0"/>
          <c:showBubbleSize val="0"/>
        </c:dLbls>
        <c:marker val="1"/>
        <c:smooth val="0"/>
        <c:axId val="385632608"/>
        <c:axId val="385634176"/>
      </c:lineChart>
      <c:catAx>
        <c:axId val="38563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3392"/>
        <c:crosses val="autoZero"/>
        <c:auto val="1"/>
        <c:lblAlgn val="ctr"/>
        <c:lblOffset val="100"/>
        <c:noMultiLvlLbl val="0"/>
      </c:catAx>
      <c:valAx>
        <c:axId val="3856333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3000"/>
        <c:crosses val="autoZero"/>
        <c:crossBetween val="between"/>
      </c:valAx>
      <c:valAx>
        <c:axId val="38563417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2608"/>
        <c:crosses val="max"/>
        <c:crossBetween val="between"/>
      </c:valAx>
      <c:catAx>
        <c:axId val="385632608"/>
        <c:scaling>
          <c:orientation val="minMax"/>
        </c:scaling>
        <c:delete val="1"/>
        <c:axPos val="b"/>
        <c:numFmt formatCode="General" sourceLinked="1"/>
        <c:majorTickMark val="out"/>
        <c:minorTickMark val="none"/>
        <c:tickLblPos val="nextTo"/>
        <c:crossAx val="3856341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r>
              <a:rPr lang="ru-RU" sz="3000" b="1">
                <a:solidFill>
                  <a:schemeClr val="tx1"/>
                </a:solidFill>
              </a:rPr>
              <a:t>Нижнекамскнефтехим</a:t>
            </a:r>
          </a:p>
        </c:rich>
      </c:tx>
      <c:layout/>
      <c:overlay val="0"/>
      <c:spPr>
        <a:noFill/>
        <a:ln>
          <a:noFill/>
        </a:ln>
        <a:effectLst/>
      </c:spPr>
      <c:txPr>
        <a:bodyPr rot="0" spcFirstLastPara="1" vertOverflow="ellipsis" vert="horz" wrap="square" anchor="ctr" anchorCtr="1"/>
        <a:lstStyle/>
        <a:p>
          <a:pPr>
            <a:defRPr sz="3000" b="1" i="0" u="none" strike="noStrike" kern="1200" spc="0" baseline="0">
              <a:solidFill>
                <a:schemeClr val="tx1"/>
              </a:solidFill>
              <a:latin typeface="+mn-lt"/>
              <a:ea typeface="+mn-ea"/>
              <a:cs typeface="+mn-cs"/>
            </a:defRPr>
          </a:pPr>
          <a:endParaRPr lang="ru-RU"/>
        </a:p>
      </c:txPr>
    </c:title>
    <c:autoTitleDeleted val="0"/>
    <c:plotArea>
      <c:layout/>
      <c:lineChart>
        <c:grouping val="standard"/>
        <c:varyColors val="0"/>
        <c:ser>
          <c:idx val="0"/>
          <c:order val="0"/>
          <c:tx>
            <c:strRef>
              <c:f>'Графики Market Cap+DA_Strat'!$B$21</c:f>
              <c:strCache>
                <c:ptCount val="1"/>
                <c:pt idx="0">
                  <c:v>Market Capitalization</c:v>
                </c:pt>
              </c:strCache>
            </c:strRef>
          </c:tx>
          <c:spPr>
            <a:ln w="57150" cap="rnd">
              <a:solidFill>
                <a:schemeClr val="accent1"/>
              </a:solidFill>
              <a:round/>
            </a:ln>
            <a:effectLst/>
          </c:spPr>
          <c:marker>
            <c:symbol val="none"/>
          </c:marker>
          <c:cat>
            <c:numRef>
              <c:f>'Графики Market Cap+DA_Strat'!$C$20:$G$20</c:f>
              <c:numCache>
                <c:formatCode>General</c:formatCode>
                <c:ptCount val="5"/>
                <c:pt idx="0">
                  <c:v>2013</c:v>
                </c:pt>
                <c:pt idx="1">
                  <c:v>2014</c:v>
                </c:pt>
                <c:pt idx="2">
                  <c:v>2015</c:v>
                </c:pt>
                <c:pt idx="3">
                  <c:v>2016</c:v>
                </c:pt>
                <c:pt idx="4">
                  <c:v>2017</c:v>
                </c:pt>
              </c:numCache>
            </c:numRef>
          </c:cat>
          <c:val>
            <c:numRef>
              <c:f>'Графики Market Cap+DA_Strat'!$C$21:$G$21</c:f>
              <c:numCache>
                <c:formatCode>General</c:formatCode>
                <c:ptCount val="5"/>
                <c:pt idx="0">
                  <c:v>42856.186593999999</c:v>
                </c:pt>
                <c:pt idx="1">
                  <c:v>33675.250011999997</c:v>
                </c:pt>
                <c:pt idx="2">
                  <c:v>71862.016772000003</c:v>
                </c:pt>
                <c:pt idx="3">
                  <c:v>122616.58018800001</c:v>
                </c:pt>
                <c:pt idx="4">
                  <c:v>83463.059838999994</c:v>
                </c:pt>
              </c:numCache>
            </c:numRef>
          </c:val>
          <c:smooth val="0"/>
          <c:extLst xmlns:c16r2="http://schemas.microsoft.com/office/drawing/2015/06/chart">
            <c:ext xmlns:c16="http://schemas.microsoft.com/office/drawing/2014/chart" uri="{C3380CC4-5D6E-409C-BE32-E72D297353CC}">
              <c16:uniqueId val="{00000000-0001-48E2-B824-610655D69820}"/>
            </c:ext>
          </c:extLst>
        </c:ser>
        <c:dLbls>
          <c:showLegendKey val="0"/>
          <c:showVal val="0"/>
          <c:showCatName val="0"/>
          <c:showSerName val="0"/>
          <c:showPercent val="0"/>
          <c:showBubbleSize val="0"/>
        </c:dLbls>
        <c:marker val="1"/>
        <c:smooth val="0"/>
        <c:axId val="385631432"/>
        <c:axId val="385630648"/>
      </c:lineChart>
      <c:lineChart>
        <c:grouping val="standard"/>
        <c:varyColors val="0"/>
        <c:ser>
          <c:idx val="1"/>
          <c:order val="1"/>
          <c:tx>
            <c:strRef>
              <c:f>'Графики Market Cap+DA_Strat'!$B$22</c:f>
              <c:strCache>
                <c:ptCount val="1"/>
                <c:pt idx="0">
                  <c:v>Corporate Transparency Rating</c:v>
                </c:pt>
              </c:strCache>
            </c:strRef>
          </c:tx>
          <c:spPr>
            <a:ln w="57150" cap="rnd">
              <a:solidFill>
                <a:schemeClr val="accent2"/>
              </a:solidFill>
              <a:round/>
            </a:ln>
            <a:effectLst/>
          </c:spPr>
          <c:marker>
            <c:symbol val="none"/>
          </c:marker>
          <c:cat>
            <c:numRef>
              <c:f>'Графики Market Cap+DA_Strat'!$C$20:$G$20</c:f>
              <c:numCache>
                <c:formatCode>General</c:formatCode>
                <c:ptCount val="5"/>
                <c:pt idx="0">
                  <c:v>2013</c:v>
                </c:pt>
                <c:pt idx="1">
                  <c:v>2014</c:v>
                </c:pt>
                <c:pt idx="2">
                  <c:v>2015</c:v>
                </c:pt>
                <c:pt idx="3">
                  <c:v>2016</c:v>
                </c:pt>
                <c:pt idx="4">
                  <c:v>2017</c:v>
                </c:pt>
              </c:numCache>
            </c:numRef>
          </c:cat>
          <c:val>
            <c:numRef>
              <c:f>'Графики Market Cap+DA_Strat'!$C$22:$G$22</c:f>
              <c:numCache>
                <c:formatCode>General</c:formatCode>
                <c:ptCount val="5"/>
                <c:pt idx="0">
                  <c:v>70.25</c:v>
                </c:pt>
                <c:pt idx="1">
                  <c:v>64</c:v>
                </c:pt>
                <c:pt idx="2">
                  <c:v>51.5</c:v>
                </c:pt>
                <c:pt idx="3">
                  <c:v>35.700000000000003</c:v>
                </c:pt>
                <c:pt idx="4">
                  <c:v>51.7</c:v>
                </c:pt>
              </c:numCache>
            </c:numRef>
          </c:val>
          <c:smooth val="0"/>
          <c:extLst xmlns:c16r2="http://schemas.microsoft.com/office/drawing/2015/06/chart">
            <c:ext xmlns:c16="http://schemas.microsoft.com/office/drawing/2014/chart" uri="{C3380CC4-5D6E-409C-BE32-E72D297353CC}">
              <c16:uniqueId val="{00000001-0001-48E2-B824-610655D69820}"/>
            </c:ext>
          </c:extLst>
        </c:ser>
        <c:dLbls>
          <c:showLegendKey val="0"/>
          <c:showVal val="0"/>
          <c:showCatName val="0"/>
          <c:showSerName val="0"/>
          <c:showPercent val="0"/>
          <c:showBubbleSize val="0"/>
        </c:dLbls>
        <c:marker val="1"/>
        <c:smooth val="0"/>
        <c:axId val="385634960"/>
        <c:axId val="385635352"/>
      </c:lineChart>
      <c:catAx>
        <c:axId val="385631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0648"/>
        <c:crosses val="autoZero"/>
        <c:auto val="1"/>
        <c:lblAlgn val="ctr"/>
        <c:lblOffset val="100"/>
        <c:noMultiLvlLbl val="0"/>
      </c:catAx>
      <c:valAx>
        <c:axId val="385630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1432"/>
        <c:crosses val="autoZero"/>
        <c:crossBetween val="between"/>
      </c:valAx>
      <c:valAx>
        <c:axId val="385635352"/>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ru-RU"/>
          </a:p>
        </c:txPr>
        <c:crossAx val="385634960"/>
        <c:crosses val="max"/>
        <c:crossBetween val="between"/>
      </c:valAx>
      <c:catAx>
        <c:axId val="385634960"/>
        <c:scaling>
          <c:orientation val="minMax"/>
        </c:scaling>
        <c:delete val="1"/>
        <c:axPos val="b"/>
        <c:numFmt formatCode="General" sourceLinked="1"/>
        <c:majorTickMark val="out"/>
        <c:minorTickMark val="none"/>
        <c:tickLblPos val="nextTo"/>
        <c:crossAx val="385635352"/>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500" b="1" i="0" u="none" strike="noStrike" kern="1200" baseline="0">
              <a:solidFill>
                <a:schemeClr val="tx1"/>
              </a:solidFill>
              <a:latin typeface="+mn-lt"/>
              <a:ea typeface="+mn-ea"/>
              <a:cs typeface="+mn-cs"/>
            </a:defRPr>
          </a:pPr>
          <a:endParaRPr lang="ru-RU"/>
        </a:p>
      </c:txPr>
    </c:legend>
    <c:plotVisOnly val="1"/>
    <c:dispBlanksAs val="gap"/>
    <c:showDLblsOverMax val="0"/>
  </c:chart>
  <c:spPr>
    <a:noFill/>
    <a:ln>
      <a:noFill/>
    </a:ln>
    <a:effectLst/>
  </c:spPr>
  <c:txPr>
    <a:bodyPr/>
    <a:lstStyle/>
    <a:p>
      <a:pPr>
        <a:defRPr sz="2000"/>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881977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4" y="3934662"/>
            <a:ext cx="16524358" cy="45075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6000" dirty="0" smtClean="0"/>
              <a:t>Влияние рейтинга корпоративной прозрачности на финансовые показатели российских компаний</a:t>
            </a:r>
            <a:endParaRPr sz="6000" dirty="0"/>
          </a:p>
        </p:txBody>
      </p:sp>
      <p:sp>
        <p:nvSpPr>
          <p:cNvPr id="54" name="Название подразделения,  лаборатории, факультета и т.д."/>
          <p:cNvSpPr txBox="1"/>
          <p:nvPr/>
        </p:nvSpPr>
        <p:spPr>
          <a:xfrm>
            <a:off x="7116915" y="1524282"/>
            <a:ext cx="9443423" cy="1436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smtClean="0"/>
              <a:t>Школа Финансов</a:t>
            </a:r>
          </a:p>
          <a:p>
            <a:pPr algn="l">
              <a:defRPr sz="4200">
                <a:solidFill>
                  <a:srgbClr val="253957"/>
                </a:solidFill>
                <a:latin typeface="+mn-lt"/>
                <a:ea typeface="+mn-ea"/>
                <a:cs typeface="+mn-cs"/>
                <a:sym typeface="Arial Narrow"/>
              </a:defRPr>
            </a:pPr>
            <a:r>
              <a:rPr lang="ru-RU" dirty="0" smtClean="0"/>
              <a:t>Лаборатория Корпоративных Финансов</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a:t>
            </a:r>
            <a:r>
              <a:rPr dirty="0" smtClean="0"/>
              <a:t>201</a:t>
            </a:r>
            <a:r>
              <a:rPr lang="ru-RU" dirty="0"/>
              <a:t>9</a:t>
            </a:r>
            <a:endParaRPr dirty="0"/>
          </a:p>
        </p:txBody>
      </p:sp>
      <p:pic>
        <p:nvPicPr>
          <p:cNvPr id="56" name="Изображение" descr="Изображение"/>
          <p:cNvPicPr>
            <a:picLocks noChangeAspect="1"/>
          </p:cNvPicPr>
          <p:nvPr/>
        </p:nvPicPr>
        <p:blipFill>
          <a:blip r:embed="rId2">
            <a:extLst/>
          </a:blip>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197534" y="1529408"/>
            <a:ext cx="21506373" cy="1"/>
          </a:xfrm>
          <a:prstGeom prst="line">
            <a:avLst/>
          </a:prstGeom>
          <a:ln w="12700">
            <a:solidFill>
              <a:schemeClr val="bg1">
                <a:lumMod val="75000"/>
              </a:schemeClr>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593049" y="1583468"/>
            <a:ext cx="16073440" cy="14095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u="sng" dirty="0"/>
              <a:t>ОСНОВНЫЕ ВЫВОДЫ</a:t>
            </a:r>
            <a:endParaRPr sz="4800" u="sng" dirty="0"/>
          </a:p>
        </p:txBody>
      </p:sp>
      <p:pic>
        <p:nvPicPr>
          <p:cNvPr id="63" name="Изображение" descr="Изображение"/>
          <p:cNvPicPr>
            <a:picLocks noChangeAspect="1"/>
          </p:cNvPicPr>
          <p:nvPr/>
        </p:nvPicPr>
        <p:blipFill>
          <a:blip r:embed="rId2">
            <a:extLst/>
          </a:blip>
          <a:stretch>
            <a:fillRect/>
          </a:stretch>
        </p:blipFill>
        <p:spPr>
          <a:xfrm>
            <a:off x="1197534" y="161256"/>
            <a:ext cx="1199579" cy="1199579"/>
          </a:xfrm>
          <a:prstGeom prst="rect">
            <a:avLst/>
          </a:prstGeom>
          <a:ln w="12700">
            <a:miter lim="400000"/>
          </a:ln>
        </p:spPr>
      </p:pic>
      <p:sp>
        <p:nvSpPr>
          <p:cNvPr id="10" name="Прямоугольник: скругленные углы 9">
            <a:extLst>
              <a:ext uri="{FF2B5EF4-FFF2-40B4-BE49-F238E27FC236}">
                <a16:creationId xmlns="" xmlns:a16="http://schemas.microsoft.com/office/drawing/2014/main" id="{921B7AB0-0E3E-41B7-BBC2-51FB6B0B282B}"/>
              </a:ext>
            </a:extLst>
          </p:cNvPr>
          <p:cNvSpPr/>
          <p:nvPr/>
        </p:nvSpPr>
        <p:spPr>
          <a:xfrm>
            <a:off x="1765817" y="2718977"/>
            <a:ext cx="15250719" cy="786497"/>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dirty="0" smtClean="0">
                <a:solidFill>
                  <a:srgbClr val="002060"/>
                </a:solidFill>
              </a:rPr>
              <a:t> Рейтинг корпоративной прозрачности </a:t>
            </a:r>
            <a:r>
              <a:rPr lang="ru-RU" sz="3600" dirty="0">
                <a:solidFill>
                  <a:srgbClr val="002060"/>
                </a:solidFill>
              </a:rPr>
              <a:t>влияет на финансовые показатели компаний:</a:t>
            </a:r>
          </a:p>
        </p:txBody>
      </p:sp>
      <p:sp>
        <p:nvSpPr>
          <p:cNvPr id="11" name="Прямоугольник: скругленные углы 10">
            <a:extLst>
              <a:ext uri="{FF2B5EF4-FFF2-40B4-BE49-F238E27FC236}">
                <a16:creationId xmlns="" xmlns:a16="http://schemas.microsoft.com/office/drawing/2014/main" id="{CB9C3065-B5F2-4326-8E50-978D427B111D}"/>
              </a:ext>
            </a:extLst>
          </p:cNvPr>
          <p:cNvSpPr/>
          <p:nvPr/>
        </p:nvSpPr>
        <p:spPr>
          <a:xfrm>
            <a:off x="1765817" y="5095240"/>
            <a:ext cx="18059030" cy="77255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dirty="0">
                <a:solidFill>
                  <a:srgbClr val="002060"/>
                </a:solidFill>
              </a:rPr>
              <a:t>Влияние </a:t>
            </a:r>
            <a:r>
              <a:rPr lang="en-US" sz="3600" dirty="0">
                <a:solidFill>
                  <a:srgbClr val="002060"/>
                </a:solidFill>
              </a:rPr>
              <a:t>dummy </a:t>
            </a:r>
            <a:r>
              <a:rPr lang="ru-RU" sz="3600" dirty="0">
                <a:solidFill>
                  <a:srgbClr val="002060"/>
                </a:solidFill>
              </a:rPr>
              <a:t>рейтинга значимо в среднесрочный период времени с временным лагом в 1 период </a:t>
            </a:r>
            <a:r>
              <a:rPr lang="en-US" sz="3600" dirty="0">
                <a:solidFill>
                  <a:srgbClr val="002060"/>
                </a:solidFill>
              </a:rPr>
              <a:t> </a:t>
            </a:r>
            <a:endParaRPr lang="ru-RU" sz="3600" dirty="0">
              <a:solidFill>
                <a:srgbClr val="002060"/>
              </a:solidFill>
            </a:endParaRPr>
          </a:p>
        </p:txBody>
      </p:sp>
      <p:sp>
        <p:nvSpPr>
          <p:cNvPr id="12" name="Прямоугольник: скругленные углы 11">
            <a:extLst>
              <a:ext uri="{FF2B5EF4-FFF2-40B4-BE49-F238E27FC236}">
                <a16:creationId xmlns="" xmlns:a16="http://schemas.microsoft.com/office/drawing/2014/main" id="{93233707-0D7F-4BA1-B9A5-BDA7F9667A22}"/>
              </a:ext>
            </a:extLst>
          </p:cNvPr>
          <p:cNvSpPr/>
          <p:nvPr/>
        </p:nvSpPr>
        <p:spPr>
          <a:xfrm>
            <a:off x="1765817" y="6051174"/>
            <a:ext cx="16978912" cy="77255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dirty="0">
                <a:solidFill>
                  <a:srgbClr val="002060"/>
                </a:solidFill>
              </a:rPr>
              <a:t>Влияние</a:t>
            </a:r>
            <a:r>
              <a:rPr lang="en-US" sz="3600" dirty="0">
                <a:solidFill>
                  <a:srgbClr val="002060"/>
                </a:solidFill>
              </a:rPr>
              <a:t> dummy</a:t>
            </a:r>
            <a:r>
              <a:rPr lang="ru-RU" sz="3600" dirty="0">
                <a:solidFill>
                  <a:srgbClr val="002060"/>
                </a:solidFill>
              </a:rPr>
              <a:t> рейтинга имеет </a:t>
            </a:r>
            <a:r>
              <a:rPr lang="ru-RU" sz="3600" dirty="0" smtClean="0">
                <a:solidFill>
                  <a:srgbClr val="002060"/>
                </a:solidFill>
              </a:rPr>
              <a:t>накопительный </a:t>
            </a:r>
            <a:r>
              <a:rPr lang="ru-RU" sz="3600" dirty="0">
                <a:solidFill>
                  <a:srgbClr val="002060"/>
                </a:solidFill>
              </a:rPr>
              <a:t>положительный эффект</a:t>
            </a:r>
          </a:p>
        </p:txBody>
      </p:sp>
      <p:sp>
        <p:nvSpPr>
          <p:cNvPr id="14" name="Прямоугольник: скругленные углы 13">
            <a:extLst>
              <a:ext uri="{FF2B5EF4-FFF2-40B4-BE49-F238E27FC236}">
                <a16:creationId xmlns="" xmlns:a16="http://schemas.microsoft.com/office/drawing/2014/main" id="{B2CDCFAD-1F19-44CF-849B-0275AEF5D4AF}"/>
              </a:ext>
            </a:extLst>
          </p:cNvPr>
          <p:cNvSpPr/>
          <p:nvPr/>
        </p:nvSpPr>
        <p:spPr>
          <a:xfrm>
            <a:off x="1792785" y="4042685"/>
            <a:ext cx="2400635" cy="772459"/>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r>
              <a:rPr lang="en-US" sz="3600" dirty="0">
                <a:solidFill>
                  <a:schemeClr val="bg1"/>
                </a:solidFill>
                <a:latin typeface="+mj-lt"/>
                <a:ea typeface="+mj-ea"/>
                <a:cs typeface="+mj-cs"/>
              </a:rPr>
              <a:t>ROA</a:t>
            </a:r>
            <a:endParaRPr lang="ru-RU" sz="3600" dirty="0">
              <a:solidFill>
                <a:schemeClr val="bg1"/>
              </a:solidFill>
              <a:latin typeface="+mj-lt"/>
              <a:ea typeface="+mj-ea"/>
              <a:cs typeface="+mj-cs"/>
            </a:endParaRPr>
          </a:p>
        </p:txBody>
      </p:sp>
      <p:sp>
        <p:nvSpPr>
          <p:cNvPr id="15" name="Прямоугольник: скругленные углы 14">
            <a:extLst>
              <a:ext uri="{FF2B5EF4-FFF2-40B4-BE49-F238E27FC236}">
                <a16:creationId xmlns="" xmlns:a16="http://schemas.microsoft.com/office/drawing/2014/main" id="{D7B02853-6F05-49CF-A8DC-D94D71AC287D}"/>
              </a:ext>
            </a:extLst>
          </p:cNvPr>
          <p:cNvSpPr/>
          <p:nvPr/>
        </p:nvSpPr>
        <p:spPr>
          <a:xfrm>
            <a:off x="1797323" y="7273560"/>
            <a:ext cx="6279634" cy="704447"/>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r>
              <a:rPr lang="ru-RU" sz="3200" dirty="0">
                <a:solidFill>
                  <a:schemeClr val="bg1"/>
                </a:solidFill>
                <a:latin typeface="+mj-lt"/>
                <a:ea typeface="+mj-ea"/>
                <a:cs typeface="+mj-cs"/>
              </a:rPr>
              <a:t>РЫНОЧНАЯ КАПИТАЛИЗЦИЯ </a:t>
            </a:r>
          </a:p>
        </p:txBody>
      </p:sp>
      <p:sp>
        <p:nvSpPr>
          <p:cNvPr id="16" name="Прямоугольник: скругленные углы 15">
            <a:extLst>
              <a:ext uri="{FF2B5EF4-FFF2-40B4-BE49-F238E27FC236}">
                <a16:creationId xmlns="" xmlns:a16="http://schemas.microsoft.com/office/drawing/2014/main" id="{525A09D1-7334-4491-877D-EC33140BD971}"/>
              </a:ext>
            </a:extLst>
          </p:cNvPr>
          <p:cNvSpPr/>
          <p:nvPr/>
        </p:nvSpPr>
        <p:spPr>
          <a:xfrm>
            <a:off x="1797323" y="8298616"/>
            <a:ext cx="16978912" cy="77255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dirty="0">
                <a:solidFill>
                  <a:srgbClr val="002060"/>
                </a:solidFill>
              </a:rPr>
              <a:t>Накопительный эффект наличия репутационного рейтинга с временным лагом в 1 период</a:t>
            </a:r>
          </a:p>
        </p:txBody>
      </p:sp>
      <p:sp>
        <p:nvSpPr>
          <p:cNvPr id="17" name="Прямоугольник: скругленные углы 16">
            <a:extLst>
              <a:ext uri="{FF2B5EF4-FFF2-40B4-BE49-F238E27FC236}">
                <a16:creationId xmlns="" xmlns:a16="http://schemas.microsoft.com/office/drawing/2014/main" id="{619235C1-1FD6-457F-A742-744B10C69259}"/>
              </a:ext>
            </a:extLst>
          </p:cNvPr>
          <p:cNvSpPr/>
          <p:nvPr/>
        </p:nvSpPr>
        <p:spPr>
          <a:xfrm>
            <a:off x="1765817" y="9255647"/>
            <a:ext cx="19211159" cy="77255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dirty="0">
                <a:solidFill>
                  <a:srgbClr val="002060"/>
                </a:solidFill>
              </a:rPr>
              <a:t>Оценки коэффициентов рыночного показателя оказались выше финансовых показателей (</a:t>
            </a:r>
            <a:r>
              <a:rPr lang="en-US" sz="3600" dirty="0" smtClean="0">
                <a:solidFill>
                  <a:srgbClr val="002060"/>
                </a:solidFill>
              </a:rPr>
              <a:t>ROA)</a:t>
            </a:r>
            <a:endParaRPr lang="ru-RU" sz="3600" dirty="0">
              <a:solidFill>
                <a:srgbClr val="002060"/>
              </a:solidFill>
            </a:endParaRPr>
          </a:p>
        </p:txBody>
      </p:sp>
      <p:sp>
        <p:nvSpPr>
          <p:cNvPr id="18" name="Прямоугольник: скругленные углы 17">
            <a:extLst>
              <a:ext uri="{FF2B5EF4-FFF2-40B4-BE49-F238E27FC236}">
                <a16:creationId xmlns="" xmlns:a16="http://schemas.microsoft.com/office/drawing/2014/main" id="{CE39127C-4AAE-4D1C-B524-16073B9D06EB}"/>
              </a:ext>
            </a:extLst>
          </p:cNvPr>
          <p:cNvSpPr/>
          <p:nvPr/>
        </p:nvSpPr>
        <p:spPr>
          <a:xfrm>
            <a:off x="454696" y="10247495"/>
            <a:ext cx="23673151" cy="3224286"/>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l"/>
            <a:r>
              <a:rPr lang="ru-RU" sz="3600" b="1" dirty="0">
                <a:solidFill>
                  <a:srgbClr val="002060"/>
                </a:solidFill>
              </a:rPr>
              <a:t>Причина значимости</a:t>
            </a:r>
            <a:r>
              <a:rPr lang="ru-RU" sz="3600" dirty="0">
                <a:solidFill>
                  <a:srgbClr val="002060"/>
                </a:solidFill>
              </a:rPr>
              <a:t>: заинтересованные стейкхолдеры (инвесторы, акционеры, покупатели и др.) при принятии решений о дальнейших действиях опираются на информацию о предыдущих (</a:t>
            </a:r>
            <a:r>
              <a:rPr lang="en-US" sz="3600" dirty="0">
                <a:solidFill>
                  <a:srgbClr val="002060"/>
                </a:solidFill>
              </a:rPr>
              <a:t>t-1) </a:t>
            </a:r>
            <a:r>
              <a:rPr lang="ru-RU" sz="3600" dirty="0">
                <a:solidFill>
                  <a:srgbClr val="002060"/>
                </a:solidFill>
              </a:rPr>
              <a:t>и текущих новостях о компании, её положительной репутации. </a:t>
            </a:r>
          </a:p>
          <a:p>
            <a:pPr algn="l"/>
            <a:r>
              <a:rPr lang="ru-RU" sz="3600" dirty="0">
                <a:solidFill>
                  <a:srgbClr val="002060"/>
                </a:solidFill>
              </a:rPr>
              <a:t>Дополнительный вывод: сама оценка по рейтингу оказалась незначимой ввиду того, что само наличие рейтинга уже служит положительным </a:t>
            </a:r>
            <a:r>
              <a:rPr lang="en-US" sz="3600" dirty="0">
                <a:solidFill>
                  <a:srgbClr val="002060"/>
                </a:solidFill>
              </a:rPr>
              <a:t>event study</a:t>
            </a:r>
            <a:r>
              <a:rPr lang="ru-RU" sz="3600" dirty="0">
                <a:solidFill>
                  <a:srgbClr val="002060"/>
                </a:solidFill>
              </a:rPr>
              <a:t>. </a:t>
            </a:r>
          </a:p>
        </p:txBody>
      </p:sp>
      <p:sp>
        <p:nvSpPr>
          <p:cNvPr id="19" name="Название подразделения,  лаборатории, факультета и т.д."/>
          <p:cNvSpPr txBox="1"/>
          <p:nvPr/>
        </p:nvSpPr>
        <p:spPr>
          <a:xfrm>
            <a:off x="18168664" y="646475"/>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Tree>
    <p:extLst>
      <p:ext uri="{BB962C8B-B14F-4D97-AF65-F5344CB8AC3E}">
        <p14:creationId xmlns:p14="http://schemas.microsoft.com/office/powerpoint/2010/main" val="417120467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25587" y="2232455"/>
            <a:ext cx="20804580" cy="10889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u="sng" dirty="0" smtClean="0"/>
              <a:t>Опрос участников саммита </a:t>
            </a:r>
            <a:r>
              <a:rPr lang="en-US" sz="4800" u="sng" dirty="0" smtClean="0"/>
              <a:t>CFO RUSSIA 2019</a:t>
            </a:r>
            <a:endParaRPr sz="4800" u="sng" dirty="0"/>
          </a:p>
          <a:p>
            <a:pPr algn="l">
              <a:defRPr sz="4200">
                <a:solidFill>
                  <a:srgbClr val="253957"/>
                </a:solidFill>
                <a:latin typeface="+mn-lt"/>
                <a:ea typeface="+mn-ea"/>
                <a:cs typeface="+mn-cs"/>
                <a:sym typeface="Arial Narrow"/>
              </a:defRPr>
            </a:pP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7680918"/>
            <a:ext cx="2150637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defRPr sz="2800">
                <a:solidFill>
                  <a:srgbClr val="253957"/>
                </a:solidFill>
                <a:latin typeface="+mn-lt"/>
                <a:ea typeface="+mn-ea"/>
                <a:cs typeface="+mn-cs"/>
                <a:sym typeface="Arial Narrow"/>
              </a:defRPr>
            </a:pPr>
            <a:endParaRPr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
        <p:nvSpPr>
          <p:cNvPr id="1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353465" y="7833318"/>
            <a:ext cx="21506374"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spcBef>
                <a:spcPts val="2800"/>
              </a:spcBef>
              <a:defRPr sz="2800">
                <a:solidFill>
                  <a:srgbClr val="253957"/>
                </a:solidFill>
                <a:latin typeface="+mn-lt"/>
                <a:ea typeface="+mn-ea"/>
                <a:cs typeface="+mn-cs"/>
                <a:sym typeface="Arial Narrow"/>
              </a:defRPr>
            </a:pPr>
            <a:endParaRPr dirty="0"/>
          </a:p>
        </p:txBody>
      </p:sp>
      <p:cxnSp>
        <p:nvCxnSpPr>
          <p:cNvPr id="3" name="Прямая соединительная линия 2"/>
          <p:cNvCxnSpPr/>
          <p:nvPr/>
        </p:nvCxnSpPr>
        <p:spPr>
          <a:xfrm>
            <a:off x="0" y="13122696"/>
            <a:ext cx="24384000"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5" name="Рисунок 4"/>
          <p:cNvPicPr>
            <a:picLocks noChangeAspect="1"/>
          </p:cNvPicPr>
          <p:nvPr/>
        </p:nvPicPr>
        <p:blipFill>
          <a:blip r:embed="rId3"/>
          <a:stretch>
            <a:fillRect/>
          </a:stretch>
        </p:blipFill>
        <p:spPr>
          <a:xfrm>
            <a:off x="2424761" y="3339311"/>
            <a:ext cx="18982839" cy="9578497"/>
          </a:xfrm>
          <a:prstGeom prst="rect">
            <a:avLst/>
          </a:prstGeom>
        </p:spPr>
      </p:pic>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197534" y="1529408"/>
            <a:ext cx="21506373" cy="1"/>
          </a:xfrm>
          <a:prstGeom prst="line">
            <a:avLst/>
          </a:prstGeom>
          <a:ln w="12700">
            <a:solidFill>
              <a:schemeClr val="bg1">
                <a:lumMod val="75000"/>
              </a:schemeClr>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97534" y="1519037"/>
            <a:ext cx="22227714" cy="14095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u="sng" dirty="0" smtClean="0"/>
              <a:t>Какие выгоды получает бизнес и как эти выгоды отражаются? </a:t>
            </a:r>
            <a:endParaRPr sz="4800" u="sng" dirty="0"/>
          </a:p>
        </p:txBody>
      </p:sp>
      <p:pic>
        <p:nvPicPr>
          <p:cNvPr id="63" name="Изображение" descr="Изображение"/>
          <p:cNvPicPr>
            <a:picLocks noChangeAspect="1"/>
          </p:cNvPicPr>
          <p:nvPr/>
        </p:nvPicPr>
        <p:blipFill>
          <a:blip r:embed="rId2">
            <a:extLst/>
          </a:blip>
          <a:stretch>
            <a:fillRect/>
          </a:stretch>
        </p:blipFill>
        <p:spPr>
          <a:xfrm>
            <a:off x="1197534" y="161256"/>
            <a:ext cx="1199579" cy="1199579"/>
          </a:xfrm>
          <a:prstGeom prst="rect">
            <a:avLst/>
          </a:prstGeom>
          <a:ln w="12700">
            <a:miter lim="400000"/>
          </a:ln>
        </p:spPr>
      </p:pic>
      <p:sp>
        <p:nvSpPr>
          <p:cNvPr id="9" name="Линия">
            <a:extLst>
              <a:ext uri="{FF2B5EF4-FFF2-40B4-BE49-F238E27FC236}">
                <a16:creationId xmlns="" xmlns:a16="http://schemas.microsoft.com/office/drawing/2014/main" id="{88E3CF51-55C0-4E43-AB5F-D81073515BF3}"/>
              </a:ext>
            </a:extLst>
          </p:cNvPr>
          <p:cNvSpPr/>
          <p:nvPr/>
        </p:nvSpPr>
        <p:spPr>
          <a:xfrm flipV="1">
            <a:off x="1" y="13050687"/>
            <a:ext cx="24383999" cy="2"/>
          </a:xfrm>
          <a:prstGeom prst="line">
            <a:avLst/>
          </a:prstGeom>
          <a:ln w="12700">
            <a:solidFill>
              <a:srgbClr val="253957"/>
            </a:solidFill>
            <a:miter lim="400000"/>
          </a:ln>
        </p:spPr>
        <p:txBody>
          <a:bodyPr lIns="71437" tIns="71437" rIns="71437" bIns="71437" anchor="ctr"/>
          <a:lstStyle/>
          <a:p>
            <a:pPr>
              <a:defRPr sz="3200"/>
            </a:pPr>
            <a:endParaRPr sz="3600"/>
          </a:p>
        </p:txBody>
      </p:sp>
      <p:sp>
        <p:nvSpPr>
          <p:cNvPr id="19" name="Прямоугольник: скругленные углы 18">
            <a:extLst>
              <a:ext uri="{FF2B5EF4-FFF2-40B4-BE49-F238E27FC236}">
                <a16:creationId xmlns="" xmlns:a16="http://schemas.microsoft.com/office/drawing/2014/main" id="{615196E2-0CFD-4C52-BF29-9BFA3506D5E0}"/>
              </a:ext>
            </a:extLst>
          </p:cNvPr>
          <p:cNvSpPr/>
          <p:nvPr/>
        </p:nvSpPr>
        <p:spPr>
          <a:xfrm>
            <a:off x="890432" y="2809041"/>
            <a:ext cx="3697933" cy="1079018"/>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j-lt"/>
                <a:ea typeface="+mj-ea"/>
                <a:cs typeface="+mj-cs"/>
                <a:sym typeface="Helvetica Light"/>
              </a:rPr>
              <a:t>Гипотеза 1</a:t>
            </a:r>
          </a:p>
        </p:txBody>
      </p:sp>
      <p:sp>
        <p:nvSpPr>
          <p:cNvPr id="20" name="Прямоугольник: скругленные углы 19">
            <a:extLst>
              <a:ext uri="{FF2B5EF4-FFF2-40B4-BE49-F238E27FC236}">
                <a16:creationId xmlns="" xmlns:a16="http://schemas.microsoft.com/office/drawing/2014/main" id="{EF62425E-6A81-46DC-AFF0-1A0C8DA5AA3D}"/>
              </a:ext>
            </a:extLst>
          </p:cNvPr>
          <p:cNvSpPr/>
          <p:nvPr/>
        </p:nvSpPr>
        <p:spPr>
          <a:xfrm>
            <a:off x="4824426" y="2730807"/>
            <a:ext cx="18866096" cy="138548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just"/>
            <a:r>
              <a:rPr lang="ru-RU" sz="3600" dirty="0">
                <a:solidFill>
                  <a:srgbClr val="002060"/>
                </a:solidFill>
                <a:ea typeface="+mj-ea"/>
                <a:cs typeface="+mj-cs"/>
              </a:rPr>
              <a:t>Существует зависимость между </a:t>
            </a:r>
            <a:r>
              <a:rPr lang="ru-RU" sz="3600" dirty="0" smtClean="0">
                <a:solidFill>
                  <a:srgbClr val="002060"/>
                </a:solidFill>
                <a:ea typeface="+mj-ea"/>
                <a:cs typeface="+mj-cs"/>
              </a:rPr>
              <a:t>рейтингом корпоративной прозрачности компании </a:t>
            </a:r>
            <a:r>
              <a:rPr lang="ru-RU" sz="3600" dirty="0">
                <a:solidFill>
                  <a:srgbClr val="002060"/>
                </a:solidFill>
                <a:ea typeface="+mj-ea"/>
                <a:cs typeface="+mj-cs"/>
              </a:rPr>
              <a:t>и её финансовыми </a:t>
            </a:r>
            <a:r>
              <a:rPr lang="ru-RU" sz="3600" dirty="0" smtClean="0">
                <a:solidFill>
                  <a:srgbClr val="002060"/>
                </a:solidFill>
                <a:ea typeface="+mj-ea"/>
                <a:cs typeface="+mj-cs"/>
              </a:rPr>
              <a:t>показателями</a:t>
            </a:r>
            <a:endParaRPr lang="ru-RU" sz="3600" dirty="0">
              <a:solidFill>
                <a:srgbClr val="002060"/>
              </a:solidFill>
              <a:ea typeface="+mj-ea"/>
              <a:cs typeface="+mj-cs"/>
            </a:endParaRPr>
          </a:p>
        </p:txBody>
      </p:sp>
      <p:sp>
        <p:nvSpPr>
          <p:cNvPr id="21" name="Прямоугольник: скругленные углы 20">
            <a:extLst>
              <a:ext uri="{FF2B5EF4-FFF2-40B4-BE49-F238E27FC236}">
                <a16:creationId xmlns="" xmlns:a16="http://schemas.microsoft.com/office/drawing/2014/main" id="{08EC6BF4-A37A-446B-BC0B-6C81096F8477}"/>
              </a:ext>
            </a:extLst>
          </p:cNvPr>
          <p:cNvSpPr/>
          <p:nvPr/>
        </p:nvSpPr>
        <p:spPr>
          <a:xfrm>
            <a:off x="891581" y="4975752"/>
            <a:ext cx="3697933" cy="1079018"/>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j-lt"/>
                <a:ea typeface="+mj-ea"/>
                <a:cs typeface="+mj-cs"/>
                <a:sym typeface="Helvetica Light"/>
              </a:rPr>
              <a:t>Гипотеза 2</a:t>
            </a:r>
          </a:p>
        </p:txBody>
      </p:sp>
      <p:sp>
        <p:nvSpPr>
          <p:cNvPr id="22" name="Прямоугольник: скругленные углы 21">
            <a:extLst>
              <a:ext uri="{FF2B5EF4-FFF2-40B4-BE49-F238E27FC236}">
                <a16:creationId xmlns="" xmlns:a16="http://schemas.microsoft.com/office/drawing/2014/main" id="{64363D43-33BB-482D-9598-CD527C5ED5E0}"/>
              </a:ext>
            </a:extLst>
          </p:cNvPr>
          <p:cNvSpPr/>
          <p:nvPr/>
        </p:nvSpPr>
        <p:spPr>
          <a:xfrm>
            <a:off x="4824426" y="4822518"/>
            <a:ext cx="18866096" cy="138548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just"/>
            <a:r>
              <a:rPr lang="ru-RU" sz="3600" dirty="0" smtClean="0">
                <a:solidFill>
                  <a:srgbClr val="002060"/>
                </a:solidFill>
                <a:ea typeface="+mj-ea"/>
                <a:cs typeface="+mj-cs"/>
              </a:rPr>
              <a:t>Рейтинг </a:t>
            </a:r>
            <a:r>
              <a:rPr lang="ru-RU" sz="3600" dirty="0">
                <a:solidFill>
                  <a:srgbClr val="002060"/>
                </a:solidFill>
              </a:rPr>
              <a:t>корпоративной прозрачности </a:t>
            </a:r>
            <a:r>
              <a:rPr lang="ru-RU" sz="3600" dirty="0" smtClean="0">
                <a:solidFill>
                  <a:srgbClr val="002060"/>
                </a:solidFill>
                <a:ea typeface="+mj-ea"/>
                <a:cs typeface="+mj-cs"/>
              </a:rPr>
              <a:t>оказывает </a:t>
            </a:r>
            <a:r>
              <a:rPr lang="ru-RU" sz="3600" dirty="0">
                <a:solidFill>
                  <a:srgbClr val="002060"/>
                </a:solidFill>
                <a:ea typeface="+mj-ea"/>
                <a:cs typeface="+mj-cs"/>
              </a:rPr>
              <a:t>положительное влияние на финансовые показатели российских </a:t>
            </a:r>
            <a:r>
              <a:rPr lang="ru-RU" sz="3600" dirty="0" smtClean="0">
                <a:solidFill>
                  <a:srgbClr val="002060"/>
                </a:solidFill>
                <a:ea typeface="+mj-ea"/>
                <a:cs typeface="+mj-cs"/>
              </a:rPr>
              <a:t>компаний</a:t>
            </a:r>
            <a:endParaRPr lang="ru-RU" sz="3600" dirty="0">
              <a:solidFill>
                <a:srgbClr val="002060"/>
              </a:solidFill>
              <a:ea typeface="+mj-ea"/>
              <a:cs typeface="+mj-cs"/>
            </a:endParaRPr>
          </a:p>
        </p:txBody>
      </p:sp>
      <p:sp>
        <p:nvSpPr>
          <p:cNvPr id="23" name="Прямоугольник: скругленные углы 22">
            <a:extLst>
              <a:ext uri="{FF2B5EF4-FFF2-40B4-BE49-F238E27FC236}">
                <a16:creationId xmlns="" xmlns:a16="http://schemas.microsoft.com/office/drawing/2014/main" id="{3BA91F83-0497-46AD-AF18-E6CDA5A7D2E4}"/>
              </a:ext>
            </a:extLst>
          </p:cNvPr>
          <p:cNvSpPr/>
          <p:nvPr/>
        </p:nvSpPr>
        <p:spPr>
          <a:xfrm>
            <a:off x="890432" y="7170850"/>
            <a:ext cx="3697933" cy="1079018"/>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j-lt"/>
                <a:ea typeface="+mj-ea"/>
                <a:cs typeface="+mj-cs"/>
                <a:sym typeface="Helvetica Light"/>
              </a:rPr>
              <a:t>Гипотеза 3</a:t>
            </a:r>
          </a:p>
        </p:txBody>
      </p:sp>
      <p:sp>
        <p:nvSpPr>
          <p:cNvPr id="24" name="Прямоугольник: скругленные углы 23">
            <a:extLst>
              <a:ext uri="{FF2B5EF4-FFF2-40B4-BE49-F238E27FC236}">
                <a16:creationId xmlns="" xmlns:a16="http://schemas.microsoft.com/office/drawing/2014/main" id="{DE48885D-E349-4BAC-A6C8-9C5E3C369CE7}"/>
              </a:ext>
            </a:extLst>
          </p:cNvPr>
          <p:cNvSpPr/>
          <p:nvPr/>
        </p:nvSpPr>
        <p:spPr>
          <a:xfrm>
            <a:off x="4832066" y="7036679"/>
            <a:ext cx="18866096" cy="138548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just"/>
            <a:r>
              <a:rPr lang="ru-RU" sz="3600" dirty="0">
                <a:solidFill>
                  <a:srgbClr val="002060"/>
                </a:solidFill>
                <a:ea typeface="+mj-ea"/>
                <a:cs typeface="+mj-cs"/>
              </a:rPr>
              <a:t>Финансовые показатели компаний c </a:t>
            </a:r>
            <a:r>
              <a:rPr lang="ru-RU" sz="3600" dirty="0" smtClean="0">
                <a:solidFill>
                  <a:srgbClr val="002060"/>
                </a:solidFill>
                <a:ea typeface="+mj-ea"/>
                <a:cs typeface="+mj-cs"/>
              </a:rPr>
              <a:t>рейтингом </a:t>
            </a:r>
            <a:r>
              <a:rPr lang="ru-RU" sz="3600" dirty="0">
                <a:solidFill>
                  <a:srgbClr val="002060"/>
                </a:solidFill>
              </a:rPr>
              <a:t>корпоративной прозрачности</a:t>
            </a:r>
            <a:r>
              <a:rPr lang="ru-RU" sz="3600" dirty="0" smtClean="0">
                <a:solidFill>
                  <a:srgbClr val="002060"/>
                </a:solidFill>
                <a:ea typeface="+mj-ea"/>
                <a:cs typeface="+mj-cs"/>
              </a:rPr>
              <a:t> отличаются от компаний, не имеющих </a:t>
            </a:r>
            <a:r>
              <a:rPr lang="ru-RU" sz="3600" dirty="0">
                <a:solidFill>
                  <a:srgbClr val="002060"/>
                </a:solidFill>
                <a:ea typeface="+mj-ea"/>
                <a:cs typeface="+mj-cs"/>
              </a:rPr>
              <a:t>оценку по </a:t>
            </a:r>
            <a:r>
              <a:rPr lang="ru-RU" sz="3600" dirty="0" smtClean="0">
                <a:solidFill>
                  <a:srgbClr val="002060"/>
                </a:solidFill>
                <a:ea typeface="+mj-ea"/>
                <a:cs typeface="+mj-cs"/>
              </a:rPr>
              <a:t>рейтингу</a:t>
            </a:r>
            <a:endParaRPr lang="ru-RU" sz="3600" dirty="0">
              <a:solidFill>
                <a:srgbClr val="002060"/>
              </a:solidFill>
              <a:ea typeface="+mj-ea"/>
              <a:cs typeface="+mj-cs"/>
            </a:endParaRPr>
          </a:p>
        </p:txBody>
      </p:sp>
      <p:sp>
        <p:nvSpPr>
          <p:cNvPr id="25" name="Прямоугольник: скругленные углы 24">
            <a:extLst>
              <a:ext uri="{FF2B5EF4-FFF2-40B4-BE49-F238E27FC236}">
                <a16:creationId xmlns="" xmlns:a16="http://schemas.microsoft.com/office/drawing/2014/main" id="{85E8BA6C-F064-4B80-9859-012D921F303A}"/>
              </a:ext>
            </a:extLst>
          </p:cNvPr>
          <p:cNvSpPr/>
          <p:nvPr/>
        </p:nvSpPr>
        <p:spPr>
          <a:xfrm>
            <a:off x="890432" y="9330196"/>
            <a:ext cx="3697933" cy="1079018"/>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j-lt"/>
                <a:ea typeface="+mj-ea"/>
                <a:cs typeface="+mj-cs"/>
                <a:sym typeface="Helvetica Light"/>
              </a:rPr>
              <a:t>Гипотеза 4</a:t>
            </a:r>
          </a:p>
        </p:txBody>
      </p:sp>
      <p:sp>
        <p:nvSpPr>
          <p:cNvPr id="26" name="Прямоугольник: скругленные углы 25">
            <a:extLst>
              <a:ext uri="{FF2B5EF4-FFF2-40B4-BE49-F238E27FC236}">
                <a16:creationId xmlns="" xmlns:a16="http://schemas.microsoft.com/office/drawing/2014/main" id="{CF55ECF3-30BD-4E1A-978F-379F1B230736}"/>
              </a:ext>
            </a:extLst>
          </p:cNvPr>
          <p:cNvSpPr/>
          <p:nvPr/>
        </p:nvSpPr>
        <p:spPr>
          <a:xfrm>
            <a:off x="4832066" y="9506629"/>
            <a:ext cx="18866096" cy="772551"/>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just"/>
            <a:r>
              <a:rPr lang="ru-RU" sz="3600" dirty="0">
                <a:solidFill>
                  <a:srgbClr val="002060"/>
                </a:solidFill>
                <a:ea typeface="+mj-ea"/>
                <a:cs typeface="+mj-cs"/>
              </a:rPr>
              <a:t>Фактическое влияние </a:t>
            </a:r>
            <a:r>
              <a:rPr lang="ru-RU" sz="3600" dirty="0" smtClean="0">
                <a:solidFill>
                  <a:srgbClr val="002060"/>
                </a:solidFill>
                <a:ea typeface="+mj-ea"/>
                <a:cs typeface="+mj-cs"/>
              </a:rPr>
              <a:t>рейтинга </a:t>
            </a:r>
            <a:r>
              <a:rPr lang="ru-RU" sz="3600" dirty="0">
                <a:solidFill>
                  <a:srgbClr val="002060"/>
                </a:solidFill>
              </a:rPr>
              <a:t>корпоративной прозрачности </a:t>
            </a:r>
            <a:r>
              <a:rPr lang="ru-RU" sz="3600" dirty="0" smtClean="0">
                <a:solidFill>
                  <a:srgbClr val="002060"/>
                </a:solidFill>
                <a:ea typeface="+mj-ea"/>
                <a:cs typeface="+mj-cs"/>
              </a:rPr>
              <a:t>может </a:t>
            </a:r>
            <a:r>
              <a:rPr lang="ru-RU" sz="3600" dirty="0">
                <a:solidFill>
                  <a:srgbClr val="002060"/>
                </a:solidFill>
                <a:ea typeface="+mj-ea"/>
                <a:cs typeface="+mj-cs"/>
              </a:rPr>
              <a:t>иметь среднесрочный эффект </a:t>
            </a:r>
          </a:p>
        </p:txBody>
      </p:sp>
      <p:sp>
        <p:nvSpPr>
          <p:cNvPr id="27" name="Прямоугольник: скругленные углы 26">
            <a:extLst>
              <a:ext uri="{FF2B5EF4-FFF2-40B4-BE49-F238E27FC236}">
                <a16:creationId xmlns="" xmlns:a16="http://schemas.microsoft.com/office/drawing/2014/main" id="{FC7D69E8-FE3B-4035-9507-1C77B9C8B813}"/>
              </a:ext>
            </a:extLst>
          </p:cNvPr>
          <p:cNvSpPr/>
          <p:nvPr/>
        </p:nvSpPr>
        <p:spPr>
          <a:xfrm>
            <a:off x="871567" y="11184764"/>
            <a:ext cx="3697933" cy="1079018"/>
          </a:xfrm>
          <a:prstGeom prst="roundRect">
            <a:avLst/>
          </a:prstGeom>
          <a:solidFill>
            <a:schemeClr val="accent1">
              <a:lumMod val="50000"/>
            </a:schemeClr>
          </a:solidFill>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j-lt"/>
                <a:ea typeface="+mj-ea"/>
                <a:cs typeface="+mj-cs"/>
                <a:sym typeface="Helvetica Light"/>
              </a:rPr>
              <a:t>Гипотеза 5</a:t>
            </a:r>
          </a:p>
        </p:txBody>
      </p:sp>
      <p:sp>
        <p:nvSpPr>
          <p:cNvPr id="28" name="Прямоугольник: скругленные углы 27">
            <a:extLst>
              <a:ext uri="{FF2B5EF4-FFF2-40B4-BE49-F238E27FC236}">
                <a16:creationId xmlns="" xmlns:a16="http://schemas.microsoft.com/office/drawing/2014/main" id="{727E50E0-E873-4A2F-A0D8-CB5D3BACAFFD}"/>
              </a:ext>
            </a:extLst>
          </p:cNvPr>
          <p:cNvSpPr/>
          <p:nvPr/>
        </p:nvSpPr>
        <p:spPr>
          <a:xfrm>
            <a:off x="4824426" y="11138616"/>
            <a:ext cx="18866096" cy="1385485"/>
          </a:xfrm>
          <a:prstGeom prst="round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ot="0" spcFirstLastPara="1" vertOverflow="overflow" horzOverflow="overflow" vert="horz" wrap="square" lIns="71437" tIns="71437" rIns="71437" bIns="71437" numCol="1" spcCol="38100" rtlCol="0" anchor="ctr">
            <a:spAutoFit/>
          </a:bodyPr>
          <a:lstStyle/>
          <a:p>
            <a:pPr algn="just"/>
            <a:r>
              <a:rPr lang="ru-RU" sz="3600" dirty="0">
                <a:solidFill>
                  <a:srgbClr val="002060"/>
                </a:solidFill>
                <a:ea typeface="+mj-ea"/>
                <a:cs typeface="+mj-cs"/>
              </a:rPr>
              <a:t>Степень </a:t>
            </a:r>
            <a:r>
              <a:rPr lang="ru-RU" sz="3600" dirty="0" smtClean="0">
                <a:solidFill>
                  <a:srgbClr val="002060"/>
                </a:solidFill>
                <a:ea typeface="+mj-ea"/>
                <a:cs typeface="+mj-cs"/>
              </a:rPr>
              <a:t>влияния рейтинга </a:t>
            </a:r>
            <a:r>
              <a:rPr lang="ru-RU" sz="3600" dirty="0">
                <a:solidFill>
                  <a:srgbClr val="002060"/>
                </a:solidFill>
              </a:rPr>
              <a:t>корпоративной прозрачности </a:t>
            </a:r>
            <a:r>
              <a:rPr lang="ru-RU" sz="3600" dirty="0" smtClean="0">
                <a:solidFill>
                  <a:srgbClr val="002060"/>
                </a:solidFill>
                <a:ea typeface="+mj-ea"/>
                <a:cs typeface="+mj-cs"/>
              </a:rPr>
              <a:t>на </a:t>
            </a:r>
            <a:r>
              <a:rPr lang="ru-RU" sz="3600" dirty="0">
                <a:solidFill>
                  <a:srgbClr val="002060"/>
                </a:solidFill>
                <a:ea typeface="+mj-ea"/>
                <a:cs typeface="+mj-cs"/>
              </a:rPr>
              <a:t>рыночные показатели отличается от влияния на показатели финансовой </a:t>
            </a:r>
            <a:r>
              <a:rPr lang="ru-RU" sz="3600" dirty="0" smtClean="0">
                <a:solidFill>
                  <a:srgbClr val="002060"/>
                </a:solidFill>
                <a:ea typeface="+mj-ea"/>
                <a:cs typeface="+mj-cs"/>
              </a:rPr>
              <a:t>отчётности</a:t>
            </a:r>
            <a:endParaRPr lang="ru-RU" sz="3600" dirty="0">
              <a:solidFill>
                <a:srgbClr val="002060"/>
              </a:solidFill>
              <a:ea typeface="+mj-ea"/>
              <a:cs typeface="+mj-cs"/>
            </a:endParaRPr>
          </a:p>
        </p:txBody>
      </p:sp>
      <p:sp>
        <p:nvSpPr>
          <p:cNvPr id="17" name="Название подразделения,  лаборатории, факультета и т.д."/>
          <p:cNvSpPr txBox="1"/>
          <p:nvPr/>
        </p:nvSpPr>
        <p:spPr>
          <a:xfrm>
            <a:off x="18024648" y="600752"/>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Tree>
    <p:extLst>
      <p:ext uri="{BB962C8B-B14F-4D97-AF65-F5344CB8AC3E}">
        <p14:creationId xmlns:p14="http://schemas.microsoft.com/office/powerpoint/2010/main" val="5743931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001751" y="2343281"/>
            <a:ext cx="21668174" cy="21231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100" u="sng" dirty="0" smtClean="0"/>
              <a:t>Исходные данные</a:t>
            </a:r>
            <a:r>
              <a:rPr u="sng" dirty="0" smtClean="0"/>
              <a:t> </a:t>
            </a:r>
            <a:endParaRPr u="sng"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68359" y="5158673"/>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01751" y="3833664"/>
            <a:ext cx="11809312" cy="91804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3500" b="1" dirty="0" smtClean="0"/>
              <a:t>Страна:</a:t>
            </a:r>
            <a:r>
              <a:rPr lang="ru-RU" sz="3500" dirty="0" smtClean="0"/>
              <a:t> Российская Федерация</a:t>
            </a:r>
          </a:p>
          <a:p>
            <a:pPr algn="l">
              <a:defRPr sz="2800">
                <a:solidFill>
                  <a:srgbClr val="253957"/>
                </a:solidFill>
                <a:latin typeface="+mn-lt"/>
                <a:ea typeface="+mn-ea"/>
                <a:cs typeface="+mn-cs"/>
                <a:sym typeface="Arial Narrow"/>
              </a:defRPr>
            </a:pPr>
            <a:endParaRPr lang="ru-RU" sz="3500" dirty="0" smtClean="0"/>
          </a:p>
          <a:p>
            <a:pPr algn="l">
              <a:defRPr sz="2800">
                <a:solidFill>
                  <a:srgbClr val="253957"/>
                </a:solidFill>
                <a:latin typeface="+mn-lt"/>
                <a:ea typeface="+mn-ea"/>
                <a:cs typeface="+mn-cs"/>
                <a:sym typeface="Arial Narrow"/>
              </a:defRPr>
            </a:pPr>
            <a:r>
              <a:rPr lang="ru-RU" sz="3500" b="1" dirty="0" smtClean="0"/>
              <a:t>Временной период: </a:t>
            </a:r>
            <a:r>
              <a:rPr lang="ru-RU" sz="3500" dirty="0" smtClean="0"/>
              <a:t>2013 – 2017 </a:t>
            </a:r>
          </a:p>
          <a:p>
            <a:pPr algn="l">
              <a:defRPr sz="2800">
                <a:solidFill>
                  <a:srgbClr val="253957"/>
                </a:solidFill>
                <a:latin typeface="+mn-lt"/>
                <a:ea typeface="+mn-ea"/>
                <a:cs typeface="+mn-cs"/>
                <a:sym typeface="Arial Narrow"/>
              </a:defRPr>
            </a:pPr>
            <a:endParaRPr lang="ru-RU" sz="3500" dirty="0" smtClean="0"/>
          </a:p>
          <a:p>
            <a:pPr algn="l">
              <a:defRPr sz="2800">
                <a:solidFill>
                  <a:srgbClr val="253957"/>
                </a:solidFill>
                <a:latin typeface="+mn-lt"/>
                <a:ea typeface="+mn-ea"/>
                <a:cs typeface="+mn-cs"/>
                <a:sym typeface="Arial Narrow"/>
              </a:defRPr>
            </a:pPr>
            <a:r>
              <a:rPr lang="ru-RU" sz="3500" b="1" dirty="0" smtClean="0"/>
              <a:t>Характеристики компаний: </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500" dirty="0" smtClean="0"/>
              <a:t>Крупные (выручка: не менее 1 </a:t>
            </a:r>
            <a:r>
              <a:rPr lang="ru-RU" sz="3500" dirty="0" err="1" smtClean="0"/>
              <a:t>млрд.руб</a:t>
            </a:r>
            <a:r>
              <a:rPr lang="ru-RU" sz="3500" dirty="0" smtClean="0"/>
              <a:t>. за год)</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500" dirty="0" smtClean="0"/>
              <a:t>Все сектора экономики (кроме финансового)</a:t>
            </a:r>
            <a:endParaRPr lang="ru-RU" sz="3500" dirty="0"/>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ru-RU" sz="3500" dirty="0" smtClean="0"/>
              <a:t>Публичные</a:t>
            </a:r>
          </a:p>
          <a:p>
            <a:pPr algn="l">
              <a:defRPr sz="2800">
                <a:solidFill>
                  <a:srgbClr val="253957"/>
                </a:solidFill>
                <a:latin typeface="+mn-lt"/>
                <a:ea typeface="+mn-ea"/>
                <a:cs typeface="+mn-cs"/>
                <a:sym typeface="Arial Narrow"/>
              </a:defRPr>
            </a:pPr>
            <a:endParaRPr lang="ru-RU" sz="3500" dirty="0"/>
          </a:p>
          <a:p>
            <a:pPr algn="l">
              <a:defRPr sz="2800">
                <a:solidFill>
                  <a:srgbClr val="253957"/>
                </a:solidFill>
                <a:latin typeface="+mn-lt"/>
                <a:ea typeface="+mn-ea"/>
                <a:cs typeface="+mn-cs"/>
                <a:sym typeface="Arial Narrow"/>
              </a:defRPr>
            </a:pPr>
            <a:r>
              <a:rPr lang="ru-RU" sz="3500" b="1" dirty="0" smtClean="0"/>
              <a:t>Итоговая выборка:</a:t>
            </a:r>
            <a:r>
              <a:rPr lang="ru-RU" sz="3500" dirty="0" smtClean="0"/>
              <a:t> 65 компаний</a:t>
            </a:r>
          </a:p>
          <a:p>
            <a:pPr marL="457200" indent="-457200" algn="l">
              <a:buFont typeface="Wingdings" panose="05000000000000000000" pitchFamily="2" charset="2"/>
              <a:buChar char="v"/>
              <a:defRPr sz="2800">
                <a:solidFill>
                  <a:srgbClr val="253957"/>
                </a:solidFill>
                <a:latin typeface="+mn-lt"/>
                <a:ea typeface="+mn-ea"/>
                <a:cs typeface="+mn-cs"/>
                <a:sym typeface="Arial Narrow"/>
              </a:defRPr>
            </a:pPr>
            <a:r>
              <a:rPr lang="ru-RU" sz="3500" b="1" dirty="0" smtClean="0"/>
              <a:t>Компании – участницы рейтинга</a:t>
            </a:r>
            <a:r>
              <a:rPr lang="en-US" sz="3500" b="1" dirty="0" smtClean="0"/>
              <a:t> </a:t>
            </a:r>
            <a:r>
              <a:rPr lang="ru-RU" sz="3500" b="1" dirty="0" smtClean="0"/>
              <a:t>корпоративной прозрачности </a:t>
            </a:r>
            <a:r>
              <a:rPr lang="en-US" sz="3500" b="1" dirty="0" smtClean="0"/>
              <a:t>: </a:t>
            </a:r>
            <a:r>
              <a:rPr lang="ru-RU" sz="3500" dirty="0" smtClean="0"/>
              <a:t>28</a:t>
            </a:r>
            <a:r>
              <a:rPr lang="en-US" sz="3500" dirty="0" smtClean="0"/>
              <a:t> </a:t>
            </a:r>
            <a:r>
              <a:rPr lang="ru-RU" sz="3500" dirty="0" smtClean="0"/>
              <a:t>компаний</a:t>
            </a:r>
          </a:p>
          <a:p>
            <a:pPr marL="457200" indent="-457200" algn="l">
              <a:buFont typeface="Wingdings" panose="05000000000000000000" pitchFamily="2" charset="2"/>
              <a:buChar char="v"/>
              <a:defRPr sz="2800">
                <a:solidFill>
                  <a:srgbClr val="253957"/>
                </a:solidFill>
                <a:latin typeface="+mn-lt"/>
                <a:ea typeface="+mn-ea"/>
                <a:cs typeface="+mn-cs"/>
                <a:sym typeface="Arial Narrow"/>
              </a:defRPr>
            </a:pPr>
            <a:endParaRPr lang="ru-RU" sz="3500" dirty="0"/>
          </a:p>
          <a:p>
            <a:pPr algn="l">
              <a:defRPr sz="2800">
                <a:solidFill>
                  <a:srgbClr val="253957"/>
                </a:solidFill>
                <a:latin typeface="+mn-lt"/>
                <a:ea typeface="+mn-ea"/>
                <a:cs typeface="+mn-cs"/>
                <a:sym typeface="Arial Narrow"/>
              </a:defRPr>
            </a:pPr>
            <a:r>
              <a:rPr lang="ru-RU" sz="3600" b="1" dirty="0">
                <a:solidFill>
                  <a:srgbClr val="253957"/>
                </a:solidFill>
                <a:sym typeface="Arial Narrow"/>
              </a:rPr>
              <a:t>Базы данных:</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3600" dirty="0">
                <a:solidFill>
                  <a:srgbClr val="253957"/>
                </a:solidFill>
                <a:sym typeface="Arial Narrow"/>
              </a:rPr>
              <a:t>Bloomberg</a:t>
            </a: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3600" dirty="0">
                <a:solidFill>
                  <a:srgbClr val="253957"/>
                </a:solidFill>
                <a:sym typeface="Arial Narrow"/>
              </a:rPr>
              <a:t>Bureau van </a:t>
            </a:r>
            <a:r>
              <a:rPr lang="en-US" sz="3600" dirty="0" err="1">
                <a:solidFill>
                  <a:srgbClr val="253957"/>
                </a:solidFill>
                <a:sym typeface="Arial Narrow"/>
              </a:rPr>
              <a:t>Dijk</a:t>
            </a:r>
            <a:r>
              <a:rPr lang="en-US" sz="3600" dirty="0">
                <a:solidFill>
                  <a:srgbClr val="253957"/>
                </a:solidFill>
                <a:sym typeface="Arial Narrow"/>
              </a:rPr>
              <a:t> </a:t>
            </a:r>
            <a:r>
              <a:rPr lang="en-US" sz="3600" dirty="0" err="1" smtClean="0">
                <a:solidFill>
                  <a:srgbClr val="253957"/>
                </a:solidFill>
                <a:sym typeface="Arial Narrow"/>
              </a:rPr>
              <a:t>Ruslana</a:t>
            </a:r>
            <a:endParaRPr lang="ru-RU" sz="3600" dirty="0" smtClean="0">
              <a:solidFill>
                <a:srgbClr val="253957"/>
              </a:solidFill>
              <a:sym typeface="Arial Narrow"/>
            </a:endParaRPr>
          </a:p>
          <a:p>
            <a:pPr marL="457200" indent="-457200" algn="l">
              <a:buFont typeface="Arial" panose="020B0604020202020204" pitchFamily="34" charset="0"/>
              <a:buChar char="•"/>
              <a:defRPr sz="2800">
                <a:solidFill>
                  <a:srgbClr val="253957"/>
                </a:solidFill>
                <a:latin typeface="+mn-lt"/>
                <a:ea typeface="+mn-ea"/>
                <a:cs typeface="+mn-cs"/>
                <a:sym typeface="Arial Narrow"/>
              </a:defRPr>
            </a:pPr>
            <a:r>
              <a:rPr lang="en-US" sz="3600" dirty="0" smtClean="0">
                <a:solidFill>
                  <a:srgbClr val="253957"/>
                </a:solidFill>
                <a:sym typeface="Arial Narrow"/>
              </a:rPr>
              <a:t>Capital IQ</a:t>
            </a:r>
            <a:endParaRPr lang="en-US" sz="3600" dirty="0">
              <a:solidFill>
                <a:srgbClr val="253957"/>
              </a:solidFill>
              <a:sym typeface="Arial Narrow"/>
            </a:endParaRPr>
          </a:p>
          <a:p>
            <a:pPr algn="l">
              <a:defRPr sz="2800">
                <a:solidFill>
                  <a:srgbClr val="253957"/>
                </a:solidFill>
                <a:latin typeface="+mn-lt"/>
                <a:ea typeface="+mn-ea"/>
                <a:cs typeface="+mn-cs"/>
                <a:sym typeface="Arial Narrow"/>
              </a:defRPr>
            </a:pPr>
            <a:endParaRPr lang="ru-RU" sz="3500" dirty="0" smtClean="0"/>
          </a:p>
        </p:txBody>
      </p:sp>
      <p:sp>
        <p:nvSpPr>
          <p:cNvPr id="2" name="Номер слайда 1"/>
          <p:cNvSpPr>
            <a:spLocks noGrp="1"/>
          </p:cNvSpPr>
          <p:nvPr>
            <p:ph type="sldNum" sz="quarter" idx="2"/>
          </p:nvPr>
        </p:nvSpPr>
        <p:spPr>
          <a:xfrm>
            <a:off x="23889487" y="13204824"/>
            <a:ext cx="494513" cy="511176"/>
          </a:xfrm>
        </p:spPr>
        <p:txBody>
          <a:bodyPr/>
          <a:lstStyle/>
          <a:p>
            <a:fld id="{86CB4B4D-7CA3-9044-876B-883B54F8677D}" type="slidenum">
              <a:rPr lang="ru-RU" smtClean="0"/>
              <a:t>4</a:t>
            </a:fld>
            <a:endParaRPr lang="ru-RU" dirty="0"/>
          </a:p>
        </p:txBody>
      </p:sp>
      <p:sp>
        <p:nvSpPr>
          <p:cNvPr id="12"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graphicFrame>
        <p:nvGraphicFramePr>
          <p:cNvPr id="13" name="Диаграмма 12"/>
          <p:cNvGraphicFramePr>
            <a:graphicFrameLocks/>
          </p:cNvGraphicFramePr>
          <p:nvPr>
            <p:extLst>
              <p:ext uri="{D42A27DB-BD31-4B8C-83A1-F6EECF244321}">
                <p14:modId xmlns:p14="http://schemas.microsoft.com/office/powerpoint/2010/main" val="783390293"/>
              </p:ext>
            </p:extLst>
          </p:nvPr>
        </p:nvGraphicFramePr>
        <p:xfrm>
          <a:off x="12003799" y="3833664"/>
          <a:ext cx="11697487" cy="8748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238204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79031" y="2312195"/>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4800" u="sng" dirty="0" smtClean="0"/>
              <a:t>методология</a:t>
            </a:r>
            <a:endParaRPr sz="4800" u="sng" dirty="0"/>
          </a:p>
          <a:p>
            <a:pPr algn="l">
              <a:defRPr sz="4200">
                <a:solidFill>
                  <a:srgbClr val="253957"/>
                </a:solidFill>
                <a:latin typeface="+mn-lt"/>
                <a:ea typeface="+mn-ea"/>
                <a:cs typeface="+mn-cs"/>
                <a:sym typeface="Arial Narrow"/>
              </a:defRPr>
            </a:pPr>
            <a:r>
              <a:rPr dirty="0" smtClean="0"/>
              <a:t> </a:t>
            </a:r>
            <a:endParaRPr dirty="0"/>
          </a:p>
        </p:txBody>
      </p:sp>
      <p:sp>
        <p:nvSpPr>
          <p:cNvPr id="61" name="Заголовок основного текста"/>
          <p:cNvSpPr txBox="1"/>
          <p:nvPr/>
        </p:nvSpPr>
        <p:spPr>
          <a:xfrm>
            <a:off x="4055096" y="3550178"/>
            <a:ext cx="6454431" cy="10718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smtClean="0"/>
              <a:t>Компании с рейтингом</a:t>
            </a:r>
            <a:endParaRPr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
        <p:nvSpPr>
          <p:cNvPr id="11" name="Заголовок основного текста"/>
          <p:cNvSpPr txBox="1"/>
          <p:nvPr/>
        </p:nvSpPr>
        <p:spPr>
          <a:xfrm>
            <a:off x="15055588" y="3383279"/>
            <a:ext cx="5400600" cy="1195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r>
              <a:rPr lang="ru-RU" dirty="0" smtClean="0"/>
              <a:t>Компании без рейтинга</a:t>
            </a:r>
            <a:endParaRPr dirty="0"/>
          </a:p>
        </p:txBody>
      </p:sp>
      <p:graphicFrame>
        <p:nvGraphicFramePr>
          <p:cNvPr id="12" name="Диаграмма 11"/>
          <p:cNvGraphicFramePr>
            <a:graphicFrameLocks/>
          </p:cNvGraphicFramePr>
          <p:nvPr>
            <p:extLst>
              <p:ext uri="{D42A27DB-BD31-4B8C-83A1-F6EECF244321}">
                <p14:modId xmlns:p14="http://schemas.microsoft.com/office/powerpoint/2010/main" val="3417630807"/>
              </p:ext>
            </p:extLst>
          </p:nvPr>
        </p:nvGraphicFramePr>
        <p:xfrm>
          <a:off x="1226606" y="4841776"/>
          <a:ext cx="10748258" cy="73117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a:graphicFrameLocks/>
          </p:cNvGraphicFramePr>
          <p:nvPr>
            <p:extLst>
              <p:ext uri="{D42A27DB-BD31-4B8C-83A1-F6EECF244321}">
                <p14:modId xmlns:p14="http://schemas.microsoft.com/office/powerpoint/2010/main" val="3803034515"/>
              </p:ext>
            </p:extLst>
          </p:nvPr>
        </p:nvGraphicFramePr>
        <p:xfrm>
          <a:off x="12552040" y="4723054"/>
          <a:ext cx="11377264" cy="789558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691177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68359" y="2366963"/>
            <a:ext cx="6671583" cy="11415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u="sng" dirty="0" smtClean="0"/>
              <a:t> </a:t>
            </a:r>
            <a:endParaRPr u="sng"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7759" y="4337720"/>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002341" y="3510207"/>
            <a:ext cx="20999687" cy="9315596"/>
          </a:xfrm>
          <a:prstGeom prst="rect">
            <a:avLst/>
          </a:prstGeom>
          <a:ln w="12700">
            <a:miter lim="400000"/>
          </a:ln>
          <a:extLst>
            <a:ext uri="{C572A759-6A51-4108-AA02-DFA0A04FC94B}">
              <ma14:wrappingTextBoxFlag xmlns:mc="http://schemas.openxmlformats.org/markup-compatibility/2006" xmlns:a14="http://schemas.microsoft.com/office/drawing/2010/main" xmlns="" xmlns:m="http://schemas.openxmlformats.org/officeDocument/2006/math"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latin typeface="+mn-lt"/>
              </a:rPr>
              <a:t>На какие финансовые показатели оказывает наибольшее влияние рейтинг</a:t>
            </a:r>
            <a:r>
              <a:rPr lang="en-US" sz="4000" b="1" dirty="0" smtClean="0">
                <a:latin typeface="+mn-lt"/>
              </a:rPr>
              <a:t>:</a:t>
            </a:r>
            <a:endParaRPr lang="ru-RU" sz="4000" b="1" dirty="0" smtClean="0">
              <a:latin typeface="+mn-lt"/>
            </a:endParaRPr>
          </a:p>
          <a:p>
            <a:pPr algn="l">
              <a:defRPr sz="2800">
                <a:solidFill>
                  <a:srgbClr val="253957"/>
                </a:solidFill>
                <a:latin typeface="+mn-lt"/>
                <a:ea typeface="+mn-ea"/>
                <a:cs typeface="+mn-cs"/>
                <a:sym typeface="Arial Narrow"/>
              </a:defRPr>
            </a:pPr>
            <a:r>
              <a:rPr lang="en-US" sz="4000" b="1" dirty="0" smtClean="0">
                <a:latin typeface="+mn-lt"/>
              </a:rPr>
              <a:t> </a:t>
            </a:r>
            <a:r>
              <a:rPr lang="en-US" sz="4000" dirty="0" smtClean="0">
                <a:latin typeface="+mn-lt"/>
              </a:rPr>
              <a:t>ROA</a:t>
            </a:r>
            <a:r>
              <a:rPr lang="en-US" sz="4000" dirty="0">
                <a:latin typeface="+mn-lt"/>
              </a:rPr>
              <a:t> </a:t>
            </a:r>
            <a:r>
              <a:rPr lang="ru-RU" sz="4000" dirty="0" smtClean="0">
                <a:latin typeface="+mn-lt"/>
              </a:rPr>
              <a:t>или</a:t>
            </a:r>
            <a:r>
              <a:rPr lang="en-US" sz="4000" dirty="0" smtClean="0">
                <a:latin typeface="+mn-lt"/>
              </a:rPr>
              <a:t> Market Capitalization</a:t>
            </a:r>
            <a:r>
              <a:rPr lang="ru-RU" sz="4000" dirty="0" smtClean="0">
                <a:latin typeface="+mn-lt"/>
              </a:rPr>
              <a:t>?</a:t>
            </a:r>
            <a:endParaRPr lang="ru-RU" sz="4000" dirty="0">
              <a:latin typeface="+mn-lt"/>
            </a:endParaRPr>
          </a:p>
          <a:p>
            <a:pPr algn="l">
              <a:defRPr sz="2800">
                <a:solidFill>
                  <a:srgbClr val="253957"/>
                </a:solidFill>
                <a:latin typeface="+mn-lt"/>
                <a:ea typeface="+mn-ea"/>
                <a:cs typeface="+mn-cs"/>
                <a:sym typeface="Arial Narrow"/>
              </a:defRPr>
            </a:pPr>
            <a:endParaRPr lang="ru-RU" sz="4000" b="1" dirty="0" smtClean="0">
              <a:latin typeface="+mn-lt"/>
            </a:endParaRPr>
          </a:p>
          <a:p>
            <a:pPr algn="l">
              <a:defRPr sz="2800">
                <a:solidFill>
                  <a:srgbClr val="253957"/>
                </a:solidFill>
                <a:latin typeface="+mn-lt"/>
                <a:ea typeface="+mn-ea"/>
                <a:cs typeface="+mn-cs"/>
                <a:sym typeface="Arial Narrow"/>
              </a:defRPr>
            </a:pPr>
            <a:r>
              <a:rPr lang="ru-RU" sz="4000" b="1" dirty="0" smtClean="0">
                <a:latin typeface="+mn-lt"/>
              </a:rPr>
              <a:t>Как оценить степень влияния рейтинга:</a:t>
            </a:r>
          </a:p>
          <a:p>
            <a:pPr algn="l">
              <a:defRPr sz="2800">
                <a:solidFill>
                  <a:srgbClr val="253957"/>
                </a:solidFill>
                <a:latin typeface="+mn-lt"/>
                <a:ea typeface="+mn-ea"/>
                <a:cs typeface="+mn-cs"/>
                <a:sym typeface="Arial Narrow"/>
              </a:defRPr>
            </a:pPr>
            <a:endParaRPr lang="ru-RU" sz="4000" b="1" dirty="0" smtClean="0">
              <a:latin typeface="+mn-lt"/>
            </a:endParaRPr>
          </a:p>
          <a:p>
            <a:pPr algn="l">
              <a:defRPr sz="2800">
                <a:solidFill>
                  <a:srgbClr val="253957"/>
                </a:solidFill>
                <a:latin typeface="+mn-lt"/>
                <a:ea typeface="+mn-ea"/>
                <a:cs typeface="+mn-cs"/>
                <a:sym typeface="Arial Narrow"/>
              </a:defRPr>
            </a:pPr>
            <a:endParaRPr lang="ru-RU" sz="4000" dirty="0" smtClean="0">
              <a:latin typeface="+mn-lt"/>
            </a:endParaRPr>
          </a:p>
        </p:txBody>
      </p:sp>
      <p:sp>
        <p:nvSpPr>
          <p:cNvPr id="9" name="Очень крутой заголовок…"/>
          <p:cNvSpPr txBox="1"/>
          <p:nvPr/>
        </p:nvSpPr>
        <p:spPr>
          <a:xfrm>
            <a:off x="1168359" y="2366963"/>
            <a:ext cx="21668174" cy="21231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u="sng" dirty="0" smtClean="0"/>
              <a:t>Методология</a:t>
            </a:r>
          </a:p>
        </p:txBody>
      </p:sp>
      <p:sp>
        <p:nvSpPr>
          <p:cNvPr id="2" name="Номер слайда 1"/>
          <p:cNvSpPr>
            <a:spLocks noGrp="1"/>
          </p:cNvSpPr>
          <p:nvPr>
            <p:ph type="sldNum" sz="quarter" idx="2"/>
          </p:nvPr>
        </p:nvSpPr>
        <p:spPr>
          <a:xfrm>
            <a:off x="23866247" y="13204824"/>
            <a:ext cx="494513" cy="511176"/>
          </a:xfrm>
        </p:spPr>
        <p:txBody>
          <a:bodyPr/>
          <a:lstStyle/>
          <a:p>
            <a:fld id="{86CB4B4D-7CA3-9044-876B-883B54F8677D}" type="slidenum">
              <a:rPr lang="ru-RU" smtClean="0"/>
              <a:t>6</a:t>
            </a:fld>
            <a:endParaRPr lang="ru-RU" dirty="0"/>
          </a:p>
        </p:txBody>
      </p:sp>
      <mc:AlternateContent xmlns:mc="http://schemas.openxmlformats.org/markup-compatibility/2006" xmlns:a14="http://schemas.microsoft.com/office/drawing/2010/main">
        <mc:Choice Requires="a14">
          <p:sp>
            <p:nvSpPr>
              <p:cNvPr id="10" name="Прямоугольник 9">
                <a:extLst>
                  <a:ext uri="{FF2B5EF4-FFF2-40B4-BE49-F238E27FC236}">
                    <a16:creationId xmlns="" xmlns:a16="http://schemas.microsoft.com/office/drawing/2014/main" id="{9AE3D3A2-4B28-4E7D-BE12-3A53348C32D8}"/>
                  </a:ext>
                </a:extLst>
              </p:cNvPr>
              <p:cNvSpPr/>
              <p:nvPr/>
            </p:nvSpPr>
            <p:spPr>
              <a:xfrm>
                <a:off x="0" y="8749716"/>
                <a:ext cx="20999687" cy="20431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u-RU" sz="4000" i="1" smtClean="0">
                              <a:solidFill>
                                <a:srgbClr val="002060"/>
                              </a:solidFill>
                              <a:latin typeface="Cambria Math" panose="02040503050406030204" pitchFamily="18" charset="0"/>
                            </a:rPr>
                          </m:ctrlPr>
                        </m:sSubPr>
                        <m:e>
                          <m:r>
                            <a:rPr lang="en-US" sz="4000" i="1">
                              <a:solidFill>
                                <a:srgbClr val="002060"/>
                              </a:solidFill>
                              <a:latin typeface="Cambria Math" panose="02040503050406030204" pitchFamily="18" charset="0"/>
                            </a:rPr>
                            <m:t>𝐹𝑖𝑛𝑎𝑛𝑐𝑖𝑎𝑙𝑃𝑒𝑟𝑓𝑜𝑟𝑚𝑎𝑛𝑐𝑒</m:t>
                          </m:r>
                        </m:e>
                        <m:sub>
                          <m:r>
                            <a:rPr lang="ru-RU" sz="4000" i="1">
                              <a:solidFill>
                                <a:srgbClr val="002060"/>
                              </a:solidFill>
                              <a:latin typeface="Cambria Math" panose="02040503050406030204" pitchFamily="18" charset="0"/>
                            </a:rPr>
                            <m:t>𝑖𝑡</m:t>
                          </m:r>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0</m:t>
                          </m:r>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1</m:t>
                              </m:r>
                            </m:sub>
                          </m:sSub>
                          <m:r>
                            <a:rPr lang="en-US" sz="4000" i="1">
                              <a:solidFill>
                                <a:srgbClr val="002060"/>
                              </a:solidFill>
                              <a:latin typeface="Cambria Math" panose="02040503050406030204" pitchFamily="18" charset="0"/>
                            </a:rPr>
                            <m:t>𝐶𝑜𝑟𝑝𝑇𝑟𝑎𝑛𝑠𝑝𝑎𝑟</m:t>
                          </m:r>
                          <m:r>
                            <a:rPr lang="en-US" sz="4000" b="0" i="1" smtClean="0">
                              <a:solidFill>
                                <a:srgbClr val="002060"/>
                              </a:solidFill>
                              <a:latin typeface="Cambria Math" panose="02040503050406030204" pitchFamily="18" charset="0"/>
                            </a:rPr>
                            <m:t>𝑒</m:t>
                          </m:r>
                          <m:r>
                            <a:rPr lang="en-US" sz="4000" i="1">
                              <a:solidFill>
                                <a:srgbClr val="002060"/>
                              </a:solidFill>
                              <a:latin typeface="Cambria Math" panose="02040503050406030204" pitchFamily="18" charset="0"/>
                            </a:rPr>
                            <m:t>𝑛𝑐𝑦</m:t>
                          </m:r>
                          <m:r>
                            <a:rPr lang="en-US" sz="4000" i="1">
                              <a:solidFill>
                                <a:srgbClr val="002060"/>
                              </a:solidFill>
                              <a:latin typeface="Cambria Math" panose="02040503050406030204" pitchFamily="18" charset="0"/>
                            </a:rPr>
                            <m:t> </m:t>
                          </m:r>
                          <m:r>
                            <a:rPr lang="ru-RU" sz="4000" i="1">
                              <a:solidFill>
                                <a:srgbClr val="002060"/>
                              </a:solidFill>
                              <a:latin typeface="Cambria Math" panose="02040503050406030204" pitchFamily="18" charset="0"/>
                            </a:rPr>
                            <m:t>𝐷𝑢𝑚𝑚𝑦</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2</m:t>
                          </m:r>
                        </m:sub>
                      </m:sSub>
                      <m:sSub>
                        <m:sSubPr>
                          <m:ctrlPr>
                            <a:rPr lang="ru-RU" sz="4000" i="1">
                              <a:solidFill>
                                <a:srgbClr val="002060"/>
                              </a:solidFill>
                              <a:latin typeface="Cambria Math" panose="02040503050406030204" pitchFamily="18" charset="0"/>
                            </a:rPr>
                          </m:ctrlPr>
                        </m:sSubPr>
                        <m:e>
                          <m:r>
                            <a:rPr lang="en-US" sz="4000" i="1">
                              <a:solidFill>
                                <a:srgbClr val="002060"/>
                              </a:solidFill>
                              <a:latin typeface="Cambria Math" panose="02040503050406030204" pitchFamily="18" charset="0"/>
                            </a:rPr>
                            <m:t>𝐶𝑜𝑟𝑝𝑇𝑟𝑎𝑛𝑠𝑝𝑎𝑟𝑒𝑛𝑐𝑦</m:t>
                          </m:r>
                          <m:r>
                            <a:rPr lang="ru-RU" sz="4000">
                              <a:solidFill>
                                <a:srgbClr val="002060"/>
                              </a:solidFill>
                              <a:latin typeface="Cambria Math" panose="02040503050406030204" pitchFamily="18" charset="0"/>
                            </a:rPr>
                            <m:t> </m:t>
                          </m:r>
                          <m:r>
                            <a:rPr lang="ru-RU" sz="4000" i="1">
                              <a:solidFill>
                                <a:srgbClr val="002060"/>
                              </a:solidFill>
                              <a:latin typeface="Cambria Math" panose="02040503050406030204" pitchFamily="18" charset="0"/>
                            </a:rPr>
                            <m:t>𝑚𝑢𝑙𝑡</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3</m:t>
                          </m:r>
                        </m:sub>
                      </m:sSub>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𝑙𝑛𝐴𝑠𝑠𝑒𝑡𝑠</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4</m:t>
                          </m:r>
                        </m:sub>
                      </m:sSub>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𝑅𝑂𝑆</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5</m:t>
                          </m:r>
                        </m:sub>
                      </m:sSub>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𝐷𝑒𝑏𝑡𝐿𝑒𝑣𝑒𝑟𝑎𝑔𝑒</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 + </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𝐵</m:t>
                          </m:r>
                        </m:e>
                        <m:sub>
                          <m:r>
                            <a:rPr lang="ru-RU" sz="4000">
                              <a:solidFill>
                                <a:srgbClr val="002060"/>
                              </a:solidFill>
                              <a:latin typeface="Cambria Math" panose="02040503050406030204" pitchFamily="18" charset="0"/>
                            </a:rPr>
                            <m:t>6</m:t>
                          </m:r>
                        </m:sub>
                      </m:sSub>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𝐷𝑖𝑣𝐷𝑢𝑚𝑚𝑦</m:t>
                          </m:r>
                        </m:e>
                        <m:sub>
                          <m:d>
                            <m:dPr>
                              <m:begChr m:val=""/>
                              <m:ctrlPr>
                                <a:rPr lang="ru-RU" sz="4000" i="1">
                                  <a:solidFill>
                                    <a:srgbClr val="002060"/>
                                  </a:solidFill>
                                  <a:latin typeface="Cambria Math" panose="02040503050406030204" pitchFamily="18" charset="0"/>
                                </a:rPr>
                              </m:ctrlPr>
                            </m:dPr>
                            <m:e>
                              <m:r>
                                <a:rPr lang="ru-RU" sz="4000" i="1">
                                  <a:solidFill>
                                    <a:srgbClr val="002060"/>
                                  </a:solidFill>
                                  <a:latin typeface="Cambria Math" panose="02040503050406030204" pitchFamily="18" charset="0"/>
                                </a:rPr>
                                <m:t>𝑖</m:t>
                              </m:r>
                              <m:r>
                                <a:rPr lang="ru-RU" sz="4000">
                                  <a:solidFill>
                                    <a:srgbClr val="002060"/>
                                  </a:solidFill>
                                  <a:latin typeface="Cambria Math" panose="02040503050406030204" pitchFamily="18" charset="0"/>
                                </a:rPr>
                                <m:t>(</m:t>
                              </m:r>
                              <m:r>
                                <a:rPr lang="ru-RU" sz="4000" i="1">
                                  <a:solidFill>
                                    <a:srgbClr val="002060"/>
                                  </a:solidFill>
                                  <a:latin typeface="Cambria Math" panose="02040503050406030204" pitchFamily="18" charset="0"/>
                                </a:rPr>
                                <m:t>𝑡</m:t>
                              </m:r>
                              <m:r>
                                <a:rPr lang="ru-RU" sz="4000">
                                  <a:solidFill>
                                    <a:srgbClr val="002060"/>
                                  </a:solidFill>
                                  <a:latin typeface="Cambria Math" panose="02040503050406030204" pitchFamily="18" charset="0"/>
                                </a:rPr>
                                <m:t>−1</m:t>
                              </m:r>
                            </m:e>
                          </m:d>
                        </m:sub>
                      </m:sSub>
                      <m:r>
                        <a:rPr lang="ru-RU" sz="4000">
                          <a:solidFill>
                            <a:srgbClr val="002060"/>
                          </a:solidFill>
                          <a:latin typeface="Cambria Math" panose="02040503050406030204" pitchFamily="18" charset="0"/>
                        </a:rPr>
                        <m:t> + </m:t>
                      </m:r>
                      <m:sSub>
                        <m:sSubPr>
                          <m:ctrlPr>
                            <a:rPr lang="ru-RU" sz="4000" i="1">
                              <a:solidFill>
                                <a:srgbClr val="002060"/>
                              </a:solidFill>
                              <a:latin typeface="Cambria Math" panose="02040503050406030204" pitchFamily="18" charset="0"/>
                            </a:rPr>
                          </m:ctrlPr>
                        </m:sSubPr>
                        <m:e>
                          <m:r>
                            <a:rPr lang="ru-RU" sz="4000" i="1">
                              <a:solidFill>
                                <a:srgbClr val="002060"/>
                              </a:solidFill>
                              <a:latin typeface="Cambria Math" panose="02040503050406030204" pitchFamily="18" charset="0"/>
                            </a:rPr>
                            <m:t>𝜀</m:t>
                          </m:r>
                        </m:e>
                        <m:sub>
                          <m:r>
                            <a:rPr lang="ru-RU" sz="4000" i="1">
                              <a:solidFill>
                                <a:srgbClr val="002060"/>
                              </a:solidFill>
                              <a:latin typeface="Cambria Math" panose="02040503050406030204" pitchFamily="18" charset="0"/>
                            </a:rPr>
                            <m:t>𝑖𝑡</m:t>
                          </m:r>
                        </m:sub>
                      </m:sSub>
                    </m:oMath>
                  </m:oMathPara>
                </a14:m>
                <a:endParaRPr lang="ru-RU" sz="4000" dirty="0">
                  <a:solidFill>
                    <a:srgbClr val="002060"/>
                  </a:solidFill>
                </a:endParaRPr>
              </a:p>
            </p:txBody>
          </p:sp>
        </mc:Choice>
        <mc:Fallback xmlns="">
          <p:sp>
            <p:nvSpPr>
              <p:cNvPr id="10" name="Прямоугольник 9">
                <a:extLst>
                  <a:ext uri="{FF2B5EF4-FFF2-40B4-BE49-F238E27FC236}">
                    <a16:creationId xmlns:a16="http://schemas.microsoft.com/office/drawing/2014/main" id="{9AE3D3A2-4B28-4E7D-BE12-3A53348C32D8}"/>
                  </a:ext>
                </a:extLst>
              </p:cNvPr>
              <p:cNvSpPr>
                <a:spLocks noRot="1" noChangeAspect="1" noMove="1" noResize="1" noEditPoints="1" noAdjustHandles="1" noChangeArrowheads="1" noChangeShapeType="1" noTextEdit="1"/>
              </p:cNvSpPr>
              <p:nvPr/>
            </p:nvSpPr>
            <p:spPr>
              <a:xfrm>
                <a:off x="0" y="8749716"/>
                <a:ext cx="20999687" cy="2043188"/>
              </a:xfrm>
              <a:prstGeom prst="rect">
                <a:avLst/>
              </a:prstGeom>
              <a:blipFill>
                <a:blip r:embed="rId3"/>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a:extLst>
                  <a:ext uri="{FF2B5EF4-FFF2-40B4-BE49-F238E27FC236}">
                    <a16:creationId xmlns="" xmlns:a16="http://schemas.microsoft.com/office/drawing/2014/main" id="{E2458E78-20D9-4F19-89A4-4AEC0D38B625}"/>
                  </a:ext>
                </a:extLst>
              </p:cNvPr>
              <p:cNvSpPr/>
              <p:nvPr/>
            </p:nvSpPr>
            <p:spPr>
              <a:xfrm>
                <a:off x="658919" y="6519336"/>
                <a:ext cx="19681848" cy="70788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4000" b="0" i="1" smtClean="0">
                          <a:solidFill>
                            <a:srgbClr val="002060"/>
                          </a:solidFill>
                          <a:latin typeface="Cambria Math" panose="02040503050406030204" pitchFamily="18" charset="0"/>
                        </a:rPr>
                        <m:t>∗</m:t>
                      </m:r>
                      <m:r>
                        <a:rPr lang="en-US" sz="4000" b="0" i="1" smtClean="0">
                          <a:solidFill>
                            <a:srgbClr val="002060"/>
                          </a:solidFill>
                          <a:latin typeface="Cambria Math" panose="02040503050406030204" pitchFamily="18" charset="0"/>
                        </a:rPr>
                        <m:t>𝐶𝑜𝑟𝑝𝑇𝑟𝑎𝑛𝑠𝑝𝑎𝑟𝑒𝑛𝑐𝑦</m:t>
                      </m:r>
                      <m:r>
                        <a:rPr lang="ru-RU" sz="4000">
                          <a:solidFill>
                            <a:srgbClr val="002060"/>
                          </a:solidFill>
                          <a:latin typeface="Cambria Math" panose="02040503050406030204" pitchFamily="18" charset="0"/>
                        </a:rPr>
                        <m:t> </m:t>
                      </m:r>
                      <m:r>
                        <a:rPr lang="ru-RU" sz="4000" i="1">
                          <a:solidFill>
                            <a:srgbClr val="002060"/>
                          </a:solidFill>
                          <a:latin typeface="Cambria Math" panose="02040503050406030204" pitchFamily="18" charset="0"/>
                        </a:rPr>
                        <m:t>𝑚𝑢𝑙𝑡</m:t>
                      </m:r>
                      <m:r>
                        <a:rPr lang="ru-RU" sz="4000">
                          <a:solidFill>
                            <a:srgbClr val="002060"/>
                          </a:solidFill>
                          <a:latin typeface="Cambria Math" panose="02040503050406030204" pitchFamily="18" charset="0"/>
                        </a:rPr>
                        <m:t>=</m:t>
                      </m:r>
                      <m:r>
                        <a:rPr lang="en-US" sz="4000" b="0" i="1" smtClean="0">
                          <a:solidFill>
                            <a:srgbClr val="002060"/>
                          </a:solidFill>
                          <a:latin typeface="Cambria Math" panose="02040503050406030204" pitchFamily="18" charset="0"/>
                        </a:rPr>
                        <m:t>𝐶𝑜𝑟𝑝</m:t>
                      </m:r>
                      <m:r>
                        <a:rPr lang="en-US" sz="4000" i="1">
                          <a:solidFill>
                            <a:srgbClr val="002060"/>
                          </a:solidFill>
                          <a:latin typeface="Cambria Math" panose="02040503050406030204" pitchFamily="18" charset="0"/>
                        </a:rPr>
                        <m:t>𝑇𝑟𝑎𝑛𝑠𝑝𝑎𝑟</m:t>
                      </m:r>
                      <m:r>
                        <a:rPr lang="en-US" sz="4000" b="0" i="1" smtClean="0">
                          <a:solidFill>
                            <a:srgbClr val="002060"/>
                          </a:solidFill>
                          <a:latin typeface="Cambria Math" panose="02040503050406030204" pitchFamily="18" charset="0"/>
                        </a:rPr>
                        <m:t>𝑒</m:t>
                      </m:r>
                      <m:r>
                        <a:rPr lang="en-US" sz="4000" i="1">
                          <a:solidFill>
                            <a:srgbClr val="002060"/>
                          </a:solidFill>
                          <a:latin typeface="Cambria Math" panose="02040503050406030204" pitchFamily="18" charset="0"/>
                        </a:rPr>
                        <m:t>𝑛𝑐𝑦</m:t>
                      </m:r>
                      <m:r>
                        <a:rPr lang="en-US" sz="4000" b="0" i="1" smtClean="0">
                          <a:solidFill>
                            <a:srgbClr val="002060"/>
                          </a:solidFill>
                          <a:latin typeface="Cambria Math" panose="02040503050406030204" pitchFamily="18" charset="0"/>
                        </a:rPr>
                        <m:t> </m:t>
                      </m:r>
                      <m:r>
                        <a:rPr lang="ru-RU" sz="4000" i="1">
                          <a:solidFill>
                            <a:srgbClr val="002060"/>
                          </a:solidFill>
                          <a:latin typeface="Cambria Math" panose="02040503050406030204" pitchFamily="18" charset="0"/>
                        </a:rPr>
                        <m:t>𝐼𝑛𝑑𝑒𝑥</m:t>
                      </m:r>
                      <m:r>
                        <a:rPr lang="ru-RU" sz="4000">
                          <a:solidFill>
                            <a:srgbClr val="002060"/>
                          </a:solidFill>
                          <a:latin typeface="Cambria Math" panose="02040503050406030204" pitchFamily="18" charset="0"/>
                        </a:rPr>
                        <m:t> ×</m:t>
                      </m:r>
                      <m:r>
                        <a:rPr lang="en-US" sz="4000" b="0" i="1" smtClean="0">
                          <a:solidFill>
                            <a:srgbClr val="002060"/>
                          </a:solidFill>
                          <a:latin typeface="Cambria Math" panose="02040503050406030204" pitchFamily="18" charset="0"/>
                        </a:rPr>
                        <m:t>𝐶𝑜𝑟𝑝</m:t>
                      </m:r>
                      <m:r>
                        <a:rPr lang="en-US" sz="4000" i="1">
                          <a:solidFill>
                            <a:srgbClr val="002060"/>
                          </a:solidFill>
                          <a:latin typeface="Cambria Math" panose="02040503050406030204" pitchFamily="18" charset="0"/>
                        </a:rPr>
                        <m:t>𝑇𝑟𝑎𝑛𝑠𝑝𝑎𝑟</m:t>
                      </m:r>
                      <m:r>
                        <a:rPr lang="en-US" sz="4000" b="0" i="1" smtClean="0">
                          <a:solidFill>
                            <a:srgbClr val="002060"/>
                          </a:solidFill>
                          <a:latin typeface="Cambria Math" panose="02040503050406030204" pitchFamily="18" charset="0"/>
                        </a:rPr>
                        <m:t>𝑒</m:t>
                      </m:r>
                      <m:r>
                        <a:rPr lang="en-US" sz="4000" i="1">
                          <a:solidFill>
                            <a:srgbClr val="002060"/>
                          </a:solidFill>
                          <a:latin typeface="Cambria Math" panose="02040503050406030204" pitchFamily="18" charset="0"/>
                        </a:rPr>
                        <m:t>𝑛𝑐𝑦</m:t>
                      </m:r>
                      <m:r>
                        <a:rPr lang="en-US" sz="4000" b="0" i="1" smtClean="0">
                          <a:solidFill>
                            <a:srgbClr val="002060"/>
                          </a:solidFill>
                          <a:latin typeface="Cambria Math" panose="02040503050406030204" pitchFamily="18" charset="0"/>
                        </a:rPr>
                        <m:t> </m:t>
                      </m:r>
                      <m:r>
                        <a:rPr lang="ru-RU" sz="4000" i="1">
                          <a:solidFill>
                            <a:srgbClr val="002060"/>
                          </a:solidFill>
                          <a:latin typeface="Cambria Math" panose="02040503050406030204" pitchFamily="18" charset="0"/>
                        </a:rPr>
                        <m:t>𝐷𝑢𝑚𝑚𝑦</m:t>
                      </m:r>
                    </m:oMath>
                  </m:oMathPara>
                </a14:m>
                <a:endParaRPr lang="ru-RU" sz="4000" dirty="0">
                  <a:solidFill>
                    <a:srgbClr val="002060"/>
                  </a:solidFill>
                </a:endParaRPr>
              </a:p>
            </p:txBody>
          </p:sp>
        </mc:Choice>
        <mc:Fallback xmlns="">
          <p:sp>
            <p:nvSpPr>
              <p:cNvPr id="12" name="Прямоугольник 11">
                <a:extLst>
                  <a:ext uri="{FF2B5EF4-FFF2-40B4-BE49-F238E27FC236}">
                    <a16:creationId xmlns:a16="http://schemas.microsoft.com/office/drawing/2014/main" id="{E2458E78-20D9-4F19-89A4-4AEC0D38B625}"/>
                  </a:ext>
                </a:extLst>
              </p:cNvPr>
              <p:cNvSpPr>
                <a:spLocks noRot="1" noChangeAspect="1" noMove="1" noResize="1" noEditPoints="1" noAdjustHandles="1" noChangeArrowheads="1" noChangeShapeType="1" noTextEdit="1"/>
              </p:cNvSpPr>
              <p:nvPr/>
            </p:nvSpPr>
            <p:spPr>
              <a:xfrm>
                <a:off x="658919" y="6519336"/>
                <a:ext cx="19681848" cy="707886"/>
              </a:xfrm>
              <a:prstGeom prst="rect">
                <a:avLst/>
              </a:prstGeom>
              <a:blipFill>
                <a:blip r:embed="rId4"/>
                <a:stretch>
                  <a:fillRect/>
                </a:stretch>
              </a:blipFill>
            </p:spPr>
            <p:txBody>
              <a:bodyPr/>
              <a:lstStyle/>
              <a:p>
                <a:r>
                  <a:rPr lang="ru-RU">
                    <a:noFill/>
                  </a:rPr>
                  <a:t> </a:t>
                </a:r>
              </a:p>
            </p:txBody>
          </p:sp>
        </mc:Fallback>
      </mc:AlternateContent>
      <p:sp>
        <p:nvSpPr>
          <p:cNvPr id="13"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
        <p:nvSpPr>
          <p:cNvPr id="3" name="TextBox 2"/>
          <p:cNvSpPr txBox="1"/>
          <p:nvPr/>
        </p:nvSpPr>
        <p:spPr>
          <a:xfrm>
            <a:off x="1037730" y="8051783"/>
            <a:ext cx="5366853" cy="68287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3500" b="1" i="0" u="none" strike="noStrike" cap="none" spc="0" normalizeH="0" baseline="0" dirty="0" smtClean="0">
                <a:ln>
                  <a:noFill/>
                </a:ln>
                <a:solidFill>
                  <a:srgbClr val="002060"/>
                </a:solidFill>
                <a:effectLst/>
                <a:uFillTx/>
                <a:latin typeface="+mj-lt"/>
                <a:ea typeface="+mj-ea"/>
                <a:cs typeface="+mj-cs"/>
                <a:sym typeface="Helvetica Light"/>
              </a:rPr>
              <a:t>Модел</a:t>
            </a:r>
            <a:r>
              <a:rPr lang="ru-RU" sz="3500" b="1" dirty="0" smtClean="0">
                <a:solidFill>
                  <a:srgbClr val="002060"/>
                </a:solidFill>
              </a:rPr>
              <a:t>ь исследования</a:t>
            </a:r>
            <a:r>
              <a:rPr kumimoji="0" lang="ru-RU" sz="3500" b="1" i="0" u="none" strike="noStrike" cap="none" spc="0" normalizeH="0" baseline="0" dirty="0" smtClean="0">
                <a:ln>
                  <a:noFill/>
                </a:ln>
                <a:solidFill>
                  <a:srgbClr val="002060"/>
                </a:solidFill>
                <a:effectLst/>
                <a:uFillTx/>
                <a:latin typeface="+mj-lt"/>
                <a:ea typeface="+mj-ea"/>
                <a:cs typeface="+mj-cs"/>
                <a:sym typeface="Helvetica Light"/>
              </a:rPr>
              <a:t>:</a:t>
            </a:r>
            <a:endParaRPr kumimoji="0" lang="ru-RU" sz="3500" b="1" i="0" u="none" strike="noStrike" cap="none" spc="0" normalizeH="0" baseline="0" dirty="0">
              <a:ln>
                <a:noFill/>
              </a:ln>
              <a:solidFill>
                <a:srgbClr val="002060"/>
              </a:solidFill>
              <a:effectLst/>
              <a:uFillTx/>
              <a:latin typeface="+mj-lt"/>
              <a:ea typeface="+mj-ea"/>
              <a:cs typeface="+mj-cs"/>
              <a:sym typeface="Helvetica Light"/>
            </a:endParaRPr>
          </a:p>
        </p:txBody>
      </p:sp>
    </p:spTree>
    <p:extLst>
      <p:ext uri="{BB962C8B-B14F-4D97-AF65-F5344CB8AC3E}">
        <p14:creationId xmlns:p14="http://schemas.microsoft.com/office/powerpoint/2010/main" val="63590213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68359" y="2366962"/>
            <a:ext cx="21968857" cy="21231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100" dirty="0" smtClean="0"/>
              <a:t>графики динамики финансовых показателей (</a:t>
            </a:r>
            <a:r>
              <a:rPr lang="en-US" sz="5100" dirty="0" smtClean="0"/>
              <a:t>ROA, ROE) </a:t>
            </a:r>
            <a:r>
              <a:rPr lang="ru-RU" sz="5100" dirty="0" smtClean="0"/>
              <a:t>и рейтинга </a:t>
            </a:r>
            <a:endParaRPr sz="5100"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7759" y="4337720"/>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dirty="0"/>
          </a:p>
        </p:txBody>
      </p:sp>
      <p:pic>
        <p:nvPicPr>
          <p:cNvPr id="63" name="Изображение" descr="Изображение"/>
          <p:cNvPicPr>
            <a:picLocks noChangeAspect="1"/>
          </p:cNvPicPr>
          <p:nvPr/>
        </p:nvPicPr>
        <p:blipFill>
          <a:blip r:embed="rId3">
            <a:extLst/>
          </a:blip>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a:xfrm>
            <a:off x="23889487" y="13204824"/>
            <a:ext cx="494513" cy="511176"/>
          </a:xfrm>
        </p:spPr>
        <p:txBody>
          <a:bodyPr/>
          <a:lstStyle/>
          <a:p>
            <a:fld id="{86CB4B4D-7CA3-9044-876B-883B54F8677D}" type="slidenum">
              <a:rPr lang="ru-RU" smtClean="0"/>
              <a:t>7</a:t>
            </a:fld>
            <a:endParaRPr lang="ru-RU" dirty="0"/>
          </a:p>
        </p:txBody>
      </p:sp>
      <p:graphicFrame>
        <p:nvGraphicFramePr>
          <p:cNvPr id="16" name="Диаграмма 15"/>
          <p:cNvGraphicFramePr>
            <a:graphicFrameLocks/>
          </p:cNvGraphicFramePr>
          <p:nvPr>
            <p:extLst>
              <p:ext uri="{D42A27DB-BD31-4B8C-83A1-F6EECF244321}">
                <p14:modId xmlns:p14="http://schemas.microsoft.com/office/powerpoint/2010/main" val="3410046233"/>
              </p:ext>
            </p:extLst>
          </p:nvPr>
        </p:nvGraphicFramePr>
        <p:xfrm>
          <a:off x="1138338" y="8325144"/>
          <a:ext cx="9829526" cy="45815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Диаграмма 16"/>
          <p:cNvGraphicFramePr>
            <a:graphicFrameLocks/>
          </p:cNvGraphicFramePr>
          <p:nvPr>
            <p:extLst>
              <p:ext uri="{D42A27DB-BD31-4B8C-83A1-F6EECF244321}">
                <p14:modId xmlns:p14="http://schemas.microsoft.com/office/powerpoint/2010/main" val="2402790410"/>
              </p:ext>
            </p:extLst>
          </p:nvPr>
        </p:nvGraphicFramePr>
        <p:xfrm>
          <a:off x="1168358" y="3483832"/>
          <a:ext cx="10303562" cy="45262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Диаграмма 17"/>
          <p:cNvGraphicFramePr>
            <a:graphicFrameLocks/>
          </p:cNvGraphicFramePr>
          <p:nvPr>
            <p:extLst>
              <p:ext uri="{D42A27DB-BD31-4B8C-83A1-F6EECF244321}">
                <p14:modId xmlns:p14="http://schemas.microsoft.com/office/powerpoint/2010/main" val="347624383"/>
              </p:ext>
            </p:extLst>
          </p:nvPr>
        </p:nvGraphicFramePr>
        <p:xfrm>
          <a:off x="12836248" y="8010128"/>
          <a:ext cx="10877032" cy="489654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Диаграмма 18"/>
          <p:cNvGraphicFramePr>
            <a:graphicFrameLocks/>
          </p:cNvGraphicFramePr>
          <p:nvPr>
            <p:extLst>
              <p:ext uri="{D42A27DB-BD31-4B8C-83A1-F6EECF244321}">
                <p14:modId xmlns:p14="http://schemas.microsoft.com/office/powerpoint/2010/main" val="791501534"/>
              </p:ext>
            </p:extLst>
          </p:nvPr>
        </p:nvGraphicFramePr>
        <p:xfrm>
          <a:off x="12836248" y="3145471"/>
          <a:ext cx="10527509" cy="4864657"/>
        </p:xfrm>
        <a:graphic>
          <a:graphicData uri="http://schemas.openxmlformats.org/drawingml/2006/chart">
            <c:chart xmlns:c="http://schemas.openxmlformats.org/drawingml/2006/chart" xmlns:r="http://schemas.openxmlformats.org/officeDocument/2006/relationships" r:id="rId7"/>
          </a:graphicData>
        </a:graphic>
      </p:graphicFrame>
      <p:sp>
        <p:nvSpPr>
          <p:cNvPr id="20"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Tree>
    <p:extLst>
      <p:ext uri="{BB962C8B-B14F-4D97-AF65-F5344CB8AC3E}">
        <p14:creationId xmlns:p14="http://schemas.microsoft.com/office/powerpoint/2010/main" val="324704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004345" y="2214563"/>
            <a:ext cx="21703094" cy="12139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5100" dirty="0" err="1" smtClean="0"/>
              <a:t>график</a:t>
            </a:r>
            <a:r>
              <a:rPr lang="ru-RU" sz="5100" dirty="0" err="1"/>
              <a:t>И</a:t>
            </a:r>
            <a:r>
              <a:rPr lang="ru-RU" sz="5100" dirty="0" smtClean="0"/>
              <a:t> динамики </a:t>
            </a:r>
            <a:r>
              <a:rPr lang="en-US" sz="5400" b="1" i="1" cap="all" dirty="0">
                <a:solidFill>
                  <a:srgbClr val="253957"/>
                </a:solidFill>
                <a:sym typeface="Arial Narrow"/>
              </a:rPr>
              <a:t>Market Capitalization </a:t>
            </a:r>
            <a:r>
              <a:rPr lang="ru-RU" sz="5100" dirty="0" smtClean="0"/>
              <a:t>и рейтинга</a:t>
            </a:r>
            <a:endParaRPr sz="5100"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2" name="Номер слайда 1"/>
          <p:cNvSpPr>
            <a:spLocks noGrp="1"/>
          </p:cNvSpPr>
          <p:nvPr>
            <p:ph type="sldNum" sz="quarter" idx="2"/>
          </p:nvPr>
        </p:nvSpPr>
        <p:spPr>
          <a:xfrm>
            <a:off x="23918823" y="13207110"/>
            <a:ext cx="494513" cy="511176"/>
          </a:xfrm>
        </p:spPr>
        <p:txBody>
          <a:bodyPr/>
          <a:lstStyle/>
          <a:p>
            <a:fld id="{86CB4B4D-7CA3-9044-876B-883B54F8677D}" type="slidenum">
              <a:rPr lang="ru-RU" smtClean="0"/>
              <a:t>8</a:t>
            </a:fld>
            <a:endParaRPr lang="ru-RU" dirty="0"/>
          </a:p>
        </p:txBody>
      </p:sp>
      <p:graphicFrame>
        <p:nvGraphicFramePr>
          <p:cNvPr id="15" name="Диаграмма 14"/>
          <p:cNvGraphicFramePr>
            <a:graphicFrameLocks/>
          </p:cNvGraphicFramePr>
          <p:nvPr>
            <p:extLst>
              <p:ext uri="{D42A27DB-BD31-4B8C-83A1-F6EECF244321}">
                <p14:modId xmlns:p14="http://schemas.microsoft.com/office/powerpoint/2010/main" val="2947773856"/>
              </p:ext>
            </p:extLst>
          </p:nvPr>
        </p:nvGraphicFramePr>
        <p:xfrm>
          <a:off x="1226606" y="8351242"/>
          <a:ext cx="10339819" cy="50594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Диаграмма 18"/>
          <p:cNvGraphicFramePr>
            <a:graphicFrameLocks/>
          </p:cNvGraphicFramePr>
          <p:nvPr>
            <p:extLst>
              <p:ext uri="{D42A27DB-BD31-4B8C-83A1-F6EECF244321}">
                <p14:modId xmlns:p14="http://schemas.microsoft.com/office/powerpoint/2010/main" val="2435308590"/>
              </p:ext>
            </p:extLst>
          </p:nvPr>
        </p:nvGraphicFramePr>
        <p:xfrm>
          <a:off x="12840072" y="3428540"/>
          <a:ext cx="11078751" cy="4601068"/>
        </p:xfrm>
        <a:graphic>
          <a:graphicData uri="http://schemas.openxmlformats.org/drawingml/2006/chart">
            <c:chart xmlns:c="http://schemas.openxmlformats.org/drawingml/2006/chart" xmlns:r="http://schemas.openxmlformats.org/officeDocument/2006/relationships" r:id="rId4"/>
          </a:graphicData>
        </a:graphic>
      </p:graphicFrame>
      <p:sp>
        <p:nvSpPr>
          <p:cNvPr id="20"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graphicFrame>
        <p:nvGraphicFramePr>
          <p:cNvPr id="11" name="Диаграмма 10"/>
          <p:cNvGraphicFramePr>
            <a:graphicFrameLocks/>
          </p:cNvGraphicFramePr>
          <p:nvPr>
            <p:extLst>
              <p:ext uri="{D42A27DB-BD31-4B8C-83A1-F6EECF244321}">
                <p14:modId xmlns:p14="http://schemas.microsoft.com/office/powerpoint/2010/main" val="282987768"/>
              </p:ext>
            </p:extLst>
          </p:nvPr>
        </p:nvGraphicFramePr>
        <p:xfrm>
          <a:off x="1201065" y="3673816"/>
          <a:ext cx="10558887" cy="435579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Диаграмма 11"/>
          <p:cNvGraphicFramePr>
            <a:graphicFrameLocks/>
          </p:cNvGraphicFramePr>
          <p:nvPr>
            <p:extLst>
              <p:ext uri="{D42A27DB-BD31-4B8C-83A1-F6EECF244321}">
                <p14:modId xmlns:p14="http://schemas.microsoft.com/office/powerpoint/2010/main" val="856345592"/>
              </p:ext>
            </p:extLst>
          </p:nvPr>
        </p:nvGraphicFramePr>
        <p:xfrm>
          <a:off x="12840072" y="8351243"/>
          <a:ext cx="10873208" cy="505948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0399261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150510" y="2202553"/>
            <a:ext cx="21668174" cy="1970757"/>
          </a:xfrm>
          <a:prstGeom prst="rect">
            <a:avLst/>
          </a:prstGeom>
          <a:ln w="12700">
            <a:miter lim="400000"/>
          </a:ln>
          <a:extLst>
            <a:ext uri="{C572A759-6A51-4108-AA02-DFA0A04FC94B}">
              <ma14:wrappingTextBoxFlag xmlns:mc="http://schemas.openxmlformats.org/markup-compatibility/2006" xmlns:a14="http://schemas.microsoft.com/office/drawing/2010/main" xmlns="" xmlns:m="http://schemas.openxmlformats.org/officeDocument/2006/math"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6000" u="sng" dirty="0" smtClean="0"/>
              <a:t>Результаты </a:t>
            </a:r>
            <a:r>
              <a:rPr lang="ru-RU" sz="5100" dirty="0" smtClean="0"/>
              <a:t>Регрессионной модели</a:t>
            </a:r>
            <a:endParaRPr sz="5100"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7759" y="4337720"/>
            <a:ext cx="21506374"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4" name="TextBox 3"/>
          <p:cNvSpPr txBox="1"/>
          <p:nvPr/>
        </p:nvSpPr>
        <p:spPr>
          <a:xfrm>
            <a:off x="1826395" y="12912836"/>
            <a:ext cx="12251751" cy="6059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3000" dirty="0" smtClean="0">
                <a:solidFill>
                  <a:srgbClr val="002060"/>
                </a:solidFill>
                <a:latin typeface="+mn-lt"/>
              </a:rPr>
              <a:t>*** 1% уровень значимости, ** 5% уровень значимости, * 10% уровень значимости</a:t>
            </a:r>
            <a:endParaRPr kumimoji="0" lang="ru-RU" sz="3000" b="0" i="0" u="none" strike="noStrike" cap="none" spc="0" normalizeH="0" baseline="0" dirty="0">
              <a:ln>
                <a:noFill/>
              </a:ln>
              <a:solidFill>
                <a:srgbClr val="002060"/>
              </a:solidFill>
              <a:effectLst/>
              <a:uFillTx/>
              <a:latin typeface="+mn-lt"/>
              <a:sym typeface="Helvetica Light"/>
            </a:endParaRPr>
          </a:p>
        </p:txBody>
      </p:sp>
      <p:sp>
        <p:nvSpPr>
          <p:cNvPr id="1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5029419" y="3755654"/>
            <a:ext cx="8632379" cy="9367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2800">
                <a:solidFill>
                  <a:srgbClr val="253957"/>
                </a:solidFill>
                <a:latin typeface="+mn-lt"/>
                <a:ea typeface="+mn-ea"/>
                <a:cs typeface="+mn-cs"/>
                <a:sym typeface="Arial Narrow"/>
              </a:defRPr>
            </a:pPr>
            <a:r>
              <a:rPr lang="ru-RU" sz="4400" b="1" dirty="0" smtClean="0"/>
              <a:t>Выводы:</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smtClean="0"/>
              <a:t>Значимое влияние </a:t>
            </a:r>
            <a:r>
              <a:rPr lang="ru-RU" sz="4000" dirty="0" err="1" smtClean="0"/>
              <a:t>дамми</a:t>
            </a:r>
            <a:r>
              <a:rPr lang="ru-RU" sz="4000" dirty="0" smtClean="0"/>
              <a:t> рейтинга на все финансовые показатели</a:t>
            </a:r>
          </a:p>
          <a:p>
            <a:pPr algn="l">
              <a:defRPr sz="2800">
                <a:solidFill>
                  <a:srgbClr val="253957"/>
                </a:solidFill>
                <a:latin typeface="+mn-lt"/>
                <a:ea typeface="+mn-ea"/>
                <a:cs typeface="+mn-cs"/>
                <a:sym typeface="Arial Narrow"/>
              </a:defRPr>
            </a:pPr>
            <a:endParaRPr lang="ru-RU" sz="4000" dirty="0" smtClean="0"/>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smtClean="0"/>
              <a:t>Компании, принимающие участие в рейтинге, имеют более высокие финансовые показатели, чем компании без </a:t>
            </a:r>
            <a:r>
              <a:rPr lang="ru-RU" sz="4000" dirty="0" smtClean="0"/>
              <a:t>рейтинга;</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dirty="0" smtClean="0"/>
              <a:t>Компании, имеющие рейтинг корпоративной прозрачности, получают дополнительный рост:</a:t>
            </a:r>
            <a:endParaRPr lang="ru-RU" sz="4000" dirty="0" smtClean="0"/>
          </a:p>
          <a:p>
            <a:pPr marL="571500" indent="-571500" algn="l">
              <a:buFontTx/>
              <a:buChar char="-"/>
              <a:defRPr sz="2800">
                <a:solidFill>
                  <a:srgbClr val="253957"/>
                </a:solidFill>
                <a:latin typeface="+mn-lt"/>
                <a:ea typeface="+mn-ea"/>
                <a:cs typeface="+mn-cs"/>
                <a:sym typeface="Arial Narrow"/>
              </a:defRPr>
            </a:pPr>
            <a:r>
              <a:rPr lang="en-US" sz="4000" i="1" dirty="0" smtClean="0"/>
              <a:t>Market Capitalization </a:t>
            </a:r>
            <a:r>
              <a:rPr lang="ru-RU" sz="4000" dirty="0" smtClean="0"/>
              <a:t>на </a:t>
            </a:r>
            <a:r>
              <a:rPr lang="ru-RU" sz="4000" dirty="0" smtClean="0"/>
              <a:t>2,29</a:t>
            </a:r>
            <a:r>
              <a:rPr lang="ru-RU" sz="4000" dirty="0" smtClean="0"/>
              <a:t>%;</a:t>
            </a:r>
          </a:p>
          <a:p>
            <a:pPr marL="571500" indent="-571500" algn="l">
              <a:buFontTx/>
              <a:buChar char="-"/>
              <a:defRPr sz="2800">
                <a:solidFill>
                  <a:srgbClr val="253957"/>
                </a:solidFill>
                <a:latin typeface="+mn-lt"/>
                <a:ea typeface="+mn-ea"/>
                <a:cs typeface="+mn-cs"/>
                <a:sym typeface="Arial Narrow"/>
              </a:defRPr>
            </a:pPr>
            <a:r>
              <a:rPr lang="en-US" sz="4000" i="1" dirty="0" smtClean="0"/>
              <a:t>ROA</a:t>
            </a:r>
            <a:r>
              <a:rPr lang="en-US" sz="4000" dirty="0" smtClean="0"/>
              <a:t> </a:t>
            </a:r>
            <a:r>
              <a:rPr lang="ru-RU" sz="4000" dirty="0" smtClean="0"/>
              <a:t>на 2,2%</a:t>
            </a:r>
          </a:p>
        </p:txBody>
      </p:sp>
      <p:sp>
        <p:nvSpPr>
          <p:cNvPr id="3" name="Номер слайда 2"/>
          <p:cNvSpPr>
            <a:spLocks noGrp="1"/>
          </p:cNvSpPr>
          <p:nvPr>
            <p:ph type="sldNum" sz="quarter" idx="2"/>
          </p:nvPr>
        </p:nvSpPr>
        <p:spPr>
          <a:xfrm>
            <a:off x="23883391" y="13159586"/>
            <a:ext cx="494513" cy="511176"/>
          </a:xfrm>
        </p:spPr>
        <p:txBody>
          <a:bodyPr/>
          <a:lstStyle/>
          <a:p>
            <a:fld id="{86CB4B4D-7CA3-9044-876B-883B54F8677D}" type="slidenum">
              <a:rPr lang="ru-RU" smtClean="0"/>
              <a:t>9</a:t>
            </a:fld>
            <a:endParaRPr lang="ru-RU" dirty="0"/>
          </a:p>
        </p:txBody>
      </p:sp>
      <p:graphicFrame>
        <p:nvGraphicFramePr>
          <p:cNvPr id="12" name="Таблица 11">
            <a:extLst>
              <a:ext uri="{FF2B5EF4-FFF2-40B4-BE49-F238E27FC236}">
                <a16:creationId xmlns="" xmlns:a16="http://schemas.microsoft.com/office/drawing/2014/main" id="{7A88E8B9-E7F7-4A7A-AF1E-7E8680A6AA8F}"/>
              </a:ext>
            </a:extLst>
          </p:cNvPr>
          <p:cNvGraphicFramePr>
            <a:graphicFrameLocks noGrp="1"/>
          </p:cNvGraphicFramePr>
          <p:nvPr>
            <p:extLst>
              <p:ext uri="{D42A27DB-BD31-4B8C-83A1-F6EECF244321}">
                <p14:modId xmlns:p14="http://schemas.microsoft.com/office/powerpoint/2010/main" val="3129030171"/>
              </p:ext>
            </p:extLst>
          </p:nvPr>
        </p:nvGraphicFramePr>
        <p:xfrm>
          <a:off x="942447" y="3401616"/>
          <a:ext cx="13611335" cy="9415961"/>
        </p:xfrm>
        <a:graphic>
          <a:graphicData uri="http://schemas.openxmlformats.org/drawingml/2006/table">
            <a:tbl>
              <a:tblPr firstCol="1" bandRow="1">
                <a:tableStyleId>{5940675A-B579-460E-94D1-54222C63F5DA}</a:tableStyleId>
              </a:tblPr>
              <a:tblGrid>
                <a:gridCol w="6048672">
                  <a:extLst>
                    <a:ext uri="{9D8B030D-6E8A-4147-A177-3AD203B41FA5}">
                      <a16:colId xmlns="" xmlns:a16="http://schemas.microsoft.com/office/drawing/2014/main" val="2479236954"/>
                    </a:ext>
                  </a:extLst>
                </a:gridCol>
                <a:gridCol w="4032448">
                  <a:extLst>
                    <a:ext uri="{9D8B030D-6E8A-4147-A177-3AD203B41FA5}">
                      <a16:colId xmlns="" xmlns:a16="http://schemas.microsoft.com/office/drawing/2014/main" val="2419723285"/>
                    </a:ext>
                  </a:extLst>
                </a:gridCol>
                <a:gridCol w="3530215">
                  <a:extLst>
                    <a:ext uri="{9D8B030D-6E8A-4147-A177-3AD203B41FA5}">
                      <a16:colId xmlns="" xmlns:a16="http://schemas.microsoft.com/office/drawing/2014/main" val="2338088560"/>
                    </a:ext>
                  </a:extLst>
                </a:gridCol>
              </a:tblGrid>
              <a:tr h="2009321">
                <a:tc>
                  <a:txBody>
                    <a:bodyPr/>
                    <a:lstStyle/>
                    <a:p>
                      <a:pPr marL="0" marR="0" indent="0" algn="ctr" defTabSz="821531" rtl="0" latinLnBrk="0">
                        <a:lnSpc>
                          <a:spcPct val="150000"/>
                        </a:lnSpc>
                        <a:spcBef>
                          <a:spcPts val="0"/>
                        </a:spcBef>
                        <a:spcAft>
                          <a:spcPts val="0"/>
                        </a:spcAft>
                        <a:buClrTx/>
                        <a:buSzTx/>
                        <a:buFontTx/>
                        <a:buNone/>
                        <a:tabLst/>
                      </a:pPr>
                      <a:r>
                        <a:rPr kumimoji="0" lang="ru-RU" sz="3600" b="1" i="0" u="none" strike="noStrike" cap="none" spc="0" normalizeH="0" baseline="0" dirty="0">
                          <a:ln>
                            <a:noFill/>
                          </a:ln>
                          <a:solidFill>
                            <a:schemeClr val="bg1"/>
                          </a:solidFill>
                          <a:effectLst/>
                          <a:uFillTx/>
                          <a:latin typeface="+mn-lt"/>
                          <a:ea typeface="+mj-ea"/>
                          <a:cs typeface="+mj-cs"/>
                          <a:sym typeface="Helvetica Light"/>
                        </a:rPr>
                        <a:t>Переменные</a:t>
                      </a:r>
                    </a:p>
                  </a:txBody>
                  <a:tcPr marL="68580" marR="68580" marT="0" marB="0" anchor="ctr">
                    <a:solidFill>
                      <a:schemeClr val="accent1">
                        <a:lumMod val="50000"/>
                      </a:schemeClr>
                    </a:solidFill>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smtClean="0">
                          <a:ln>
                            <a:noFill/>
                          </a:ln>
                          <a:solidFill>
                            <a:schemeClr val="bg1"/>
                          </a:solidFill>
                          <a:effectLst/>
                          <a:uFillTx/>
                          <a:latin typeface="+mn-lt"/>
                          <a:ea typeface="+mj-ea"/>
                          <a:cs typeface="+mj-cs"/>
                          <a:sym typeface="Helvetica Light"/>
                        </a:rPr>
                        <a:t>Market Capitalization (LN)</a:t>
                      </a:r>
                      <a:endParaRPr kumimoji="0" lang="ru-RU" sz="3600" b="1" i="0" u="none" strike="noStrike" cap="none" spc="0" normalizeH="0" baseline="0" dirty="0">
                        <a:ln>
                          <a:noFill/>
                        </a:ln>
                        <a:solidFill>
                          <a:schemeClr val="bg1"/>
                        </a:solidFill>
                        <a:effectLst/>
                        <a:uFillTx/>
                        <a:latin typeface="+mn-lt"/>
                        <a:ea typeface="+mj-ea"/>
                        <a:cs typeface="+mj-cs"/>
                        <a:sym typeface="Helvetica Light"/>
                      </a:endParaRPr>
                    </a:p>
                  </a:txBody>
                  <a:tcPr marL="68580" marR="68580" marT="0" marB="0" anchor="ctr">
                    <a:solidFill>
                      <a:schemeClr val="accent1">
                        <a:lumMod val="50000"/>
                      </a:schemeClr>
                    </a:solidFill>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chemeClr val="bg1"/>
                          </a:solidFill>
                          <a:effectLst/>
                          <a:uFillTx/>
                          <a:latin typeface="+mn-lt"/>
                          <a:ea typeface="+mj-ea"/>
                          <a:cs typeface="+mj-cs"/>
                          <a:sym typeface="Helvetica Light"/>
                        </a:rPr>
                        <a:t>ROA</a:t>
                      </a:r>
                      <a:endParaRPr kumimoji="0" lang="ru-RU" sz="3600" b="1" i="0" u="none" strike="noStrike" cap="none" spc="0" normalizeH="0" baseline="0" dirty="0">
                        <a:ln>
                          <a:noFill/>
                        </a:ln>
                        <a:solidFill>
                          <a:schemeClr val="bg1"/>
                        </a:solidFill>
                        <a:effectLst/>
                        <a:uFillTx/>
                        <a:latin typeface="+mn-lt"/>
                        <a:ea typeface="+mj-ea"/>
                        <a:cs typeface="+mj-cs"/>
                        <a:sym typeface="Helvetica Light"/>
                      </a:endParaRPr>
                    </a:p>
                  </a:txBody>
                  <a:tcPr marL="68580" marR="68580" marT="0" marB="0" anchor="ctr">
                    <a:solidFill>
                      <a:schemeClr val="accent1">
                        <a:lumMod val="50000"/>
                      </a:schemeClr>
                    </a:solidFill>
                  </a:tcPr>
                </a:tc>
                <a:extLst>
                  <a:ext uri="{0D108BD9-81ED-4DB2-BD59-A6C34878D82A}">
                    <a16:rowId xmlns="" xmlns:a16="http://schemas.microsoft.com/office/drawing/2014/main" val="3905596547"/>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ru-RU" sz="3000" b="0" i="0" u="none" strike="noStrike" cap="none" spc="0" normalizeH="0" baseline="0" dirty="0">
                          <a:ln>
                            <a:noFill/>
                          </a:ln>
                          <a:solidFill>
                            <a:srgbClr val="002060"/>
                          </a:solidFill>
                          <a:effectLst/>
                          <a:uFillTx/>
                          <a:latin typeface="+mj-lt"/>
                          <a:ea typeface="+mj-ea"/>
                          <a:cs typeface="+mj-cs"/>
                          <a:sym typeface="Helvetica Light"/>
                        </a:rPr>
                        <a:t> </a:t>
                      </a: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err="1">
                          <a:ln>
                            <a:noFill/>
                          </a:ln>
                          <a:solidFill>
                            <a:srgbClr val="002060"/>
                          </a:solidFill>
                          <a:effectLst/>
                          <a:uFillTx/>
                          <a:latin typeface="+mn-lt"/>
                          <a:ea typeface="+mj-ea"/>
                          <a:cs typeface="+mj-cs"/>
                          <a:sym typeface="Helvetica Light"/>
                        </a:rPr>
                        <a:t>Coef</a:t>
                      </a:r>
                      <a:r>
                        <a:rPr kumimoji="0" lang="en-US" sz="3600" b="1" i="0" u="none" strike="noStrike" cap="none" spc="0" normalizeH="0" baseline="0" dirty="0">
                          <a:ln>
                            <a:noFill/>
                          </a:ln>
                          <a:solidFill>
                            <a:srgbClr val="002060"/>
                          </a:solidFill>
                          <a:effectLst/>
                          <a:uFillTx/>
                          <a:latin typeface="+mn-lt"/>
                          <a:ea typeface="+mj-ea"/>
                          <a:cs typeface="+mj-cs"/>
                          <a:sym typeface="Helvetica Light"/>
                        </a:rPr>
                        <a:t>.</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err="1">
                          <a:ln>
                            <a:noFill/>
                          </a:ln>
                          <a:solidFill>
                            <a:srgbClr val="002060"/>
                          </a:solidFill>
                          <a:effectLst/>
                          <a:uFillTx/>
                          <a:latin typeface="+mn-lt"/>
                          <a:ea typeface="+mj-ea"/>
                          <a:cs typeface="+mj-cs"/>
                          <a:sym typeface="Helvetica Light"/>
                        </a:rPr>
                        <a:t>Coef</a:t>
                      </a:r>
                      <a:r>
                        <a:rPr kumimoji="0" lang="en-US" sz="3600" b="1" i="0" u="none" strike="noStrike" cap="none" spc="0" normalizeH="0" baseline="0" dirty="0">
                          <a:ln>
                            <a:noFill/>
                          </a:ln>
                          <a:solidFill>
                            <a:srgbClr val="002060"/>
                          </a:solidFill>
                          <a:effectLst/>
                          <a:uFillTx/>
                          <a:latin typeface="+mn-lt"/>
                          <a:ea typeface="+mj-ea"/>
                          <a:cs typeface="+mj-cs"/>
                          <a:sym typeface="Helvetica Light"/>
                        </a:rPr>
                        <a:t>.</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extLst>
                  <a:ext uri="{0D108BD9-81ED-4DB2-BD59-A6C34878D82A}">
                    <a16:rowId xmlns="" xmlns:a16="http://schemas.microsoft.com/office/drawing/2014/main" val="242398601"/>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err="1" smtClean="0">
                          <a:ln>
                            <a:noFill/>
                          </a:ln>
                          <a:solidFill>
                            <a:srgbClr val="002060"/>
                          </a:solidFill>
                          <a:effectLst/>
                          <a:uFillTx/>
                          <a:latin typeface="+mn-lt"/>
                          <a:ea typeface="+mj-ea"/>
                          <a:cs typeface="+mj-cs"/>
                          <a:sym typeface="Helvetica Light"/>
                        </a:rPr>
                        <a:t>L.Assets</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 (LN)</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indent="0" algn="ctr" defTabSz="821531" rtl="0" latinLnBrk="0">
                        <a:lnSpc>
                          <a:spcPct val="150000"/>
                        </a:lnSpc>
                        <a:spcBef>
                          <a:spcPts val="0"/>
                        </a:spcBef>
                        <a:spcAft>
                          <a:spcPts val="0"/>
                        </a:spcAft>
                        <a:buClrTx/>
                        <a:buSzTx/>
                        <a:buFontTx/>
                        <a:buNone/>
                        <a:tabLst/>
                      </a:pP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0.459***</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rgbClr val="002060"/>
                          </a:solidFill>
                          <a:effectLst/>
                          <a:uFillTx/>
                          <a:latin typeface="+mn-lt"/>
                          <a:ea typeface="+mj-ea"/>
                          <a:cs typeface="+mj-cs"/>
                          <a:sym typeface="Helvetica Light"/>
                        </a:rPr>
                        <a:t>0</a:t>
                      </a: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.729***</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L w="12700" cap="flat" cmpd="sng" algn="ctr">
                      <a:solidFill>
                        <a:schemeClr val="tx1"/>
                      </a:solidFill>
                      <a:prstDash val="solid"/>
                      <a:round/>
                      <a:headEnd type="none" w="med" len="med"/>
                      <a:tailEnd type="none" w="med" len="med"/>
                    </a:lnL>
                    <a:solidFill>
                      <a:schemeClr val="accent3">
                        <a:lumMod val="60000"/>
                        <a:lumOff val="40000"/>
                      </a:schemeClr>
                    </a:solidFill>
                  </a:tcPr>
                </a:tc>
                <a:extLst>
                  <a:ext uri="{0D108BD9-81ED-4DB2-BD59-A6C34878D82A}">
                    <a16:rowId xmlns="" xmlns:a16="http://schemas.microsoft.com/office/drawing/2014/main" val="490171205"/>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L.ROA</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smtClean="0">
                          <a:ln>
                            <a:noFill/>
                          </a:ln>
                          <a:solidFill>
                            <a:srgbClr val="002060"/>
                          </a:solidFill>
                          <a:effectLst/>
                          <a:uFillTx/>
                          <a:latin typeface="+mn-lt"/>
                          <a:ea typeface="+mj-ea"/>
                          <a:cs typeface="+mj-cs"/>
                          <a:sym typeface="Helvetica Light"/>
                        </a:rPr>
                        <a:t>0.772</a:t>
                      </a: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0" marR="0" indent="0" algn="ctr" defTabSz="821531" rtl="0" latinLnBrk="0">
                        <a:lnSpc>
                          <a:spcPct val="150000"/>
                        </a:lnSpc>
                        <a:spcBef>
                          <a:spcPts val="0"/>
                        </a:spcBef>
                        <a:spcAft>
                          <a:spcPts val="0"/>
                        </a:spcAft>
                        <a:buClrTx/>
                        <a:buSzTx/>
                        <a:buFontTx/>
                        <a:buNone/>
                        <a:tabLst/>
                      </a:pPr>
                      <a:r>
                        <a:rPr kumimoji="0" lang="ru-RU" sz="3600" b="0" i="0" u="none" strike="noStrike" cap="none" spc="0" normalizeH="0" baseline="0" dirty="0">
                          <a:ln>
                            <a:noFill/>
                          </a:ln>
                          <a:solidFill>
                            <a:srgbClr val="002060"/>
                          </a:solidFill>
                          <a:effectLst/>
                          <a:uFillTx/>
                          <a:latin typeface="+mn-lt"/>
                          <a:ea typeface="+mj-ea"/>
                          <a:cs typeface="+mj-cs"/>
                          <a:sym typeface="Helvetica Light"/>
                        </a:rPr>
                        <a:t>Х</a:t>
                      </a:r>
                    </a:p>
                  </a:txBody>
                  <a:tcPr marL="68580" marR="68580" marT="0" marB="0" anchor="ct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443142419"/>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L.</a:t>
                      </a:r>
                      <a:r>
                        <a:rPr kumimoji="0" lang="en-US" sz="3600" b="0" i="0" u="none" strike="noStrike" cap="none" spc="0" normalizeH="0" baseline="0" dirty="0" smtClean="0">
                          <a:ln>
                            <a:noFill/>
                          </a:ln>
                          <a:solidFill>
                            <a:srgbClr val="002060"/>
                          </a:solidFill>
                          <a:effectLst/>
                          <a:uFillTx/>
                          <a:latin typeface="+mn-lt"/>
                          <a:ea typeface="+mn-ea"/>
                          <a:cs typeface="+mn-cs"/>
                          <a:sym typeface="Helvetica Light"/>
                        </a:rPr>
                        <a:t> </a:t>
                      </a:r>
                      <a:r>
                        <a:rPr kumimoji="0" lang="en-US" sz="3600" b="0" i="0" u="none" strike="noStrike" cap="none" spc="0" normalizeH="0" baseline="0" dirty="0" err="1" smtClean="0">
                          <a:ln>
                            <a:noFill/>
                          </a:ln>
                          <a:solidFill>
                            <a:srgbClr val="002060"/>
                          </a:solidFill>
                          <a:effectLst/>
                          <a:uFillTx/>
                          <a:latin typeface="+mn-lt"/>
                          <a:ea typeface="+mn-ea"/>
                          <a:cs typeface="+mn-cs"/>
                          <a:sym typeface="Helvetica Light"/>
                        </a:rPr>
                        <a:t>CorpTransparency</a:t>
                      </a:r>
                      <a:r>
                        <a:rPr kumimoji="0" lang="en-US" sz="3600" b="0" i="0" u="none" strike="noStrike" cap="none" spc="0" normalizeH="0" baseline="0" dirty="0" smtClean="0">
                          <a:ln>
                            <a:noFill/>
                          </a:ln>
                          <a:solidFill>
                            <a:srgbClr val="002060"/>
                          </a:solidFill>
                          <a:effectLst/>
                          <a:uFillTx/>
                          <a:latin typeface="+mn-lt"/>
                          <a:ea typeface="+mn-ea"/>
                          <a:cs typeface="+mn-cs"/>
                          <a:sym typeface="Helvetica Light"/>
                        </a:rPr>
                        <a:t> </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 Dummy</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ru-RU" sz="3600" b="1" i="0" u="none" strike="noStrike" cap="none" spc="0" normalizeH="0" baseline="0" dirty="0" smtClean="0">
                          <a:ln>
                            <a:noFill/>
                          </a:ln>
                          <a:solidFill>
                            <a:srgbClr val="FF0000"/>
                          </a:solidFill>
                          <a:effectLst/>
                          <a:uFillTx/>
                          <a:latin typeface="+mn-lt"/>
                          <a:ea typeface="+mj-ea"/>
                          <a:cs typeface="+mj-cs"/>
                          <a:sym typeface="Helvetica Light"/>
                        </a:rPr>
                        <a:t>2.299***</a:t>
                      </a:r>
                      <a:endParaRPr kumimoji="0" lang="ru-RU" sz="3600" b="1" i="0" u="none" strike="noStrike" cap="none" spc="0" normalizeH="0" baseline="0" dirty="0">
                        <a:ln>
                          <a:noFill/>
                        </a:ln>
                        <a:solidFill>
                          <a:srgbClr val="FF0000"/>
                        </a:solidFill>
                        <a:effectLst/>
                        <a:uFillTx/>
                        <a:latin typeface="+mn-lt"/>
                        <a:ea typeface="+mj-ea"/>
                        <a:cs typeface="+mj-cs"/>
                        <a:sym typeface="Helvetica Light"/>
                      </a:endParaRPr>
                    </a:p>
                  </a:txBody>
                  <a:tcPr marL="68580" marR="68580" marT="0" marB="0" anchor="ctr">
                    <a:lnT w="12700" cap="flat" cmpd="sng" algn="ctr">
                      <a:solidFill>
                        <a:schemeClr val="tx1"/>
                      </a:solidFill>
                      <a:prstDash val="solid"/>
                      <a:round/>
                      <a:headEnd type="none" w="med" len="med"/>
                      <a:tailEnd type="none" w="med" len="med"/>
                    </a:lnT>
                    <a:solidFill>
                      <a:schemeClr val="accent3">
                        <a:lumMod val="60000"/>
                        <a:lumOff val="40000"/>
                      </a:schemeClr>
                    </a:solidFill>
                  </a:tcP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rgbClr val="FF0000"/>
                          </a:solidFill>
                          <a:effectLst/>
                          <a:uFillTx/>
                          <a:latin typeface="+mn-lt"/>
                          <a:ea typeface="+mj-ea"/>
                          <a:cs typeface="+mj-cs"/>
                          <a:sym typeface="Helvetica Light"/>
                        </a:rPr>
                        <a:t>0</a:t>
                      </a:r>
                      <a:r>
                        <a:rPr kumimoji="0" lang="ru-RU" sz="3600" b="1" i="0" u="none" strike="noStrike" cap="none" spc="0" normalizeH="0" baseline="0" dirty="0" smtClean="0">
                          <a:ln>
                            <a:noFill/>
                          </a:ln>
                          <a:solidFill>
                            <a:srgbClr val="FF0000"/>
                          </a:solidFill>
                          <a:effectLst/>
                          <a:uFillTx/>
                          <a:latin typeface="+mn-lt"/>
                          <a:ea typeface="+mj-ea"/>
                          <a:cs typeface="+mj-cs"/>
                          <a:sym typeface="Helvetica Light"/>
                        </a:rPr>
                        <a:t>.075***</a:t>
                      </a:r>
                      <a:endParaRPr kumimoji="0" lang="ru-RU" sz="3600" b="1" i="0" u="none" strike="noStrike" cap="none" spc="0" normalizeH="0" baseline="0" dirty="0">
                        <a:ln>
                          <a:noFill/>
                        </a:ln>
                        <a:solidFill>
                          <a:srgbClr val="FF0000"/>
                        </a:solidFill>
                        <a:effectLst/>
                        <a:uFillTx/>
                        <a:latin typeface="+mn-lt"/>
                        <a:ea typeface="+mj-ea"/>
                        <a:cs typeface="+mj-cs"/>
                        <a:sym typeface="Helvetica Light"/>
                      </a:endParaRPr>
                    </a:p>
                  </a:txBody>
                  <a:tcPr marL="68580" marR="68580" marT="0" marB="0" anchor="ctr">
                    <a:solidFill>
                      <a:schemeClr val="accent3">
                        <a:lumMod val="60000"/>
                        <a:lumOff val="40000"/>
                      </a:schemeClr>
                    </a:solidFill>
                  </a:tcPr>
                </a:tc>
                <a:extLst>
                  <a:ext uri="{0D108BD9-81ED-4DB2-BD59-A6C34878D82A}">
                    <a16:rowId xmlns="" xmlns:a16="http://schemas.microsoft.com/office/drawing/2014/main" val="3310848239"/>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err="1" smtClean="0">
                          <a:ln>
                            <a:noFill/>
                          </a:ln>
                          <a:solidFill>
                            <a:srgbClr val="002060"/>
                          </a:solidFill>
                          <a:effectLst/>
                          <a:uFillTx/>
                          <a:latin typeface="+mn-lt"/>
                          <a:ea typeface="+mj-ea"/>
                          <a:cs typeface="+mj-cs"/>
                          <a:sym typeface="Helvetica Light"/>
                        </a:rPr>
                        <a:t>L.CorpTransparency</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 </a:t>
                      </a:r>
                      <a:r>
                        <a:rPr kumimoji="0" lang="en-US" sz="3600" b="0" i="0" u="none" strike="noStrike" cap="none" spc="0" normalizeH="0" baseline="0" dirty="0" err="1" smtClean="0">
                          <a:ln>
                            <a:noFill/>
                          </a:ln>
                          <a:solidFill>
                            <a:srgbClr val="002060"/>
                          </a:solidFill>
                          <a:effectLst/>
                          <a:uFillTx/>
                          <a:latin typeface="+mn-lt"/>
                          <a:ea typeface="+mj-ea"/>
                          <a:cs typeface="+mj-cs"/>
                          <a:sym typeface="Helvetica Light"/>
                        </a:rPr>
                        <a:t>mult</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0</a:t>
                      </a: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.0285***</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0</a:t>
                      </a: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.022***</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extLst>
                  <a:ext uri="{0D108BD9-81ED-4DB2-BD59-A6C34878D82A}">
                    <a16:rowId xmlns="" xmlns:a16="http://schemas.microsoft.com/office/drawing/2014/main" val="1892437621"/>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err="1" smtClean="0">
                          <a:ln>
                            <a:noFill/>
                          </a:ln>
                          <a:solidFill>
                            <a:srgbClr val="002060"/>
                          </a:solidFill>
                          <a:effectLst/>
                          <a:uFillTx/>
                          <a:latin typeface="+mn-lt"/>
                          <a:ea typeface="+mj-ea"/>
                          <a:cs typeface="+mj-cs"/>
                          <a:sym typeface="Helvetica Light"/>
                        </a:rPr>
                        <a:t>L.Debt</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 L</a:t>
                      </a:r>
                      <a:r>
                        <a:rPr kumimoji="0" lang="ru-RU" sz="3600" b="0" i="0" u="none" strike="noStrike" cap="none" spc="0" normalizeH="0" baseline="0" dirty="0" err="1" smtClean="0">
                          <a:ln>
                            <a:noFill/>
                          </a:ln>
                          <a:solidFill>
                            <a:srgbClr val="002060"/>
                          </a:solidFill>
                          <a:effectLst/>
                          <a:uFillTx/>
                          <a:latin typeface="+mn-lt"/>
                          <a:ea typeface="+mj-ea"/>
                          <a:cs typeface="+mj-cs"/>
                          <a:sym typeface="Helvetica Light"/>
                        </a:rPr>
                        <a:t>everage</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0</a:t>
                      </a: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.0097</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rgbClr val="002060"/>
                          </a:solidFill>
                          <a:effectLst/>
                          <a:uFillTx/>
                          <a:latin typeface="+mn-lt"/>
                          <a:ea typeface="+mj-ea"/>
                          <a:cs typeface="+mj-cs"/>
                          <a:sym typeface="Helvetica Light"/>
                        </a:rPr>
                        <a:t>0</a:t>
                      </a: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.0007*</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solidFill>
                      <a:schemeClr val="accent3">
                        <a:lumMod val="60000"/>
                        <a:lumOff val="40000"/>
                      </a:schemeClr>
                    </a:solidFill>
                  </a:tcPr>
                </a:tc>
                <a:extLst>
                  <a:ext uri="{0D108BD9-81ED-4DB2-BD59-A6C34878D82A}">
                    <a16:rowId xmlns="" xmlns:a16="http://schemas.microsoft.com/office/drawing/2014/main" val="3133997567"/>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L.ROS.</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0</a:t>
                      </a: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.002</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rgbClr val="002060"/>
                          </a:solidFill>
                          <a:effectLst/>
                          <a:uFillTx/>
                          <a:latin typeface="+mn-lt"/>
                          <a:ea typeface="+mj-ea"/>
                          <a:cs typeface="+mj-cs"/>
                          <a:sym typeface="Helvetica Light"/>
                        </a:rPr>
                        <a:t>0</a:t>
                      </a: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.007***</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solidFill>
                      <a:schemeClr val="accent3">
                        <a:lumMod val="60000"/>
                        <a:lumOff val="40000"/>
                      </a:schemeClr>
                    </a:solidFill>
                  </a:tcPr>
                </a:tc>
                <a:extLst>
                  <a:ext uri="{0D108BD9-81ED-4DB2-BD59-A6C34878D82A}">
                    <a16:rowId xmlns="" xmlns:a16="http://schemas.microsoft.com/office/drawing/2014/main" val="3608148198"/>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err="1" smtClean="0">
                          <a:ln>
                            <a:noFill/>
                          </a:ln>
                          <a:solidFill>
                            <a:srgbClr val="002060"/>
                          </a:solidFill>
                          <a:effectLst/>
                          <a:uFillTx/>
                          <a:latin typeface="+mn-lt"/>
                          <a:ea typeface="+mj-ea"/>
                          <a:cs typeface="+mj-cs"/>
                          <a:sym typeface="Helvetica Light"/>
                        </a:rPr>
                        <a:t>L.Dividends_Dummy</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0.07</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1" i="0" u="none" strike="noStrike" cap="none" spc="0" normalizeH="0" baseline="0" dirty="0">
                          <a:ln>
                            <a:noFill/>
                          </a:ln>
                          <a:solidFill>
                            <a:srgbClr val="002060"/>
                          </a:solidFill>
                          <a:effectLst/>
                          <a:uFillTx/>
                          <a:latin typeface="+mn-lt"/>
                          <a:ea typeface="+mj-ea"/>
                          <a:cs typeface="+mj-cs"/>
                          <a:sym typeface="Helvetica Light"/>
                        </a:rPr>
                        <a:t>0</a:t>
                      </a:r>
                      <a:r>
                        <a:rPr kumimoji="0" lang="ru-RU" sz="3600" b="1" i="0" u="none" strike="noStrike" cap="none" spc="0" normalizeH="0" baseline="0" dirty="0" smtClean="0">
                          <a:ln>
                            <a:noFill/>
                          </a:ln>
                          <a:solidFill>
                            <a:srgbClr val="002060"/>
                          </a:solidFill>
                          <a:effectLst/>
                          <a:uFillTx/>
                          <a:latin typeface="+mn-lt"/>
                          <a:ea typeface="+mj-ea"/>
                          <a:cs typeface="+mj-cs"/>
                          <a:sym typeface="Helvetica Light"/>
                        </a:rPr>
                        <a:t>.035**</a:t>
                      </a:r>
                      <a:endParaRPr kumimoji="0" lang="ru-RU" sz="3600" b="1"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solidFill>
                      <a:schemeClr val="accent3">
                        <a:lumMod val="60000"/>
                        <a:lumOff val="40000"/>
                      </a:schemeClr>
                    </a:solidFill>
                  </a:tcPr>
                </a:tc>
                <a:extLst>
                  <a:ext uri="{0D108BD9-81ED-4DB2-BD59-A6C34878D82A}">
                    <a16:rowId xmlns="" xmlns:a16="http://schemas.microsoft.com/office/drawing/2014/main" val="1496988062"/>
                  </a:ext>
                </a:extLst>
              </a:tr>
              <a:tr h="682656">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C</a:t>
                      </a:r>
                      <a:r>
                        <a:rPr kumimoji="0" lang="en-US" sz="3600" b="0" i="0" u="none" strike="noStrike" cap="none" spc="0" normalizeH="0" baseline="0" dirty="0" smtClean="0">
                          <a:ln>
                            <a:noFill/>
                          </a:ln>
                          <a:solidFill>
                            <a:srgbClr val="002060"/>
                          </a:solidFill>
                          <a:effectLst/>
                          <a:uFillTx/>
                          <a:latin typeface="+mn-lt"/>
                          <a:ea typeface="+mj-ea"/>
                          <a:cs typeface="+mj-cs"/>
                          <a:sym typeface="Helvetica Light"/>
                        </a:rPr>
                        <a:t>ons</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4.266***</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tc>
                  <a:txBody>
                    <a:bodyPr/>
                    <a:lstStyle/>
                    <a:p>
                      <a:pPr marL="0" marR="0" indent="0" algn="ctr" defTabSz="821531" rtl="0" latinLnBrk="0">
                        <a:lnSpc>
                          <a:spcPct val="150000"/>
                        </a:lnSpc>
                        <a:spcBef>
                          <a:spcPts val="0"/>
                        </a:spcBef>
                        <a:spcAft>
                          <a:spcPts val="0"/>
                        </a:spcAft>
                        <a:buClrTx/>
                        <a:buSzTx/>
                        <a:buFontTx/>
                        <a:buNone/>
                        <a:tabLst/>
                      </a:pPr>
                      <a:r>
                        <a:rPr kumimoji="0" lang="en-US" sz="3600" b="0" i="0" u="none" strike="noStrike" cap="none" spc="0" normalizeH="0" baseline="0" dirty="0">
                          <a:ln>
                            <a:noFill/>
                          </a:ln>
                          <a:solidFill>
                            <a:srgbClr val="002060"/>
                          </a:solidFill>
                          <a:effectLst/>
                          <a:uFillTx/>
                          <a:latin typeface="+mn-lt"/>
                          <a:ea typeface="+mj-ea"/>
                          <a:cs typeface="+mj-cs"/>
                          <a:sym typeface="Helvetica Light"/>
                        </a:rPr>
                        <a:t>0</a:t>
                      </a:r>
                      <a:r>
                        <a:rPr kumimoji="0" lang="ru-RU" sz="3600" b="0" i="0" u="none" strike="noStrike" cap="none" spc="0" normalizeH="0" baseline="0" dirty="0" smtClean="0">
                          <a:ln>
                            <a:noFill/>
                          </a:ln>
                          <a:solidFill>
                            <a:srgbClr val="002060"/>
                          </a:solidFill>
                          <a:effectLst/>
                          <a:uFillTx/>
                          <a:latin typeface="+mn-lt"/>
                          <a:ea typeface="+mj-ea"/>
                          <a:cs typeface="+mj-cs"/>
                          <a:sym typeface="Helvetica Light"/>
                        </a:rPr>
                        <a:t>.077</a:t>
                      </a:r>
                      <a:endParaRPr kumimoji="0" lang="ru-RU" sz="3600" b="0" i="0" u="none" strike="noStrike" cap="none" spc="0" normalizeH="0" baseline="0" dirty="0">
                        <a:ln>
                          <a:noFill/>
                        </a:ln>
                        <a:solidFill>
                          <a:srgbClr val="002060"/>
                        </a:solidFill>
                        <a:effectLst/>
                        <a:uFillTx/>
                        <a:latin typeface="+mn-lt"/>
                        <a:ea typeface="+mj-ea"/>
                        <a:cs typeface="+mj-cs"/>
                        <a:sym typeface="Helvetica Light"/>
                      </a:endParaRPr>
                    </a:p>
                  </a:txBody>
                  <a:tcPr marL="68580" marR="68580" marT="0" marB="0" anchor="ctr"/>
                </a:tc>
                <a:extLst>
                  <a:ext uri="{0D108BD9-81ED-4DB2-BD59-A6C34878D82A}">
                    <a16:rowId xmlns="" xmlns:a16="http://schemas.microsoft.com/office/drawing/2014/main" val="145674988"/>
                  </a:ext>
                </a:extLst>
              </a:tr>
            </a:tbl>
          </a:graphicData>
        </a:graphic>
      </p:graphicFrame>
      <p:sp>
        <p:nvSpPr>
          <p:cNvPr id="11" name="Название подразделения,  лаборатории, факультета и т.д."/>
          <p:cNvSpPr txBox="1"/>
          <p:nvPr/>
        </p:nvSpPr>
        <p:spPr>
          <a:xfrm>
            <a:off x="17952640" y="1117227"/>
            <a:ext cx="5007097" cy="8829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sz="2400" dirty="0" smtClean="0"/>
              <a:t>Школа Финансов</a:t>
            </a:r>
          </a:p>
          <a:p>
            <a:pPr algn="l">
              <a:defRPr sz="4200">
                <a:solidFill>
                  <a:srgbClr val="253957"/>
                </a:solidFill>
                <a:latin typeface="+mn-lt"/>
                <a:ea typeface="+mn-ea"/>
                <a:cs typeface="+mn-cs"/>
                <a:sym typeface="Arial Narrow"/>
              </a:defRPr>
            </a:pPr>
            <a:r>
              <a:rPr lang="ru-RU" sz="2400" dirty="0" smtClean="0"/>
              <a:t>Лаборатория Корпоративных Финансов</a:t>
            </a:r>
            <a:endParaRPr sz="2400" dirty="0"/>
          </a:p>
        </p:txBody>
      </p:sp>
    </p:spTree>
    <p:extLst>
      <p:ext uri="{BB962C8B-B14F-4D97-AF65-F5344CB8AC3E}">
        <p14:creationId xmlns:p14="http://schemas.microsoft.com/office/powerpoint/2010/main" val="540568828"/>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754</TotalTime>
  <Words>541</Words>
  <Application>Microsoft Office PowerPoint</Application>
  <PresentationFormat>Произвольный</PresentationFormat>
  <Paragraphs>131</Paragraphs>
  <Slides>11</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11</vt:i4>
      </vt:variant>
    </vt:vector>
  </HeadingPairs>
  <TitlesOfParts>
    <vt:vector size="19" baseType="lpstr">
      <vt:lpstr>Arial</vt:lpstr>
      <vt:lpstr>Arial Narrow</vt:lpstr>
      <vt:lpstr>Cambria Math</vt:lpstr>
      <vt:lpstr>Helvetica</vt:lpstr>
      <vt:lpstr>Helvetica Light</vt:lpstr>
      <vt:lpstr>Helvetica Neue</vt:lpstr>
      <vt:lpstr>Wingdings</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Екатерина</dc:creator>
  <cp:lastModifiedBy>Elena Makeeva</cp:lastModifiedBy>
  <cp:revision>151</cp:revision>
  <dcterms:modified xsi:type="dcterms:W3CDTF">2019-12-04T17:46:48Z</dcterms:modified>
</cp:coreProperties>
</file>