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7" r:id="rId4"/>
    <p:sldId id="568" r:id="rId5"/>
    <p:sldId id="569" r:id="rId6"/>
    <p:sldId id="561" r:id="rId7"/>
    <p:sldId id="275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тандартный раздел" id="{70130A63-86C9-9349-962E-345A69146222}">
          <p14:sldIdLst>
            <p14:sldId id="256"/>
            <p14:sldId id="257"/>
            <p14:sldId id="267"/>
            <p14:sldId id="568"/>
            <p14:sldId id="569"/>
            <p14:sldId id="561"/>
            <p14:sldId id="275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107"/>
    <a:srgbClr val="BF0004"/>
    <a:srgbClr val="80000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8" autoAdjust="0"/>
    <p:restoredTop sz="94670" autoAdjust="0"/>
  </p:normalViewPr>
  <p:slideViewPr>
    <p:cSldViewPr snapToGrid="0" snapToObjects="1">
      <p:cViewPr varScale="1">
        <p:scale>
          <a:sx n="139" d="100"/>
          <a:sy n="139" d="100"/>
        </p:scale>
        <p:origin x="145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4DBC4-957C-E542-8B11-B2AF79F9BFE6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E4075-718D-DF41-88BA-712EF11068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3425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FDFB2-07DE-994D-A180-DB3AFAE9A284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56B2C-1FC5-694C-B31E-3F7167D8C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9443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2747-E3CB-0F44-91BD-E0A3281A4CA6}" type="datetime1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97B2-EE91-324B-99BD-D76F43A43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80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1D965-BC12-934F-8854-CA595CB586B8}" type="datetime1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97B2-EE91-324B-99BD-D76F43A43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406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7CC98-4010-2F4C-8719-7A49C259CC52}" type="datetime1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97B2-EE91-324B-99BD-D76F43A43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14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2912-B364-814A-950F-2AE5B2E02DD1}" type="datetime1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97B2-EE91-324B-99BD-D76F43A43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44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70E5D-32C4-DD4B-ADCE-299117B726C2}" type="datetime1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97B2-EE91-324B-99BD-D76F43A43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9252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B5384-A588-FA48-8813-3C0D89A95A5A}" type="datetime1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97B2-EE91-324B-99BD-D76F43A43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8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2188-CCF4-5F4F-9031-9D7B81A9BE26}" type="datetime1">
              <a:rPr lang="ru-RU" smtClean="0"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97B2-EE91-324B-99BD-D76F43A43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49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D6F09-EC12-804D-8E10-487C0EA04D15}" type="datetime1">
              <a:rPr lang="ru-RU" smtClean="0"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97B2-EE91-324B-99BD-D76F43A43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16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4845C-13DB-C74D-9D2E-D4195E6FB6FB}" type="datetime1">
              <a:rPr lang="ru-RU" smtClean="0"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97B2-EE91-324B-99BD-D76F43A43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164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F3856-6DE9-4F4C-97D6-DCE9F69EEF47}" type="datetime1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97B2-EE91-324B-99BD-D76F43A43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280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227C-28B4-BB43-B979-58983EA7B543}" type="datetime1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97B2-EE91-324B-99BD-D76F43A43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443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74AF3-3D26-C145-B43C-22E295F59E54}" type="datetime1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497B2-EE91-324B-99BD-D76F43A43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56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zhan@da-strateg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" descr="КП-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387154"/>
            <a:ext cx="8516760" cy="290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2888" y="4304170"/>
            <a:ext cx="8193874" cy="13082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ru-RU" sz="3600" b="1" dirty="0">
                <a:solidFill>
                  <a:srgbClr val="CC0000"/>
                </a:solidFill>
                <a:latin typeface="Arial"/>
                <a:cs typeface="Arial"/>
              </a:rPr>
              <a:t>ЦИФРОВИЗАЦИЯ ПРАКТИК </a:t>
            </a:r>
          </a:p>
          <a:p>
            <a:pPr>
              <a:spcBef>
                <a:spcPts val="0"/>
              </a:spcBef>
              <a:defRPr/>
            </a:pPr>
            <a:r>
              <a:rPr kumimoji="0" lang="ru-RU" sz="3600" b="1" dirty="0">
                <a:solidFill>
                  <a:srgbClr val="CC0000"/>
                </a:solidFill>
                <a:latin typeface="Arial"/>
                <a:cs typeface="Arial"/>
              </a:rPr>
              <a:t>УСТОЙЧИВОГО РАЗВИТИЯ 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407940" y="5685667"/>
            <a:ext cx="5700889" cy="615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29" tIns="45715" rIns="91429" bIns="45715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Arial"/>
                <a:cs typeface="Arial"/>
              </a:rPr>
              <a:t>Жан Загидуллин </a:t>
            </a:r>
          </a:p>
          <a:p>
            <a:pPr algn="ctr">
              <a:defRPr/>
            </a:pPr>
            <a:r>
              <a:rPr lang="ru-RU" sz="1400" dirty="0">
                <a:latin typeface="Arial"/>
                <a:cs typeface="Arial"/>
              </a:rPr>
              <a:t>ГК «Да-Стратегия», Совет РСПП по НФО</a:t>
            </a:r>
          </a:p>
        </p:txBody>
      </p:sp>
      <p:pic>
        <p:nvPicPr>
          <p:cNvPr id="13" name="Picture 4" descr="логоти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334" y="224955"/>
            <a:ext cx="2963333" cy="945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62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логотип">
            <a:extLst>
              <a:ext uri="{FF2B5EF4-FFF2-40B4-BE49-F238E27FC236}">
                <a16:creationId xmlns:a16="http://schemas.microsoft.com/office/drawing/2014/main" id="{8374C6C4-6748-F647-921B-502E90074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7" y="6247694"/>
            <a:ext cx="1169407" cy="42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97B2-EE91-324B-99BD-D76F43A437F7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95339" y="588435"/>
            <a:ext cx="8577703" cy="48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pPr marL="342861" indent="-342861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CC0000"/>
                </a:solidFill>
                <a:latin typeface="Arial"/>
                <a:cs typeface="Arial"/>
              </a:rPr>
              <a:t>Предпосылки устойчивого развития в </a:t>
            </a:r>
            <a:r>
              <a:rPr lang="ru-RU" sz="2000" b="1" dirty="0" err="1">
                <a:solidFill>
                  <a:srgbClr val="CC0000"/>
                </a:solidFill>
                <a:latin typeface="Arial"/>
                <a:cs typeface="Arial"/>
              </a:rPr>
              <a:t>цифровизации</a:t>
            </a:r>
            <a:r>
              <a:rPr lang="ru-RU" sz="2000" b="1" dirty="0">
                <a:solidFill>
                  <a:srgbClr val="CC0000"/>
                </a:solidFill>
                <a:latin typeface="Arial"/>
                <a:cs typeface="Arial"/>
              </a:rPr>
              <a:t> бизнеса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07754" y="1110792"/>
            <a:ext cx="981080" cy="196849"/>
            <a:chOff x="3009890" y="5499115"/>
            <a:chExt cx="981080" cy="147637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3009890" y="5500702"/>
              <a:ext cx="133350" cy="14446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prstClr val="black"/>
                </a:solidFill>
              </a:endParaRPr>
            </a:p>
          </p:txBody>
        </p:sp>
        <p:grpSp>
          <p:nvGrpSpPr>
            <p:cNvPr id="8" name="Группа 11"/>
            <p:cNvGrpSpPr/>
            <p:nvPr/>
          </p:nvGrpSpPr>
          <p:grpSpPr>
            <a:xfrm>
              <a:off x="3214678" y="5499115"/>
              <a:ext cx="776292" cy="147637"/>
              <a:chOff x="866750" y="925496"/>
              <a:chExt cx="776292" cy="147637"/>
            </a:xfrm>
          </p:grpSpPr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081064" y="925496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AutoShape 17"/>
              <p:cNvSpPr>
                <a:spLocks noChangeArrowheads="1"/>
              </p:cNvSpPr>
              <p:nvPr/>
            </p:nvSpPr>
            <p:spPr bwMode="auto">
              <a:xfrm>
                <a:off x="1295378" y="928670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AutoShape 18"/>
              <p:cNvSpPr>
                <a:spLocks noChangeArrowheads="1"/>
              </p:cNvSpPr>
              <p:nvPr/>
            </p:nvSpPr>
            <p:spPr bwMode="auto">
              <a:xfrm>
                <a:off x="1509692" y="928670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AutoShape 10"/>
              <p:cNvSpPr>
                <a:spLocks noChangeArrowheads="1"/>
              </p:cNvSpPr>
              <p:nvPr/>
            </p:nvSpPr>
            <p:spPr bwMode="auto">
              <a:xfrm>
                <a:off x="866750" y="927083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dirty="0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</p:grpSp>
      </p:grpSp>
      <p:sp>
        <p:nvSpPr>
          <p:cNvPr id="25" name="object 6"/>
          <p:cNvSpPr/>
          <p:nvPr/>
        </p:nvSpPr>
        <p:spPr>
          <a:xfrm>
            <a:off x="2751691" y="3146526"/>
            <a:ext cx="1181100" cy="228600"/>
          </a:xfrm>
          <a:custGeom>
            <a:avLst/>
            <a:gdLst/>
            <a:ahLst/>
            <a:cxnLst/>
            <a:rect l="l" t="t" r="r" b="b"/>
            <a:pathLst>
              <a:path w="1181100" h="228600">
                <a:moveTo>
                  <a:pt x="952500" y="0"/>
                </a:moveTo>
                <a:lnTo>
                  <a:pt x="952500" y="228600"/>
                </a:lnTo>
                <a:lnTo>
                  <a:pt x="1104900" y="152400"/>
                </a:lnTo>
                <a:lnTo>
                  <a:pt x="990600" y="152400"/>
                </a:lnTo>
                <a:lnTo>
                  <a:pt x="990600" y="76200"/>
                </a:lnTo>
                <a:lnTo>
                  <a:pt x="1104900" y="76200"/>
                </a:lnTo>
                <a:lnTo>
                  <a:pt x="952500" y="0"/>
                </a:lnTo>
                <a:close/>
              </a:path>
              <a:path w="1181100" h="228600">
                <a:moveTo>
                  <a:pt x="952500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952500" y="152400"/>
                </a:lnTo>
                <a:lnTo>
                  <a:pt x="952500" y="76200"/>
                </a:lnTo>
                <a:close/>
              </a:path>
              <a:path w="1181100" h="228600">
                <a:moveTo>
                  <a:pt x="1104900" y="76200"/>
                </a:moveTo>
                <a:lnTo>
                  <a:pt x="990600" y="76200"/>
                </a:lnTo>
                <a:lnTo>
                  <a:pt x="990600" y="152400"/>
                </a:lnTo>
                <a:lnTo>
                  <a:pt x="1104900" y="152400"/>
                </a:lnTo>
                <a:lnTo>
                  <a:pt x="1181100" y="114300"/>
                </a:lnTo>
                <a:lnTo>
                  <a:pt x="1104900" y="76200"/>
                </a:lnTo>
                <a:close/>
              </a:path>
            </a:pathLst>
          </a:custGeom>
          <a:solidFill>
            <a:srgbClr val="5356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 txBox="1"/>
          <p:nvPr/>
        </p:nvSpPr>
        <p:spPr>
          <a:xfrm>
            <a:off x="6553200" y="1550924"/>
            <a:ext cx="2137647" cy="8731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 indent="-635" algn="ctr">
              <a:lnSpc>
                <a:spcPct val="99000"/>
              </a:lnSpc>
              <a:spcBef>
                <a:spcPts val="114"/>
              </a:spcBef>
            </a:pPr>
            <a:r>
              <a:rPr sz="1400" b="1" spc="-5" dirty="0">
                <a:latin typeface="Verdana"/>
                <a:cs typeface="Verdana"/>
              </a:rPr>
              <a:t>Все</a:t>
            </a:r>
            <a:r>
              <a:rPr sz="1400" b="1" i="1" spc="-5" dirty="0">
                <a:latin typeface="Verdana"/>
                <a:cs typeface="Verdana"/>
              </a:rPr>
              <a:t>, </a:t>
            </a:r>
            <a:r>
              <a:rPr sz="1400" b="1" dirty="0">
                <a:latin typeface="Verdana"/>
                <a:cs typeface="Verdana"/>
              </a:rPr>
              <a:t>что мы  </a:t>
            </a:r>
            <a:r>
              <a:rPr sz="1400" b="1" spc="-5" dirty="0">
                <a:latin typeface="Verdana"/>
                <a:cs typeface="Verdana"/>
              </a:rPr>
              <a:t>придумываем</a:t>
            </a:r>
            <a:r>
              <a:rPr sz="1400" b="1" i="1" spc="-5" dirty="0">
                <a:latin typeface="Verdana"/>
                <a:cs typeface="Verdana"/>
              </a:rPr>
              <a:t>,  </a:t>
            </a:r>
            <a:r>
              <a:rPr sz="1400" b="1" spc="-5" dirty="0">
                <a:latin typeface="Verdana"/>
                <a:cs typeface="Verdana"/>
              </a:rPr>
              <a:t>обретает</a:t>
            </a:r>
            <a:r>
              <a:rPr sz="1400" b="1" spc="-5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цифровую  форму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7" name="object 8"/>
          <p:cNvSpPr txBox="1"/>
          <p:nvPr/>
        </p:nvSpPr>
        <p:spPr>
          <a:xfrm>
            <a:off x="612542" y="1550924"/>
            <a:ext cx="2242418" cy="6644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175" marR="5080" indent="-3175" algn="ctr">
              <a:lnSpc>
                <a:spcPct val="101400"/>
              </a:lnSpc>
              <a:spcBef>
                <a:spcPts val="75"/>
              </a:spcBef>
            </a:pPr>
            <a:r>
              <a:rPr sz="1400" b="1" spc="-5" dirty="0">
                <a:latin typeface="Verdana"/>
                <a:cs typeface="Verdana"/>
              </a:rPr>
              <a:t>Природа</a:t>
            </a:r>
            <a:r>
              <a:rPr sz="1400" b="1" spc="-7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созда</a:t>
            </a:r>
            <a:r>
              <a:rPr lang="ru-RU" sz="1400" b="1" spc="-5" dirty="0">
                <a:latin typeface="Verdana"/>
                <a:cs typeface="Verdana"/>
              </a:rPr>
              <a:t>ла </a:t>
            </a:r>
            <a:r>
              <a:rPr sz="1400" b="1" spc="-10" dirty="0">
                <a:latin typeface="Verdana"/>
                <a:cs typeface="Verdana"/>
              </a:rPr>
              <a:t>людей</a:t>
            </a:r>
            <a:r>
              <a:rPr lang="ru-RU" sz="1400" b="1" spc="-10" dirty="0">
                <a:latin typeface="Verdana"/>
                <a:cs typeface="Verdana"/>
              </a:rPr>
              <a:t> и обеспечила необходимым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8" name="object 9"/>
          <p:cNvSpPr txBox="1"/>
          <p:nvPr/>
        </p:nvSpPr>
        <p:spPr>
          <a:xfrm>
            <a:off x="3342241" y="1550924"/>
            <a:ext cx="2454275" cy="865601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 algn="ctr">
              <a:lnSpc>
                <a:spcPct val="98600"/>
              </a:lnSpc>
              <a:spcBef>
                <a:spcPts val="120"/>
              </a:spcBef>
            </a:pPr>
            <a:r>
              <a:rPr sz="1400" b="1" spc="-5" dirty="0">
                <a:latin typeface="Verdana"/>
                <a:cs typeface="Verdana"/>
              </a:rPr>
              <a:t>Люди используют  материю</a:t>
            </a:r>
            <a:r>
              <a:rPr lang="ru-RU" sz="1400" b="1" spc="-5" dirty="0">
                <a:latin typeface="Verdana"/>
                <a:cs typeface="Verdana"/>
              </a:rPr>
              <a:t> и энергию</a:t>
            </a:r>
            <a:r>
              <a:rPr sz="1400" b="1" i="1" spc="-5" dirty="0">
                <a:latin typeface="Verdana"/>
                <a:cs typeface="Verdana"/>
              </a:rPr>
              <a:t>, </a:t>
            </a:r>
            <a:r>
              <a:rPr sz="1400" b="1" spc="-5" dirty="0">
                <a:latin typeface="Verdana"/>
                <a:cs typeface="Verdana"/>
              </a:rPr>
              <a:t>чтобы </a:t>
            </a:r>
            <a:r>
              <a:rPr sz="1400" b="1" dirty="0">
                <a:latin typeface="Verdana"/>
                <a:cs typeface="Verdana"/>
              </a:rPr>
              <a:t>жить</a:t>
            </a:r>
            <a:r>
              <a:rPr sz="1400" b="1" spc="-7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и </a:t>
            </a:r>
            <a:r>
              <a:rPr sz="1400" b="1" spc="-5" dirty="0">
                <a:latin typeface="Verdana"/>
                <a:cs typeface="Verdana"/>
              </a:rPr>
              <a:t>цифру</a:t>
            </a:r>
            <a:r>
              <a:rPr sz="1400" b="1" i="1" spc="-5" dirty="0">
                <a:latin typeface="Verdana"/>
                <a:cs typeface="Verdana"/>
              </a:rPr>
              <a:t>, </a:t>
            </a:r>
            <a:r>
              <a:rPr sz="1400" b="1" spc="-5" dirty="0">
                <a:latin typeface="Verdana"/>
                <a:cs typeface="Verdana"/>
              </a:rPr>
              <a:t>чтобы</a:t>
            </a:r>
            <a:r>
              <a:rPr sz="1400" b="1" spc="-3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думать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9" name="object 10"/>
          <p:cNvSpPr txBox="1"/>
          <p:nvPr/>
        </p:nvSpPr>
        <p:spPr>
          <a:xfrm>
            <a:off x="4872771" y="4039593"/>
            <a:ext cx="2374900" cy="4552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44805" marR="5080" indent="-332740">
              <a:lnSpc>
                <a:spcPct val="101400"/>
              </a:lnSpc>
              <a:spcBef>
                <a:spcPts val="75"/>
              </a:spcBef>
            </a:pPr>
            <a:r>
              <a:rPr sz="1400" b="1" dirty="0">
                <a:latin typeface="Verdana"/>
                <a:cs typeface="Verdana"/>
              </a:rPr>
              <a:t>Но </a:t>
            </a:r>
            <a:r>
              <a:rPr sz="1400" b="1" spc="-5" dirty="0">
                <a:latin typeface="Verdana"/>
                <a:cs typeface="Verdana"/>
              </a:rPr>
              <a:t>цифра нуждается</a:t>
            </a:r>
            <a:r>
              <a:rPr sz="1400" b="1" spc="-7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в  </a:t>
            </a:r>
            <a:r>
              <a:rPr sz="1400" b="1" spc="-5" dirty="0">
                <a:solidFill>
                  <a:srgbClr val="FF0000"/>
                </a:solidFill>
                <a:latin typeface="Verdana"/>
                <a:cs typeface="Verdana"/>
              </a:rPr>
              <a:t>инфраструктуре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sp>
        <p:nvSpPr>
          <p:cNvPr id="31" name="object 12"/>
          <p:cNvSpPr/>
          <p:nvPr/>
        </p:nvSpPr>
        <p:spPr>
          <a:xfrm>
            <a:off x="5459511" y="3146526"/>
            <a:ext cx="1181100" cy="228600"/>
          </a:xfrm>
          <a:custGeom>
            <a:avLst/>
            <a:gdLst/>
            <a:ahLst/>
            <a:cxnLst/>
            <a:rect l="l" t="t" r="r" b="b"/>
            <a:pathLst>
              <a:path w="1181100" h="228600">
                <a:moveTo>
                  <a:pt x="952500" y="0"/>
                </a:moveTo>
                <a:lnTo>
                  <a:pt x="952500" y="228600"/>
                </a:lnTo>
                <a:lnTo>
                  <a:pt x="1104900" y="152400"/>
                </a:lnTo>
                <a:lnTo>
                  <a:pt x="990600" y="152400"/>
                </a:lnTo>
                <a:lnTo>
                  <a:pt x="990600" y="76200"/>
                </a:lnTo>
                <a:lnTo>
                  <a:pt x="1104900" y="76200"/>
                </a:lnTo>
                <a:lnTo>
                  <a:pt x="952500" y="0"/>
                </a:lnTo>
                <a:close/>
              </a:path>
              <a:path w="1181100" h="228600">
                <a:moveTo>
                  <a:pt x="952500" y="76200"/>
                </a:moveTo>
                <a:lnTo>
                  <a:pt x="0" y="76200"/>
                </a:lnTo>
                <a:lnTo>
                  <a:pt x="0" y="152400"/>
                </a:lnTo>
                <a:lnTo>
                  <a:pt x="952500" y="152400"/>
                </a:lnTo>
                <a:lnTo>
                  <a:pt x="952500" y="76200"/>
                </a:lnTo>
                <a:close/>
              </a:path>
              <a:path w="1181100" h="228600">
                <a:moveTo>
                  <a:pt x="1104900" y="76200"/>
                </a:moveTo>
                <a:lnTo>
                  <a:pt x="990600" y="76200"/>
                </a:lnTo>
                <a:lnTo>
                  <a:pt x="990600" y="152400"/>
                </a:lnTo>
                <a:lnTo>
                  <a:pt x="1104900" y="152400"/>
                </a:lnTo>
                <a:lnTo>
                  <a:pt x="1181100" y="114300"/>
                </a:lnTo>
                <a:lnTo>
                  <a:pt x="1104900" y="76200"/>
                </a:lnTo>
                <a:close/>
              </a:path>
            </a:pathLst>
          </a:custGeom>
          <a:solidFill>
            <a:srgbClr val="5356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3"/>
          <p:cNvSpPr/>
          <p:nvPr/>
        </p:nvSpPr>
        <p:spPr>
          <a:xfrm>
            <a:off x="5843075" y="4139567"/>
            <a:ext cx="1816100" cy="1223998"/>
          </a:xfrm>
          <a:custGeom>
            <a:avLst/>
            <a:gdLst/>
            <a:ahLst/>
            <a:cxnLst/>
            <a:rect l="l" t="t" r="r" b="b"/>
            <a:pathLst>
              <a:path w="1816100" h="1573529">
                <a:moveTo>
                  <a:pt x="228600" y="1344726"/>
                </a:moveTo>
                <a:lnTo>
                  <a:pt x="0" y="1459026"/>
                </a:lnTo>
                <a:lnTo>
                  <a:pt x="228600" y="1573326"/>
                </a:lnTo>
                <a:lnTo>
                  <a:pt x="228600" y="1497126"/>
                </a:lnTo>
                <a:lnTo>
                  <a:pt x="190500" y="1497126"/>
                </a:lnTo>
                <a:lnTo>
                  <a:pt x="190500" y="1420926"/>
                </a:lnTo>
                <a:lnTo>
                  <a:pt x="228600" y="1420926"/>
                </a:lnTo>
                <a:lnTo>
                  <a:pt x="228600" y="1344726"/>
                </a:lnTo>
                <a:close/>
              </a:path>
              <a:path w="1816100" h="1573529">
                <a:moveTo>
                  <a:pt x="228600" y="1420926"/>
                </a:moveTo>
                <a:lnTo>
                  <a:pt x="190500" y="1420926"/>
                </a:lnTo>
                <a:lnTo>
                  <a:pt x="190500" y="1497126"/>
                </a:lnTo>
                <a:lnTo>
                  <a:pt x="228600" y="1497126"/>
                </a:lnTo>
                <a:lnTo>
                  <a:pt x="228600" y="1420926"/>
                </a:lnTo>
                <a:close/>
              </a:path>
              <a:path w="1816100" h="1573529">
                <a:moveTo>
                  <a:pt x="1739480" y="1420926"/>
                </a:moveTo>
                <a:lnTo>
                  <a:pt x="228600" y="1420926"/>
                </a:lnTo>
                <a:lnTo>
                  <a:pt x="228600" y="1497126"/>
                </a:lnTo>
                <a:lnTo>
                  <a:pt x="1777580" y="1497126"/>
                </a:lnTo>
                <a:lnTo>
                  <a:pt x="1792411" y="1494132"/>
                </a:lnTo>
                <a:lnTo>
                  <a:pt x="1804522" y="1485968"/>
                </a:lnTo>
                <a:lnTo>
                  <a:pt x="1812687" y="1473857"/>
                </a:lnTo>
                <a:lnTo>
                  <a:pt x="1815680" y="1459026"/>
                </a:lnTo>
                <a:lnTo>
                  <a:pt x="1739480" y="1459026"/>
                </a:lnTo>
                <a:lnTo>
                  <a:pt x="1739480" y="1420926"/>
                </a:lnTo>
                <a:close/>
              </a:path>
              <a:path w="1816100" h="1573529">
                <a:moveTo>
                  <a:pt x="1802561" y="0"/>
                </a:moveTo>
                <a:lnTo>
                  <a:pt x="1777580" y="0"/>
                </a:lnTo>
                <a:lnTo>
                  <a:pt x="1762749" y="2993"/>
                </a:lnTo>
                <a:lnTo>
                  <a:pt x="1750639" y="11158"/>
                </a:lnTo>
                <a:lnTo>
                  <a:pt x="1742474" y="23268"/>
                </a:lnTo>
                <a:lnTo>
                  <a:pt x="1739480" y="38100"/>
                </a:lnTo>
                <a:lnTo>
                  <a:pt x="1739480" y="1459026"/>
                </a:lnTo>
                <a:lnTo>
                  <a:pt x="1777580" y="1420926"/>
                </a:lnTo>
                <a:lnTo>
                  <a:pt x="1815680" y="1420926"/>
                </a:lnTo>
                <a:lnTo>
                  <a:pt x="1815680" y="76200"/>
                </a:lnTo>
                <a:lnTo>
                  <a:pt x="1777580" y="76200"/>
                </a:lnTo>
                <a:lnTo>
                  <a:pt x="1802561" y="51219"/>
                </a:lnTo>
                <a:lnTo>
                  <a:pt x="1802561" y="0"/>
                </a:lnTo>
                <a:close/>
              </a:path>
              <a:path w="1816100" h="1573529">
                <a:moveTo>
                  <a:pt x="1815680" y="1420926"/>
                </a:moveTo>
                <a:lnTo>
                  <a:pt x="1777580" y="1420926"/>
                </a:lnTo>
                <a:lnTo>
                  <a:pt x="1739480" y="1459026"/>
                </a:lnTo>
                <a:lnTo>
                  <a:pt x="1815680" y="1459026"/>
                </a:lnTo>
                <a:lnTo>
                  <a:pt x="1815680" y="1420926"/>
                </a:lnTo>
                <a:close/>
              </a:path>
              <a:path w="1816100" h="1573529">
                <a:moveTo>
                  <a:pt x="1802561" y="51219"/>
                </a:moveTo>
                <a:lnTo>
                  <a:pt x="1777580" y="76200"/>
                </a:lnTo>
                <a:lnTo>
                  <a:pt x="1802561" y="76200"/>
                </a:lnTo>
                <a:lnTo>
                  <a:pt x="1802561" y="51219"/>
                </a:lnTo>
                <a:close/>
              </a:path>
              <a:path w="1816100" h="1573529">
                <a:moveTo>
                  <a:pt x="1815680" y="38100"/>
                </a:moveTo>
                <a:lnTo>
                  <a:pt x="1802561" y="51219"/>
                </a:lnTo>
                <a:lnTo>
                  <a:pt x="1802561" y="76200"/>
                </a:lnTo>
                <a:lnTo>
                  <a:pt x="1815680" y="76200"/>
                </a:lnTo>
                <a:lnTo>
                  <a:pt x="1815680" y="38100"/>
                </a:lnTo>
                <a:close/>
              </a:path>
            </a:pathLst>
          </a:custGeom>
          <a:solidFill>
            <a:srgbClr val="5356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4"/>
          <p:cNvSpPr/>
          <p:nvPr/>
        </p:nvSpPr>
        <p:spPr>
          <a:xfrm>
            <a:off x="1596881" y="4204055"/>
            <a:ext cx="2353945" cy="1159510"/>
          </a:xfrm>
          <a:custGeom>
            <a:avLst/>
            <a:gdLst/>
            <a:ahLst/>
            <a:cxnLst/>
            <a:rect l="l" t="t" r="r" b="b"/>
            <a:pathLst>
              <a:path w="2353945" h="1159510">
                <a:moveTo>
                  <a:pt x="77441" y="227118"/>
                </a:moveTo>
                <a:lnTo>
                  <a:pt x="76134" y="1121282"/>
                </a:lnTo>
                <a:lnTo>
                  <a:pt x="76853" y="1128648"/>
                </a:lnTo>
                <a:lnTo>
                  <a:pt x="79006" y="1135770"/>
                </a:lnTo>
                <a:lnTo>
                  <a:pt x="114223" y="1159332"/>
                </a:lnTo>
                <a:lnTo>
                  <a:pt x="2353881" y="1159332"/>
                </a:lnTo>
                <a:lnTo>
                  <a:pt x="2353881" y="1121282"/>
                </a:lnTo>
                <a:lnTo>
                  <a:pt x="152323" y="1121282"/>
                </a:lnTo>
                <a:lnTo>
                  <a:pt x="114223" y="1083132"/>
                </a:lnTo>
                <a:lnTo>
                  <a:pt x="152380" y="1083132"/>
                </a:lnTo>
                <a:lnTo>
                  <a:pt x="153637" y="229871"/>
                </a:lnTo>
                <a:lnTo>
                  <a:pt x="77441" y="227118"/>
                </a:lnTo>
                <a:close/>
              </a:path>
              <a:path w="2353945" h="1159510">
                <a:moveTo>
                  <a:pt x="152380" y="1083132"/>
                </a:moveTo>
                <a:lnTo>
                  <a:pt x="114223" y="1083132"/>
                </a:lnTo>
                <a:lnTo>
                  <a:pt x="152323" y="1121282"/>
                </a:lnTo>
                <a:lnTo>
                  <a:pt x="152380" y="1083132"/>
                </a:lnTo>
                <a:close/>
              </a:path>
              <a:path w="2353945" h="1159510">
                <a:moveTo>
                  <a:pt x="2353881" y="1083132"/>
                </a:moveTo>
                <a:lnTo>
                  <a:pt x="152380" y="1083132"/>
                </a:lnTo>
                <a:lnTo>
                  <a:pt x="152323" y="1121282"/>
                </a:lnTo>
                <a:lnTo>
                  <a:pt x="2353881" y="1121282"/>
                </a:lnTo>
                <a:lnTo>
                  <a:pt x="2353881" y="1083132"/>
                </a:lnTo>
                <a:close/>
              </a:path>
              <a:path w="2353945" h="1159510">
                <a:moveTo>
                  <a:pt x="209195" y="190322"/>
                </a:moveTo>
                <a:lnTo>
                  <a:pt x="77495" y="190322"/>
                </a:lnTo>
                <a:lnTo>
                  <a:pt x="153695" y="190423"/>
                </a:lnTo>
                <a:lnTo>
                  <a:pt x="153637" y="229871"/>
                </a:lnTo>
                <a:lnTo>
                  <a:pt x="228447" y="232575"/>
                </a:lnTo>
                <a:lnTo>
                  <a:pt x="209195" y="190322"/>
                </a:lnTo>
                <a:close/>
              </a:path>
              <a:path w="2353945" h="1159510">
                <a:moveTo>
                  <a:pt x="77495" y="190322"/>
                </a:moveTo>
                <a:lnTo>
                  <a:pt x="77441" y="227118"/>
                </a:lnTo>
                <a:lnTo>
                  <a:pt x="153637" y="229871"/>
                </a:lnTo>
                <a:lnTo>
                  <a:pt x="153695" y="190423"/>
                </a:lnTo>
                <a:lnTo>
                  <a:pt x="77495" y="190322"/>
                </a:lnTo>
                <a:close/>
              </a:path>
              <a:path w="2353945" h="1159510">
                <a:moveTo>
                  <a:pt x="122478" y="0"/>
                </a:moveTo>
                <a:lnTo>
                  <a:pt x="0" y="224320"/>
                </a:lnTo>
                <a:lnTo>
                  <a:pt x="77441" y="227118"/>
                </a:lnTo>
                <a:lnTo>
                  <a:pt x="77495" y="190322"/>
                </a:lnTo>
                <a:lnTo>
                  <a:pt x="209195" y="190322"/>
                </a:lnTo>
                <a:lnTo>
                  <a:pt x="122478" y="0"/>
                </a:lnTo>
                <a:close/>
              </a:path>
            </a:pathLst>
          </a:custGeom>
          <a:solidFill>
            <a:srgbClr val="5356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5"/>
          <p:cNvSpPr txBox="1"/>
          <p:nvPr/>
        </p:nvSpPr>
        <p:spPr>
          <a:xfrm>
            <a:off x="1924921" y="4039593"/>
            <a:ext cx="2611120" cy="65082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marR="5080" algn="ctr">
              <a:lnSpc>
                <a:spcPct val="97900"/>
              </a:lnSpc>
              <a:spcBef>
                <a:spcPts val="135"/>
              </a:spcBef>
            </a:pPr>
            <a:r>
              <a:rPr sz="1400" b="1" spc="-5" dirty="0">
                <a:latin typeface="Verdana"/>
                <a:cs typeface="Verdana"/>
              </a:rPr>
              <a:t>Которая</a:t>
            </a:r>
            <a:r>
              <a:rPr sz="1400" b="1" spc="-6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потребляет  </a:t>
            </a:r>
            <a:r>
              <a:rPr lang="ru-RU" sz="1400" b="1" spc="-5" dirty="0">
                <a:solidFill>
                  <a:srgbClr val="FF0000"/>
                </a:solidFill>
                <a:latin typeface="Verdana"/>
                <a:cs typeface="Verdana"/>
              </a:rPr>
              <a:t>энергию и </a:t>
            </a:r>
            <a:r>
              <a:rPr sz="1400" b="1" spc="-5" dirty="0">
                <a:solidFill>
                  <a:srgbClr val="FF0000"/>
                </a:solidFill>
                <a:latin typeface="Verdana"/>
                <a:cs typeface="Verdana"/>
              </a:rPr>
              <a:t>материальные ресурсы</a:t>
            </a:r>
            <a:endParaRPr sz="1400" dirty="0">
              <a:solidFill>
                <a:srgbClr val="FF0000"/>
              </a:solidFill>
              <a:latin typeface="Verdana"/>
              <a:cs typeface="Verdana"/>
            </a:endParaRP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C27B2458-5213-5242-A442-11C154A944B0}"/>
              </a:ext>
            </a:extLst>
          </p:cNvPr>
          <p:cNvCxnSpPr/>
          <p:nvPr/>
        </p:nvCxnSpPr>
        <p:spPr bwMode="auto">
          <a:xfrm flipH="1">
            <a:off x="583918" y="5859705"/>
            <a:ext cx="7991659" cy="3057"/>
          </a:xfrm>
          <a:prstGeom prst="line">
            <a:avLst/>
          </a:prstGeom>
          <a:solidFill>
            <a:srgbClr val="C0C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F866E5A-BE49-6E48-BA62-9C630D0799FC}"/>
              </a:ext>
            </a:extLst>
          </p:cNvPr>
          <p:cNvSpPr txBox="1"/>
          <p:nvPr/>
        </p:nvSpPr>
        <p:spPr>
          <a:xfrm>
            <a:off x="436543" y="5905314"/>
            <a:ext cx="8250257" cy="70787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2000" b="1" dirty="0">
                <a:latin typeface="Arial"/>
                <a:cs typeface="Arial"/>
              </a:rPr>
              <a:t>Задачи устойчивого развития и процессы цифровизации бизнеса взаимосвязаны</a:t>
            </a:r>
          </a:p>
        </p:txBody>
      </p:sp>
      <p:pic>
        <p:nvPicPr>
          <p:cNvPr id="14" name="Изображение 13" descr="two-men-on-daily-job-break_318-6361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8581" r="58889"/>
          <a:stretch/>
        </p:blipFill>
        <p:spPr>
          <a:xfrm>
            <a:off x="4276145" y="2532761"/>
            <a:ext cx="586466" cy="1440000"/>
          </a:xfrm>
          <a:prstGeom prst="rect">
            <a:avLst/>
          </a:prstGeom>
        </p:spPr>
      </p:pic>
      <p:pic>
        <p:nvPicPr>
          <p:cNvPr id="15" name="Изображение 14" descr="27f401111d659095fc1de22a7895585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65" y="2532761"/>
            <a:ext cx="1439998" cy="1439998"/>
          </a:xfrm>
          <a:prstGeom prst="rect">
            <a:avLst/>
          </a:prstGeom>
        </p:spPr>
      </p:pic>
      <p:pic>
        <p:nvPicPr>
          <p:cNvPr id="16" name="Изображение 15" descr="open-laptop-computer-with-pixel-boxes_318-39349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3" b="8247"/>
          <a:stretch/>
        </p:blipFill>
        <p:spPr>
          <a:xfrm>
            <a:off x="6823949" y="2532761"/>
            <a:ext cx="1644011" cy="1367998"/>
          </a:xfrm>
          <a:prstGeom prst="rect">
            <a:avLst/>
          </a:prstGeom>
        </p:spPr>
      </p:pic>
      <p:pic>
        <p:nvPicPr>
          <p:cNvPr id="17" name="Изображение 16" descr="no-translate-detected_318-48227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6" b="9944"/>
          <a:stretch/>
        </p:blipFill>
        <p:spPr>
          <a:xfrm>
            <a:off x="4175760" y="4703018"/>
            <a:ext cx="1432560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6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97B2-EE91-324B-99BD-D76F43A437F7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95339" y="588435"/>
            <a:ext cx="9001125" cy="48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pPr marL="342861" indent="-342861">
              <a:spcBef>
                <a:spcPct val="20000"/>
              </a:spcBef>
              <a:defRPr/>
            </a:pPr>
            <a:r>
              <a:rPr lang="ru-RU" sz="2000" b="1" dirty="0" err="1">
                <a:solidFill>
                  <a:srgbClr val="CC0000"/>
                </a:solidFill>
                <a:latin typeface="Arial"/>
                <a:cs typeface="Arial"/>
              </a:rPr>
              <a:t>Цифровизация</a:t>
            </a:r>
            <a:r>
              <a:rPr lang="ru-RU" sz="2000" b="1" dirty="0">
                <a:solidFill>
                  <a:srgbClr val="CC0000"/>
                </a:solidFill>
                <a:latin typeface="Arial"/>
                <a:cs typeface="Arial"/>
              </a:rPr>
              <a:t> практик устойчивого развития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07754" y="1110792"/>
            <a:ext cx="981080" cy="196849"/>
            <a:chOff x="3009890" y="5499115"/>
            <a:chExt cx="981080" cy="147637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3009890" y="5500702"/>
              <a:ext cx="133350" cy="14446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prstClr val="black"/>
                </a:solidFill>
              </a:endParaRPr>
            </a:p>
          </p:txBody>
        </p:sp>
        <p:grpSp>
          <p:nvGrpSpPr>
            <p:cNvPr id="8" name="Группа 11"/>
            <p:cNvGrpSpPr/>
            <p:nvPr/>
          </p:nvGrpSpPr>
          <p:grpSpPr>
            <a:xfrm>
              <a:off x="3214678" y="5499115"/>
              <a:ext cx="776292" cy="147637"/>
              <a:chOff x="866750" y="925496"/>
              <a:chExt cx="776292" cy="147637"/>
            </a:xfrm>
          </p:grpSpPr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081064" y="925496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AutoShape 17"/>
              <p:cNvSpPr>
                <a:spLocks noChangeArrowheads="1"/>
              </p:cNvSpPr>
              <p:nvPr/>
            </p:nvSpPr>
            <p:spPr bwMode="auto">
              <a:xfrm>
                <a:off x="1295378" y="928670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AutoShape 18"/>
              <p:cNvSpPr>
                <a:spLocks noChangeArrowheads="1"/>
              </p:cNvSpPr>
              <p:nvPr/>
            </p:nvSpPr>
            <p:spPr bwMode="auto">
              <a:xfrm>
                <a:off x="1509692" y="928670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AutoShape 10"/>
              <p:cNvSpPr>
                <a:spLocks noChangeArrowheads="1"/>
              </p:cNvSpPr>
              <p:nvPr/>
            </p:nvSpPr>
            <p:spPr bwMode="auto">
              <a:xfrm>
                <a:off x="866750" y="927083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dirty="0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DDD19BF-C9A9-4112-B663-5A63B86BC017}"/>
              </a:ext>
            </a:extLst>
          </p:cNvPr>
          <p:cNvSpPr txBox="1"/>
          <p:nvPr/>
        </p:nvSpPr>
        <p:spPr>
          <a:xfrm>
            <a:off x="788639" y="5872801"/>
            <a:ext cx="8250257" cy="70787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2000" b="1" dirty="0">
                <a:latin typeface="Arial"/>
                <a:cs typeface="Arial"/>
              </a:rPr>
              <a:t>Цифровизация создает новые технологии и новые способы достижения целей и задач УР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74C493F-D0B8-495D-9316-8698C7F01AC3}"/>
              </a:ext>
            </a:extLst>
          </p:cNvPr>
          <p:cNvCxnSpPr/>
          <p:nvPr/>
        </p:nvCxnSpPr>
        <p:spPr bwMode="auto">
          <a:xfrm flipH="1">
            <a:off x="583918" y="5859705"/>
            <a:ext cx="7991659" cy="3057"/>
          </a:xfrm>
          <a:prstGeom prst="line">
            <a:avLst/>
          </a:prstGeom>
          <a:solidFill>
            <a:srgbClr val="C0C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Закрывающая фигурная скобка 19"/>
          <p:cNvSpPr/>
          <p:nvPr/>
        </p:nvSpPr>
        <p:spPr>
          <a:xfrm rot="10800000">
            <a:off x="4771159" y="1387146"/>
            <a:ext cx="703178" cy="4199703"/>
          </a:xfrm>
          <a:prstGeom prst="rightBrace">
            <a:avLst>
              <a:gd name="adj1" fmla="val 24659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83464" y="1502746"/>
            <a:ext cx="495604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BF0004"/>
              </a:buClr>
              <a:buFont typeface="Wingdings" charset="2"/>
              <a:buChar char="Ø"/>
            </a:pPr>
            <a:r>
              <a:rPr lang="ru-RU" i="1" dirty="0">
                <a:latin typeface="Arial"/>
                <a:cs typeface="Arial"/>
              </a:rPr>
              <a:t>устойчивое развитие </a:t>
            </a:r>
            <a:r>
              <a:rPr lang="ru-RU" dirty="0">
                <a:latin typeface="Arial"/>
                <a:cs typeface="Arial"/>
              </a:rPr>
              <a:t>– развивает</a:t>
            </a:r>
            <a:r>
              <a:rPr lang="ru-RU" b="1" dirty="0">
                <a:latin typeface="Arial"/>
                <a:cs typeface="Arial"/>
              </a:rPr>
              <a:t> сам бизнес</a:t>
            </a:r>
            <a:r>
              <a:rPr lang="ru-RU" dirty="0">
                <a:latin typeface="Arial"/>
                <a:cs typeface="Arial"/>
              </a:rPr>
              <a:t>, повышая:</a:t>
            </a:r>
            <a:endParaRPr lang="ru-RU" b="1" dirty="0">
              <a:latin typeface="Arial"/>
              <a:cs typeface="Arial"/>
            </a:endParaRPr>
          </a:p>
          <a:p>
            <a:pPr marL="742950" lvl="1" indent="-285750">
              <a:spcAft>
                <a:spcPts val="600"/>
              </a:spcAft>
              <a:buClr>
                <a:srgbClr val="BF0004"/>
              </a:buClr>
              <a:buFont typeface="Wingdings" charset="2"/>
              <a:buChar char="u"/>
            </a:pPr>
            <a:r>
              <a:rPr lang="ru-RU" b="1" dirty="0">
                <a:latin typeface="Arial"/>
                <a:cs typeface="Arial"/>
              </a:rPr>
              <a:t>осознанность деятельности</a:t>
            </a:r>
            <a:r>
              <a:rPr lang="ru-RU" dirty="0">
                <a:latin typeface="Arial"/>
                <a:cs typeface="Arial"/>
              </a:rPr>
              <a:t> (ответственность) </a:t>
            </a:r>
          </a:p>
          <a:p>
            <a:pPr marL="742950" lvl="1" indent="-285750">
              <a:spcAft>
                <a:spcPts val="600"/>
              </a:spcAft>
              <a:buClr>
                <a:srgbClr val="BF0004"/>
              </a:buClr>
              <a:buFont typeface="Wingdings" charset="2"/>
              <a:buChar char="u"/>
            </a:pPr>
            <a:r>
              <a:rPr lang="ru-RU" b="1" dirty="0">
                <a:latin typeface="Arial"/>
                <a:cs typeface="Arial"/>
              </a:rPr>
              <a:t>качество управления </a:t>
            </a:r>
            <a:r>
              <a:rPr lang="ru-RU" dirty="0">
                <a:latin typeface="Arial"/>
                <a:cs typeface="Arial"/>
              </a:rPr>
              <a:t>(прозрачность, бережливость)</a:t>
            </a:r>
          </a:p>
          <a:p>
            <a:pPr marL="742950" lvl="1" indent="-285750">
              <a:spcAft>
                <a:spcPts val="600"/>
              </a:spcAft>
              <a:buClr>
                <a:srgbClr val="BF0004"/>
              </a:buClr>
              <a:buFont typeface="Wingdings" charset="2"/>
              <a:buChar char="u"/>
            </a:pPr>
            <a:r>
              <a:rPr lang="ru-RU" b="1" dirty="0" err="1">
                <a:latin typeface="Arial"/>
                <a:cs typeface="Arial"/>
              </a:rPr>
              <a:t>кооперативность</a:t>
            </a:r>
            <a:r>
              <a:rPr lang="ru-RU" b="1" dirty="0">
                <a:latin typeface="Arial"/>
                <a:cs typeface="Arial"/>
              </a:rPr>
              <a:t> бизнеса </a:t>
            </a:r>
            <a:r>
              <a:rPr lang="ru-RU" dirty="0">
                <a:latin typeface="Arial"/>
                <a:cs typeface="Arial"/>
              </a:rPr>
              <a:t>(</a:t>
            </a:r>
            <a:r>
              <a:rPr lang="ru-RU" dirty="0" err="1">
                <a:latin typeface="Arial"/>
                <a:cs typeface="Arial"/>
              </a:rPr>
              <a:t>стейкхолдеры</a:t>
            </a:r>
            <a:r>
              <a:rPr lang="ru-RU" dirty="0">
                <a:latin typeface="Arial"/>
                <a:cs typeface="Arial"/>
              </a:rPr>
              <a:t>)</a:t>
            </a:r>
          </a:p>
          <a:p>
            <a:pPr marL="285750" indent="-285750">
              <a:spcBef>
                <a:spcPts val="600"/>
              </a:spcBef>
              <a:buClr>
                <a:srgbClr val="BF0004"/>
              </a:buClr>
              <a:buFont typeface="Wingdings" charset="2"/>
              <a:buChar char="Ø"/>
            </a:pPr>
            <a:r>
              <a:rPr lang="ru-RU" dirty="0">
                <a:latin typeface="Arial"/>
                <a:cs typeface="Arial"/>
              </a:rPr>
              <a:t>управление устойчивым развитием начинается с признания «</a:t>
            </a:r>
            <a:r>
              <a:rPr lang="ru-RU" i="1" dirty="0">
                <a:latin typeface="Arial"/>
                <a:cs typeface="Arial"/>
              </a:rPr>
              <a:t>расширенного</a:t>
            </a:r>
            <a:r>
              <a:rPr lang="ru-RU" dirty="0">
                <a:latin typeface="Arial"/>
                <a:cs typeface="Arial"/>
              </a:rPr>
              <a:t>» </a:t>
            </a:r>
            <a:r>
              <a:rPr lang="ru-RU" b="1" dirty="0">
                <a:latin typeface="Arial"/>
                <a:cs typeface="Arial"/>
              </a:rPr>
              <a:t>объекта</a:t>
            </a:r>
            <a:r>
              <a:rPr lang="ru-RU" dirty="0">
                <a:latin typeface="Arial"/>
                <a:cs typeface="Arial"/>
              </a:rPr>
              <a:t> </a:t>
            </a:r>
            <a:r>
              <a:rPr lang="ru-RU" b="1" dirty="0">
                <a:latin typeface="Arial"/>
                <a:cs typeface="Arial"/>
              </a:rPr>
              <a:t>управления</a:t>
            </a:r>
            <a:r>
              <a:rPr lang="ru-RU" dirty="0">
                <a:latin typeface="Arial"/>
                <a:cs typeface="Arial"/>
              </a:rPr>
              <a:t>: </a:t>
            </a:r>
          </a:p>
          <a:p>
            <a:pPr>
              <a:spcBef>
                <a:spcPts val="600"/>
              </a:spcBef>
              <a:buClr>
                <a:srgbClr val="BF0004"/>
              </a:buClr>
            </a:pPr>
            <a:endParaRPr lang="ru-RU" sz="300" dirty="0">
              <a:latin typeface="Arial"/>
              <a:cs typeface="Arial"/>
            </a:endParaRPr>
          </a:p>
          <a:p>
            <a:pPr>
              <a:buClr>
                <a:srgbClr val="BF0004"/>
              </a:buClr>
            </a:pPr>
            <a:r>
              <a:rPr lang="en-US" dirty="0">
                <a:latin typeface="Arial"/>
                <a:cs typeface="Arial"/>
              </a:rPr>
              <a:t>{</a:t>
            </a:r>
            <a:r>
              <a:rPr lang="ru-RU" i="1" dirty="0">
                <a:latin typeface="Arial"/>
                <a:cs typeface="Arial"/>
              </a:rPr>
              <a:t>бизнес</a:t>
            </a:r>
            <a:r>
              <a:rPr lang="ru-RU" dirty="0">
                <a:latin typeface="Arial"/>
                <a:cs typeface="Arial"/>
              </a:rPr>
              <a:t> + его </a:t>
            </a:r>
            <a:r>
              <a:rPr lang="ru-RU" i="1" dirty="0">
                <a:latin typeface="Arial"/>
                <a:cs typeface="Arial"/>
              </a:rPr>
              <a:t>влияние</a:t>
            </a:r>
            <a:r>
              <a:rPr lang="ru-RU" dirty="0">
                <a:latin typeface="Arial"/>
                <a:cs typeface="Arial"/>
              </a:rPr>
              <a:t> + </a:t>
            </a:r>
            <a:r>
              <a:rPr lang="ru-RU" i="1" dirty="0" err="1">
                <a:latin typeface="Arial"/>
                <a:cs typeface="Arial"/>
              </a:rPr>
              <a:t>стейкхолдеры</a:t>
            </a:r>
            <a:r>
              <a:rPr lang="ru-RU" i="1" dirty="0">
                <a:latin typeface="Arial"/>
                <a:cs typeface="Arial"/>
              </a:rPr>
              <a:t>} </a:t>
            </a:r>
          </a:p>
          <a:p>
            <a:pPr>
              <a:buClr>
                <a:srgbClr val="BF0004"/>
              </a:buClr>
            </a:pPr>
            <a:r>
              <a:rPr lang="ru-RU" i="1" dirty="0">
                <a:latin typeface="Arial"/>
                <a:cs typeface="Arial"/>
              </a:rPr>
              <a:t>=</a:t>
            </a:r>
            <a:r>
              <a:rPr lang="ru-RU" dirty="0">
                <a:latin typeface="Arial"/>
                <a:cs typeface="Arial"/>
              </a:rPr>
              <a:t> полная система разделения труда</a:t>
            </a:r>
          </a:p>
          <a:p>
            <a:pPr marL="285750" indent="-285750">
              <a:buClr>
                <a:srgbClr val="BF0004"/>
              </a:buClr>
              <a:buFont typeface="Wingdings" charset="2"/>
              <a:buChar char="Ø"/>
            </a:pPr>
            <a:endParaRPr lang="ru-RU" sz="1600" dirty="0">
              <a:latin typeface="Arial"/>
              <a:cs typeface="Arial"/>
            </a:endParaRPr>
          </a:p>
          <a:p>
            <a:pPr marL="285750" indent="-285750">
              <a:buClr>
                <a:srgbClr val="BF0004"/>
              </a:buClr>
              <a:buFont typeface="Wingdings" charset="2"/>
              <a:buChar char="Ø"/>
            </a:pPr>
            <a:endParaRPr lang="ru-RU" sz="1600" dirty="0">
              <a:latin typeface="Arial"/>
              <a:cs typeface="Arial"/>
            </a:endParaRPr>
          </a:p>
        </p:txBody>
      </p:sp>
      <p:pic>
        <p:nvPicPr>
          <p:cNvPr id="22" name="Рисунок 20">
            <a:extLst>
              <a:ext uri="{FF2B5EF4-FFF2-40B4-BE49-F238E27FC236}">
                <a16:creationId xmlns:a16="http://schemas.microsoft.com/office/drawing/2014/main" id="{874A5149-26BF-4A7A-8D2B-57B5AC073C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11" r="6372"/>
          <a:stretch/>
        </p:blipFill>
        <p:spPr>
          <a:xfrm>
            <a:off x="5410338" y="1710148"/>
            <a:ext cx="3130541" cy="1946621"/>
          </a:xfrm>
          <a:prstGeom prst="rect">
            <a:avLst/>
          </a:prstGeom>
        </p:spPr>
      </p:pic>
      <p:pic>
        <p:nvPicPr>
          <p:cNvPr id="24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816" y="4055981"/>
            <a:ext cx="1115992" cy="111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324" y="4055981"/>
            <a:ext cx="1115992" cy="111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Изображение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0808" y="4142578"/>
            <a:ext cx="1115992" cy="1115995"/>
          </a:xfrm>
          <a:prstGeom prst="rect">
            <a:avLst/>
          </a:prstGeom>
        </p:spPr>
      </p:pic>
      <p:pic>
        <p:nvPicPr>
          <p:cNvPr id="2" name="Picture 4" descr="логотип">
            <a:extLst>
              <a:ext uri="{FF2B5EF4-FFF2-40B4-BE49-F238E27FC236}">
                <a16:creationId xmlns:a16="http://schemas.microsoft.com/office/drawing/2014/main" id="{FC37F3A9-A45F-A546-82E8-09B6DFCAC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7" y="6247694"/>
            <a:ext cx="1169407" cy="42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999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97B2-EE91-324B-99BD-D76F43A437F7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95340" y="588435"/>
            <a:ext cx="8558460" cy="48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pPr marL="342861" indent="-342861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CC0000"/>
                </a:solidFill>
                <a:latin typeface="Arial"/>
                <a:cs typeface="Arial"/>
              </a:rPr>
              <a:t>Переосмысление роли цифровизации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07754" y="1110792"/>
            <a:ext cx="981080" cy="196849"/>
            <a:chOff x="3009890" y="5499115"/>
            <a:chExt cx="981080" cy="147637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3009890" y="5500702"/>
              <a:ext cx="133350" cy="14446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prstClr val="black"/>
                </a:solidFill>
              </a:endParaRPr>
            </a:p>
          </p:txBody>
        </p:sp>
        <p:grpSp>
          <p:nvGrpSpPr>
            <p:cNvPr id="8" name="Группа 11"/>
            <p:cNvGrpSpPr/>
            <p:nvPr/>
          </p:nvGrpSpPr>
          <p:grpSpPr>
            <a:xfrm>
              <a:off x="3214678" y="5499115"/>
              <a:ext cx="776292" cy="147637"/>
              <a:chOff x="866750" y="925496"/>
              <a:chExt cx="776292" cy="147637"/>
            </a:xfrm>
          </p:grpSpPr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081064" y="925496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AutoShape 17"/>
              <p:cNvSpPr>
                <a:spLocks noChangeArrowheads="1"/>
              </p:cNvSpPr>
              <p:nvPr/>
            </p:nvSpPr>
            <p:spPr bwMode="auto">
              <a:xfrm>
                <a:off x="1295378" y="928670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AutoShape 18"/>
              <p:cNvSpPr>
                <a:spLocks noChangeArrowheads="1"/>
              </p:cNvSpPr>
              <p:nvPr/>
            </p:nvSpPr>
            <p:spPr bwMode="auto">
              <a:xfrm>
                <a:off x="1509692" y="928670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AutoShape 10"/>
              <p:cNvSpPr>
                <a:spLocks noChangeArrowheads="1"/>
              </p:cNvSpPr>
              <p:nvPr/>
            </p:nvSpPr>
            <p:spPr bwMode="auto">
              <a:xfrm>
                <a:off x="866750" y="927083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dirty="0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</p:grpSp>
      </p:grpSp>
      <p:pic>
        <p:nvPicPr>
          <p:cNvPr id="2" name="Picture 4" descr="логотип">
            <a:extLst>
              <a:ext uri="{FF2B5EF4-FFF2-40B4-BE49-F238E27FC236}">
                <a16:creationId xmlns:a16="http://schemas.microsoft.com/office/drawing/2014/main" id="{70E242FB-7D56-3942-A427-35C2A40EE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7" y="6247694"/>
            <a:ext cx="1169407" cy="42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6D6C0BB-CE6E-444F-90D3-C9782F804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3984" y="990201"/>
            <a:ext cx="4489703" cy="219759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9" name="Изображение 13" descr="two-men-on-daily-job-break_318-63614.jpg">
            <a:extLst>
              <a:ext uri="{FF2B5EF4-FFF2-40B4-BE49-F238E27FC236}">
                <a16:creationId xmlns:a16="http://schemas.microsoft.com/office/drawing/2014/main" id="{0B35BC04-C1F1-1744-A6EE-00FE6C88F8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" t="8581" r="58889"/>
          <a:stretch/>
        </p:blipFill>
        <p:spPr>
          <a:xfrm>
            <a:off x="1174520" y="2886114"/>
            <a:ext cx="800780" cy="1966223"/>
          </a:xfrm>
          <a:prstGeom prst="rect">
            <a:avLst/>
          </a:prstGeom>
        </p:spPr>
      </p:pic>
      <p:pic>
        <p:nvPicPr>
          <p:cNvPr id="25" name="Рисунок 20">
            <a:extLst>
              <a:ext uri="{FF2B5EF4-FFF2-40B4-BE49-F238E27FC236}">
                <a16:creationId xmlns:a16="http://schemas.microsoft.com/office/drawing/2014/main" id="{F36AF1FE-C2D0-7044-885F-0BED68E6A7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11" r="6372"/>
          <a:stretch/>
        </p:blipFill>
        <p:spPr>
          <a:xfrm>
            <a:off x="1178867" y="1346533"/>
            <a:ext cx="2247010" cy="1397227"/>
          </a:xfrm>
          <a:prstGeom prst="rect">
            <a:avLst/>
          </a:prstGeom>
          <a:ln>
            <a:solidFill>
              <a:srgbClr val="0070C0"/>
            </a:solidFill>
          </a:ln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EBC245C7-A233-2D41-9A16-40927AD46022}"/>
              </a:ext>
            </a:extLst>
          </p:cNvPr>
          <p:cNvCxnSpPr>
            <a:cxnSpLocks/>
          </p:cNvCxnSpPr>
          <p:nvPr/>
        </p:nvCxnSpPr>
        <p:spPr>
          <a:xfrm>
            <a:off x="1226402" y="5030825"/>
            <a:ext cx="2028566" cy="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88B09496-781A-0F45-A6CC-2B9167FBA087}"/>
              </a:ext>
            </a:extLst>
          </p:cNvPr>
          <p:cNvCxnSpPr>
            <a:cxnSpLocks/>
          </p:cNvCxnSpPr>
          <p:nvPr/>
        </p:nvCxnSpPr>
        <p:spPr>
          <a:xfrm>
            <a:off x="2302372" y="2764554"/>
            <a:ext cx="0" cy="2160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789FF0B-15FB-774E-9BFA-0238C3F6A5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2560496" y="3399032"/>
            <a:ext cx="1043363" cy="104336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ED457DB-F37D-1E42-89C1-5C8F9B1FD6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43984" y="3385543"/>
            <a:ext cx="969860" cy="107034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135A43F-43D8-D747-BF1F-2B6D8AD9F1BB}"/>
              </a:ext>
            </a:extLst>
          </p:cNvPr>
          <p:cNvSpPr txBox="1"/>
          <p:nvPr/>
        </p:nvSpPr>
        <p:spPr>
          <a:xfrm>
            <a:off x="3828089" y="3659103"/>
            <a:ext cx="356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A4656833-4A4B-DB49-B535-A1D8AF184538}"/>
              </a:ext>
            </a:extLst>
          </p:cNvPr>
          <p:cNvCxnSpPr>
            <a:cxnSpLocks/>
          </p:cNvCxnSpPr>
          <p:nvPr/>
        </p:nvCxnSpPr>
        <p:spPr>
          <a:xfrm flipH="1">
            <a:off x="5448914" y="3234054"/>
            <a:ext cx="877402" cy="859393"/>
          </a:xfrm>
          <a:prstGeom prst="straightConnector1">
            <a:avLst/>
          </a:prstGeom>
          <a:ln w="57150"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391234EE-B114-224E-BA9E-21E4BA06C2BD}"/>
              </a:ext>
            </a:extLst>
          </p:cNvPr>
          <p:cNvSpPr/>
          <p:nvPr/>
        </p:nvSpPr>
        <p:spPr>
          <a:xfrm>
            <a:off x="3483993" y="4653635"/>
            <a:ext cx="3069207" cy="72439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оловина рамки 41">
            <a:extLst>
              <a:ext uri="{FF2B5EF4-FFF2-40B4-BE49-F238E27FC236}">
                <a16:creationId xmlns:a16="http://schemas.microsoft.com/office/drawing/2014/main" id="{60E70BF5-53AA-EF42-A2EC-9970253ED715}"/>
              </a:ext>
            </a:extLst>
          </p:cNvPr>
          <p:cNvSpPr/>
          <p:nvPr/>
        </p:nvSpPr>
        <p:spPr>
          <a:xfrm rot="10800000">
            <a:off x="6193484" y="5041234"/>
            <a:ext cx="512064" cy="544428"/>
          </a:xfrm>
          <a:prstGeom prst="halfFrame">
            <a:avLst>
              <a:gd name="adj1" fmla="val 8333"/>
              <a:gd name="adj2" fmla="val 65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Половина рамки 42">
            <a:extLst>
              <a:ext uri="{FF2B5EF4-FFF2-40B4-BE49-F238E27FC236}">
                <a16:creationId xmlns:a16="http://schemas.microsoft.com/office/drawing/2014/main" id="{0B467015-4244-B54C-8B03-C779B26ACC15}"/>
              </a:ext>
            </a:extLst>
          </p:cNvPr>
          <p:cNvSpPr/>
          <p:nvPr/>
        </p:nvSpPr>
        <p:spPr>
          <a:xfrm rot="5400000">
            <a:off x="6177302" y="4401995"/>
            <a:ext cx="512064" cy="544428"/>
          </a:xfrm>
          <a:prstGeom prst="halfFrame">
            <a:avLst>
              <a:gd name="adj1" fmla="val 8333"/>
              <a:gd name="adj2" fmla="val 65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34A4C774-C9FA-B146-92DF-258975B073A6}"/>
              </a:ext>
            </a:extLst>
          </p:cNvPr>
          <p:cNvCxnSpPr/>
          <p:nvPr/>
        </p:nvCxnSpPr>
        <p:spPr bwMode="auto">
          <a:xfrm flipH="1">
            <a:off x="583918" y="5859705"/>
            <a:ext cx="7991659" cy="3057"/>
          </a:xfrm>
          <a:prstGeom prst="line">
            <a:avLst/>
          </a:prstGeom>
          <a:solidFill>
            <a:srgbClr val="C0C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C4E1C41-94D4-034E-AB44-FE24C44B0CC5}"/>
              </a:ext>
            </a:extLst>
          </p:cNvPr>
          <p:cNvSpPr txBox="1"/>
          <p:nvPr/>
        </p:nvSpPr>
        <p:spPr>
          <a:xfrm>
            <a:off x="444249" y="5909024"/>
            <a:ext cx="8250257" cy="70787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2000" b="1" dirty="0">
                <a:latin typeface="Arial"/>
                <a:cs typeface="Arial"/>
              </a:rPr>
              <a:t>Цифровизация меняет контекст постановки и реализации задач в области устойчивого развития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005F969-35BB-734B-9D95-602B5F84A13E}"/>
              </a:ext>
            </a:extLst>
          </p:cNvPr>
          <p:cNvCxnSpPr>
            <a:cxnSpLocks/>
            <a:stCxn id="13" idx="2"/>
            <a:endCxn id="43" idx="2"/>
          </p:cNvCxnSpPr>
          <p:nvPr/>
        </p:nvCxnSpPr>
        <p:spPr>
          <a:xfrm flipH="1">
            <a:off x="6433334" y="3187792"/>
            <a:ext cx="255502" cy="1230385"/>
          </a:xfrm>
          <a:prstGeom prst="straightConnector1">
            <a:avLst/>
          </a:prstGeom>
          <a:ln w="57150">
            <a:solidFill>
              <a:srgbClr val="FC0107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97D13823-70AA-CA4B-B172-FBE6EA7680C9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717636" y="2088997"/>
            <a:ext cx="726348" cy="350826"/>
          </a:xfrm>
          <a:prstGeom prst="straightConnector1">
            <a:avLst/>
          </a:prstGeom>
          <a:ln w="57150">
            <a:solidFill>
              <a:srgbClr val="FC0107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Половина рамки 26">
            <a:extLst>
              <a:ext uri="{FF2B5EF4-FFF2-40B4-BE49-F238E27FC236}">
                <a16:creationId xmlns:a16="http://schemas.microsoft.com/office/drawing/2014/main" id="{EDCB936D-EEBB-CA40-BC1C-05E759C0EC8D}"/>
              </a:ext>
            </a:extLst>
          </p:cNvPr>
          <p:cNvSpPr/>
          <p:nvPr/>
        </p:nvSpPr>
        <p:spPr>
          <a:xfrm rot="5400000">
            <a:off x="3060099" y="1146948"/>
            <a:ext cx="512064" cy="544428"/>
          </a:xfrm>
          <a:prstGeom prst="halfFrame">
            <a:avLst>
              <a:gd name="adj1" fmla="val 8333"/>
              <a:gd name="adj2" fmla="val 65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Половина рамки 27">
            <a:extLst>
              <a:ext uri="{FF2B5EF4-FFF2-40B4-BE49-F238E27FC236}">
                <a16:creationId xmlns:a16="http://schemas.microsoft.com/office/drawing/2014/main" id="{CF22C71B-E02E-2C47-B0F8-40BCC075CF8B}"/>
              </a:ext>
            </a:extLst>
          </p:cNvPr>
          <p:cNvSpPr/>
          <p:nvPr/>
        </p:nvSpPr>
        <p:spPr>
          <a:xfrm rot="10800000">
            <a:off x="3060099" y="2353605"/>
            <a:ext cx="512064" cy="544428"/>
          </a:xfrm>
          <a:prstGeom prst="halfFrame">
            <a:avLst>
              <a:gd name="adj1" fmla="val 8333"/>
              <a:gd name="adj2" fmla="val 65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097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97B2-EE91-324B-99BD-D76F43A437F7}" type="slidenum">
              <a:rPr lang="ru-RU" smtClean="0"/>
              <a:t>5</a:t>
            </a:fld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95340" y="588435"/>
            <a:ext cx="8558460" cy="48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pPr marL="342861" indent="-342861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CC0000"/>
                </a:solidFill>
                <a:latin typeface="Arial"/>
                <a:cs typeface="Arial"/>
              </a:rPr>
              <a:t>Принципы организации </a:t>
            </a:r>
            <a:r>
              <a:rPr lang="ru-RU" sz="2000" b="1" dirty="0" err="1">
                <a:solidFill>
                  <a:srgbClr val="CC0000"/>
                </a:solidFill>
                <a:latin typeface="Arial"/>
                <a:cs typeface="Arial"/>
              </a:rPr>
              <a:t>стейкхолдерской</a:t>
            </a:r>
            <a:r>
              <a:rPr lang="ru-RU" sz="2000" b="1" dirty="0">
                <a:solidFill>
                  <a:srgbClr val="CC0000"/>
                </a:solidFill>
                <a:latin typeface="Arial"/>
                <a:cs typeface="Arial"/>
              </a:rPr>
              <a:t> коммуникации</a:t>
            </a:r>
          </a:p>
          <a:p>
            <a:pPr marL="342861" indent="-342861">
              <a:spcBef>
                <a:spcPct val="20000"/>
              </a:spcBef>
              <a:defRPr/>
            </a:pPr>
            <a:endParaRPr lang="ru-RU" sz="2000" b="1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07754" y="1110792"/>
            <a:ext cx="981080" cy="196849"/>
            <a:chOff x="3009890" y="5499115"/>
            <a:chExt cx="981080" cy="147637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3009890" y="5500702"/>
              <a:ext cx="133350" cy="14446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prstClr val="black"/>
                </a:solidFill>
              </a:endParaRPr>
            </a:p>
          </p:txBody>
        </p:sp>
        <p:grpSp>
          <p:nvGrpSpPr>
            <p:cNvPr id="8" name="Группа 11"/>
            <p:cNvGrpSpPr/>
            <p:nvPr/>
          </p:nvGrpSpPr>
          <p:grpSpPr>
            <a:xfrm>
              <a:off x="3214678" y="5499115"/>
              <a:ext cx="776292" cy="147637"/>
              <a:chOff x="866750" y="925496"/>
              <a:chExt cx="776292" cy="147637"/>
            </a:xfrm>
          </p:grpSpPr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081064" y="925496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AutoShape 17"/>
              <p:cNvSpPr>
                <a:spLocks noChangeArrowheads="1"/>
              </p:cNvSpPr>
              <p:nvPr/>
            </p:nvSpPr>
            <p:spPr bwMode="auto">
              <a:xfrm>
                <a:off x="1295378" y="928670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AutoShape 18"/>
              <p:cNvSpPr>
                <a:spLocks noChangeArrowheads="1"/>
              </p:cNvSpPr>
              <p:nvPr/>
            </p:nvSpPr>
            <p:spPr bwMode="auto">
              <a:xfrm>
                <a:off x="1509692" y="928670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AutoShape 10"/>
              <p:cNvSpPr>
                <a:spLocks noChangeArrowheads="1"/>
              </p:cNvSpPr>
              <p:nvPr/>
            </p:nvSpPr>
            <p:spPr bwMode="auto">
              <a:xfrm>
                <a:off x="866750" y="927083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dirty="0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</p:grpSp>
      </p:grpSp>
      <p:pic>
        <p:nvPicPr>
          <p:cNvPr id="2" name="Picture 4" descr="логотип">
            <a:extLst>
              <a:ext uri="{FF2B5EF4-FFF2-40B4-BE49-F238E27FC236}">
                <a16:creationId xmlns:a16="http://schemas.microsoft.com/office/drawing/2014/main" id="{70E242FB-7D56-3942-A427-35C2A40EE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7" y="6247694"/>
            <a:ext cx="1169407" cy="42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Номер слайда 4">
            <a:extLst>
              <a:ext uri="{FF2B5EF4-FFF2-40B4-BE49-F238E27FC236}">
                <a16:creationId xmlns:a16="http://schemas.microsoft.com/office/drawing/2014/main" id="{213F8805-DA9E-7D4B-983C-1755C0D12466}"/>
              </a:ext>
            </a:extLst>
          </p:cNvPr>
          <p:cNvSpPr txBox="1">
            <a:spLocks/>
          </p:cNvSpPr>
          <p:nvPr/>
        </p:nvSpPr>
        <p:spPr>
          <a:xfrm>
            <a:off x="6598290" y="6028593"/>
            <a:ext cx="2133600" cy="439615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457200" rtl="0" eaLnBrk="1" latinLnBrk="0" hangingPunct="1">
              <a:defRPr kumimoji="1" sz="221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796" indent="-263768" algn="l" defTabSz="457200" rtl="0" eaLnBrk="1" latinLnBrk="0" hangingPunct="1">
              <a:defRPr kumimoji="1" sz="221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55070" indent="-211015" algn="l" defTabSz="457200" rtl="0" eaLnBrk="1" latinLnBrk="0" hangingPunct="1">
              <a:defRPr kumimoji="1" sz="221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477099" indent="-211015" algn="l" defTabSz="457200" rtl="0" eaLnBrk="1" latinLnBrk="0" hangingPunct="1">
              <a:defRPr kumimoji="1" sz="221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99128" indent="-211015" algn="l" defTabSz="457200" rtl="0" eaLnBrk="1" latinLnBrk="0" hangingPunct="1">
              <a:defRPr kumimoji="1" sz="221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321155" indent="-211015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21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186" indent="-211015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21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165214" indent="-211015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21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587240" indent="-211015" algn="l" defTabSz="457200" rtl="0" eaLnBrk="1" fontAlgn="base" latinLnBrk="0" hangingPunct="1">
              <a:spcBef>
                <a:spcPct val="0"/>
              </a:spcBef>
              <a:spcAft>
                <a:spcPct val="0"/>
              </a:spcAft>
              <a:defRPr kumimoji="1" sz="221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fld id="{504333B5-71F1-EB4C-A45E-1E889D64EE60}" type="slidenum">
              <a:rPr kumimoji="0" lang="ru-RU" altLang="ru-RU" sz="1292" smtClean="0">
                <a:latin typeface="PT Sans" panose="020B0503020203020204" pitchFamily="34" charset="0"/>
              </a:rPr>
              <a:pPr/>
              <a:t>5</a:t>
            </a:fld>
            <a:endParaRPr kumimoji="0" lang="ru-RU" altLang="ru-RU" sz="1292">
              <a:latin typeface="PT Sans" panose="020B0503020203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E081F42-6AFF-9A4C-86D1-301B9154C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68" y="1299732"/>
            <a:ext cx="2430630" cy="14147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60E1AF6-C5B6-B844-A3F5-EFCA6675C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47550" y="1299732"/>
            <a:ext cx="2430630" cy="141470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BA69F26-42EB-EA43-B550-DBAE5B875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975" y="1299732"/>
            <a:ext cx="2430630" cy="1414702"/>
          </a:xfrm>
          <a:prstGeom prst="rect">
            <a:avLst/>
          </a:prstGeom>
        </p:spPr>
      </p:pic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2323708A-38CD-8A41-8C8E-5441755B2D92}"/>
              </a:ext>
            </a:extLst>
          </p:cNvPr>
          <p:cNvCxnSpPr>
            <a:cxnSpLocks/>
          </p:cNvCxnSpPr>
          <p:nvPr/>
        </p:nvCxnSpPr>
        <p:spPr>
          <a:xfrm>
            <a:off x="5364677" y="1249288"/>
            <a:ext cx="0" cy="1515590"/>
          </a:xfrm>
          <a:prstGeom prst="straightConnector1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A99DDE96-7B5F-F64A-A182-FB4566E3826B}"/>
              </a:ext>
            </a:extLst>
          </p:cNvPr>
          <p:cNvCxnSpPr>
            <a:cxnSpLocks/>
          </p:cNvCxnSpPr>
          <p:nvPr/>
        </p:nvCxnSpPr>
        <p:spPr>
          <a:xfrm>
            <a:off x="2657100" y="1299732"/>
            <a:ext cx="0" cy="1534097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D0606CAF-C40C-D44B-B48B-EE60C5D31D3B}"/>
              </a:ext>
            </a:extLst>
          </p:cNvPr>
          <p:cNvCxnSpPr>
            <a:cxnSpLocks/>
          </p:cNvCxnSpPr>
          <p:nvPr/>
        </p:nvCxnSpPr>
        <p:spPr>
          <a:xfrm>
            <a:off x="844751" y="2217804"/>
            <a:ext cx="899518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227C3BF-39CD-B242-A321-40D901CD60BE}"/>
              </a:ext>
            </a:extLst>
          </p:cNvPr>
          <p:cNvSpPr txBox="1"/>
          <p:nvPr/>
        </p:nvSpPr>
        <p:spPr>
          <a:xfrm>
            <a:off x="799344" y="2176498"/>
            <a:ext cx="764503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73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сообщение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7FEE3F3F-5F0A-854B-B2A2-236073FFAFEC}"/>
              </a:ext>
            </a:extLst>
          </p:cNvPr>
          <p:cNvSpPr/>
          <p:nvPr/>
        </p:nvSpPr>
        <p:spPr>
          <a:xfrm>
            <a:off x="1430636" y="1298275"/>
            <a:ext cx="1089850" cy="151559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6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0168D8-7D3D-2446-A9B7-D66EBEE704A7}"/>
              </a:ext>
            </a:extLst>
          </p:cNvPr>
          <p:cNvSpPr txBox="1"/>
          <p:nvPr/>
        </p:nvSpPr>
        <p:spPr>
          <a:xfrm rot="16200000">
            <a:off x="2178746" y="1890173"/>
            <a:ext cx="764503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73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понимание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55BA2086-2234-8B42-A75B-00E8F524E504}"/>
              </a:ext>
            </a:extLst>
          </p:cNvPr>
          <p:cNvSpPr/>
          <p:nvPr/>
        </p:nvSpPr>
        <p:spPr>
          <a:xfrm>
            <a:off x="2799993" y="1298275"/>
            <a:ext cx="891359" cy="1535554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6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D36B7FF-74D9-D74F-BCA7-3F0CA0DDFBC9}"/>
              </a:ext>
            </a:extLst>
          </p:cNvPr>
          <p:cNvSpPr txBox="1"/>
          <p:nvPr/>
        </p:nvSpPr>
        <p:spPr>
          <a:xfrm rot="5400000">
            <a:off x="2392944" y="1963106"/>
            <a:ext cx="764503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73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понимание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267448-FA64-4D40-9441-F1856D2A5F85}"/>
              </a:ext>
            </a:extLst>
          </p:cNvPr>
          <p:cNvSpPr txBox="1"/>
          <p:nvPr/>
        </p:nvSpPr>
        <p:spPr>
          <a:xfrm>
            <a:off x="3677074" y="2210908"/>
            <a:ext cx="764503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73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отношение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id="{8CC7797D-5D36-8F4D-B413-05828593F18F}"/>
              </a:ext>
            </a:extLst>
          </p:cNvPr>
          <p:cNvCxnSpPr>
            <a:cxnSpLocks/>
          </p:cNvCxnSpPr>
          <p:nvPr/>
        </p:nvCxnSpPr>
        <p:spPr>
          <a:xfrm flipH="1">
            <a:off x="3446541" y="2217804"/>
            <a:ext cx="97945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Овал 35">
            <a:extLst>
              <a:ext uri="{FF2B5EF4-FFF2-40B4-BE49-F238E27FC236}">
                <a16:creationId xmlns:a16="http://schemas.microsoft.com/office/drawing/2014/main" id="{6997CD48-6346-DB46-AA22-9544988A2627}"/>
              </a:ext>
            </a:extLst>
          </p:cNvPr>
          <p:cNvSpPr/>
          <p:nvPr/>
        </p:nvSpPr>
        <p:spPr>
          <a:xfrm>
            <a:off x="5650774" y="1683799"/>
            <a:ext cx="1913956" cy="53400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6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0F131A-3659-144F-92A3-017C9AEAA9CA}"/>
              </a:ext>
            </a:extLst>
          </p:cNvPr>
          <p:cNvSpPr txBox="1"/>
          <p:nvPr/>
        </p:nvSpPr>
        <p:spPr>
          <a:xfrm rot="529633">
            <a:off x="5843072" y="2298978"/>
            <a:ext cx="1244871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73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реагирование (Ре*)</a:t>
            </a:r>
          </a:p>
        </p:txBody>
      </p: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7EA342A8-710F-9F4E-BABE-9AD053E77535}"/>
              </a:ext>
            </a:extLst>
          </p:cNvPr>
          <p:cNvCxnSpPr>
            <a:cxnSpLocks/>
          </p:cNvCxnSpPr>
          <p:nvPr/>
        </p:nvCxnSpPr>
        <p:spPr>
          <a:xfrm>
            <a:off x="5591359" y="2209031"/>
            <a:ext cx="1529089" cy="2502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Соединитель: изогнутый 2">
            <a:extLst>
              <a:ext uri="{FF2B5EF4-FFF2-40B4-BE49-F238E27FC236}">
                <a16:creationId xmlns:a16="http://schemas.microsoft.com/office/drawing/2014/main" id="{DE3BB4CB-85C9-C34B-B80B-DD194A85E061}"/>
              </a:ext>
            </a:extLst>
          </p:cNvPr>
          <p:cNvCxnSpPr>
            <a:cxnSpLocks/>
          </p:cNvCxnSpPr>
          <p:nvPr/>
        </p:nvCxnSpPr>
        <p:spPr>
          <a:xfrm rot="10800000">
            <a:off x="6574251" y="1452692"/>
            <a:ext cx="780537" cy="372272"/>
          </a:xfrm>
          <a:prstGeom prst="curvedConnector4">
            <a:avLst>
              <a:gd name="adj1" fmla="val 9900"/>
              <a:gd name="adj2" fmla="val 15668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>
            <a:extLst>
              <a:ext uri="{FF2B5EF4-FFF2-40B4-BE49-F238E27FC236}">
                <a16:creationId xmlns:a16="http://schemas.microsoft.com/office/drawing/2014/main" id="{8CF84C91-AFC3-074C-85E4-654B3E0BA71D}"/>
              </a:ext>
            </a:extLst>
          </p:cNvPr>
          <p:cNvSpPr/>
          <p:nvPr/>
        </p:nvSpPr>
        <p:spPr>
          <a:xfrm>
            <a:off x="6465508" y="1471043"/>
            <a:ext cx="178778" cy="9281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E7EA88C-8170-2945-A6F9-511AFCE16EB8}"/>
              </a:ext>
            </a:extLst>
          </p:cNvPr>
          <p:cNvSpPr txBox="1"/>
          <p:nvPr/>
        </p:nvSpPr>
        <p:spPr>
          <a:xfrm>
            <a:off x="5379836" y="1865031"/>
            <a:ext cx="464129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92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292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7FEC6A-F1E3-864B-82C6-F8EC87D5FCB8}"/>
              </a:ext>
            </a:extLst>
          </p:cNvPr>
          <p:cNvSpPr txBox="1"/>
          <p:nvPr/>
        </p:nvSpPr>
        <p:spPr>
          <a:xfrm>
            <a:off x="2790816" y="1851065"/>
            <a:ext cx="464129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92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292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F5D0A94-2A0C-8044-A57C-3F40C0B5E6A5}"/>
              </a:ext>
            </a:extLst>
          </p:cNvPr>
          <p:cNvSpPr txBox="1"/>
          <p:nvPr/>
        </p:nvSpPr>
        <p:spPr>
          <a:xfrm>
            <a:off x="127036" y="1851066"/>
            <a:ext cx="464129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292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292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5155935-7995-5645-A188-7D3923FB7BF1}"/>
              </a:ext>
            </a:extLst>
          </p:cNvPr>
          <p:cNvSpPr txBox="1"/>
          <p:nvPr/>
        </p:nvSpPr>
        <p:spPr>
          <a:xfrm>
            <a:off x="7466098" y="1847057"/>
            <a:ext cx="464129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92" b="1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292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1292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223595-844F-1A44-93AD-F9122FF33658}"/>
              </a:ext>
            </a:extLst>
          </p:cNvPr>
          <p:cNvSpPr txBox="1"/>
          <p:nvPr/>
        </p:nvSpPr>
        <p:spPr>
          <a:xfrm>
            <a:off x="4900548" y="1847057"/>
            <a:ext cx="464129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92" b="1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292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1292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536101-256B-D448-847E-91ABFF976474}"/>
              </a:ext>
            </a:extLst>
          </p:cNvPr>
          <p:cNvSpPr txBox="1"/>
          <p:nvPr/>
        </p:nvSpPr>
        <p:spPr>
          <a:xfrm>
            <a:off x="2180967" y="1865030"/>
            <a:ext cx="464129" cy="29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92" b="1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292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1292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11F42A-81DD-5940-95F0-B57A108AA870}"/>
              </a:ext>
            </a:extLst>
          </p:cNvPr>
          <p:cNvSpPr txBox="1"/>
          <p:nvPr/>
        </p:nvSpPr>
        <p:spPr>
          <a:xfrm>
            <a:off x="5710334" y="2704974"/>
            <a:ext cx="1688123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77" b="1" dirty="0">
                <a:latin typeface="Arial" panose="020B0604020202020204" pitchFamily="34" charset="0"/>
                <a:cs typeface="Arial" panose="020B0604020202020204" pitchFamily="34" charset="0"/>
              </a:rPr>
              <a:t>3-й</a:t>
            </a:r>
            <a:r>
              <a:rPr lang="en-US" sz="147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77" b="1" dirty="0">
                <a:latin typeface="Arial" panose="020B0604020202020204" pitchFamily="34" charset="0"/>
                <a:cs typeface="Arial" panose="020B0604020202020204" pitchFamily="34" charset="0"/>
              </a:rPr>
              <a:t>такт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C014DBB-F4FE-854C-8A1D-156F8AF93D03}"/>
              </a:ext>
            </a:extLst>
          </p:cNvPr>
          <p:cNvSpPr txBox="1"/>
          <p:nvPr/>
        </p:nvSpPr>
        <p:spPr>
          <a:xfrm>
            <a:off x="3077388" y="2725444"/>
            <a:ext cx="1688123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77" b="1" dirty="0">
                <a:latin typeface="Arial" panose="020B0604020202020204" pitchFamily="34" charset="0"/>
                <a:cs typeface="Arial" panose="020B0604020202020204" pitchFamily="34" charset="0"/>
              </a:rPr>
              <a:t>2-й</a:t>
            </a:r>
            <a:r>
              <a:rPr lang="en-US" sz="147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77" b="1" dirty="0">
                <a:latin typeface="Arial" panose="020B0604020202020204" pitchFamily="34" charset="0"/>
                <a:cs typeface="Arial" panose="020B0604020202020204" pitchFamily="34" charset="0"/>
              </a:rPr>
              <a:t>такт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AF4BDD-205E-AD46-AA70-4682286687E2}"/>
              </a:ext>
            </a:extLst>
          </p:cNvPr>
          <p:cNvSpPr txBox="1"/>
          <p:nvPr/>
        </p:nvSpPr>
        <p:spPr>
          <a:xfrm>
            <a:off x="255439" y="2743693"/>
            <a:ext cx="1688123" cy="31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77" b="1" dirty="0">
                <a:latin typeface="Arial" panose="020B0604020202020204" pitchFamily="34" charset="0"/>
                <a:cs typeface="Arial" panose="020B0604020202020204" pitchFamily="34" charset="0"/>
              </a:rPr>
              <a:t>1-й</a:t>
            </a:r>
            <a:r>
              <a:rPr lang="en-US" sz="147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77" b="1" dirty="0">
                <a:latin typeface="Arial" panose="020B0604020202020204" pitchFamily="34" charset="0"/>
                <a:cs typeface="Arial" panose="020B0604020202020204" pitchFamily="34" charset="0"/>
              </a:rPr>
              <a:t>такт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77D8710-06B3-6C45-BD67-D77223421140}"/>
              </a:ext>
            </a:extLst>
          </p:cNvPr>
          <p:cNvSpPr txBox="1"/>
          <p:nvPr/>
        </p:nvSpPr>
        <p:spPr>
          <a:xfrm>
            <a:off x="7666315" y="1168981"/>
            <a:ext cx="1603832" cy="2024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8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ru-RU" sz="1108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</a:t>
            </a:r>
            <a:r>
              <a:rPr lang="ru-RU" sz="1108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(подготовка)</a:t>
            </a:r>
          </a:p>
          <a:p>
            <a:r>
              <a:rPr lang="en-US" sz="1108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ru-RU" sz="1108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8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3-4 </a:t>
            </a:r>
            <a:r>
              <a:rPr lang="ru-RU" sz="1108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ч. </a:t>
            </a:r>
          </a:p>
          <a:p>
            <a:r>
              <a:rPr lang="ru-RU" sz="1108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компания</a:t>
            </a:r>
          </a:p>
          <a:p>
            <a:r>
              <a:rPr lang="ru-RU" sz="1108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2-3 доклада</a:t>
            </a:r>
          </a:p>
          <a:p>
            <a:endParaRPr lang="ru-RU" sz="1108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8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15-30 участников</a:t>
            </a:r>
          </a:p>
          <a:p>
            <a:r>
              <a:rPr lang="ru-RU" sz="1108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(3-7 групп </a:t>
            </a:r>
            <a:r>
              <a:rPr lang="ru-RU" sz="1108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стейкхолдеров</a:t>
            </a:r>
            <a:r>
              <a:rPr lang="ru-RU" sz="1108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1108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 и обязательства</a:t>
            </a:r>
          </a:p>
          <a:p>
            <a:endParaRPr lang="ru-RU" sz="147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CCD82FC6-1656-974C-85B1-E9BA78FDD5AE}"/>
              </a:ext>
            </a:extLst>
          </p:cNvPr>
          <p:cNvCxnSpPr>
            <a:cxnSpLocks/>
            <a:endCxn id="40" idx="4"/>
          </p:cNvCxnSpPr>
          <p:nvPr/>
        </p:nvCxnSpPr>
        <p:spPr>
          <a:xfrm flipV="1">
            <a:off x="6553841" y="1563861"/>
            <a:ext cx="1056" cy="2297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Прямоугольник: скругленные углы 7">
            <a:extLst>
              <a:ext uri="{FF2B5EF4-FFF2-40B4-BE49-F238E27FC236}">
                <a16:creationId xmlns:a16="http://schemas.microsoft.com/office/drawing/2014/main" id="{4140B44C-E9B2-C84B-B578-00B3D0BAECC9}"/>
              </a:ext>
            </a:extLst>
          </p:cNvPr>
          <p:cNvSpPr/>
          <p:nvPr/>
        </p:nvSpPr>
        <p:spPr>
          <a:xfrm>
            <a:off x="255440" y="3047375"/>
            <a:ext cx="4046298" cy="22852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Принципы диалога</a:t>
            </a:r>
          </a:p>
        </p:txBody>
      </p:sp>
      <p:graphicFrame>
        <p:nvGraphicFramePr>
          <p:cNvPr id="53" name="Таблица 16">
            <a:extLst>
              <a:ext uri="{FF2B5EF4-FFF2-40B4-BE49-F238E27FC236}">
                <a16:creationId xmlns:a16="http://schemas.microsoft.com/office/drawing/2014/main" id="{B7FB0123-CB01-5C41-8E2C-E25D1BFB6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09928"/>
              </p:ext>
            </p:extLst>
          </p:nvPr>
        </p:nvGraphicFramePr>
        <p:xfrm>
          <a:off x="255438" y="3327850"/>
          <a:ext cx="8119790" cy="3151162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4059895">
                  <a:extLst>
                    <a:ext uri="{9D8B030D-6E8A-4147-A177-3AD203B41FA5}">
                      <a16:colId xmlns:a16="http://schemas.microsoft.com/office/drawing/2014/main" val="3455620203"/>
                    </a:ext>
                  </a:extLst>
                </a:gridCol>
                <a:gridCol w="4059895">
                  <a:extLst>
                    <a:ext uri="{9D8B030D-6E8A-4147-A177-3AD203B41FA5}">
                      <a16:colId xmlns:a16="http://schemas.microsoft.com/office/drawing/2014/main" val="2643170603"/>
                    </a:ext>
                  </a:extLst>
                </a:gridCol>
              </a:tblGrid>
              <a:tr h="295422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16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Актная</a:t>
                      </a:r>
                      <a:r>
                        <a:rPr lang="ru-RU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организация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такта: Сообщение = Отношение = Реагирование</a:t>
                      </a: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976905820"/>
                  </a:ext>
                </a:extLst>
              </a:tr>
              <a:tr h="450166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Разделение понимания и рефлексии</a:t>
                      </a:r>
                      <a:endParaRPr lang="ru-RU" sz="16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Вопросы к сказанному отделены от суждений и рекомендаций </a:t>
                      </a: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3117989764"/>
                  </a:ext>
                </a:extLst>
              </a:tr>
              <a:tr h="450166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Представительность сторон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паритетности и легитимности участия в коммуникации</a:t>
                      </a: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3456738754"/>
                  </a:ext>
                </a:extLst>
              </a:tr>
              <a:tr h="419508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Безоценочность</a:t>
                      </a:r>
                      <a:endParaRPr lang="ru-RU" sz="1600" b="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Запрет на эмоциональную (субъективную) </a:t>
                      </a:r>
                      <a:r>
                        <a:rPr lang="ru-RU" sz="1200" i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оценочность</a:t>
                      </a:r>
                      <a:r>
                        <a:rPr lang="ru-RU" sz="120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2570967620"/>
                  </a:ext>
                </a:extLst>
              </a:tr>
              <a:tr h="450166">
                <a:tc>
                  <a:txBody>
                    <a:bodyPr/>
                    <a:lstStyle/>
                    <a:p>
                      <a:pPr marL="0" algn="l" defTabSz="914372" rtl="0" eaLnBrk="1" latinLnBrk="0" hangingPunct="1"/>
                      <a:r>
                        <a:rPr lang="ru-RU" sz="1600" kern="12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Общее благо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marL="0" algn="l" defTabSz="914372" rtl="0" eaLnBrk="1" latinLnBrk="0" hangingPunct="1"/>
                      <a:r>
                        <a:rPr lang="ru-RU" sz="120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Участие не ради выгоды (без рекламы и предложений платных услуг), а ради общего блага</a:t>
                      </a:r>
                      <a:endParaRPr lang="ru-RU" sz="1200" i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3765856710"/>
                  </a:ext>
                </a:extLst>
              </a:tr>
              <a:tr h="450166">
                <a:tc>
                  <a:txBody>
                    <a:bodyPr/>
                    <a:lstStyle/>
                    <a:p>
                      <a:pPr marL="0" algn="l" defTabSz="914372" rtl="0" eaLnBrk="1" latinLnBrk="0" hangingPunct="1"/>
                      <a:r>
                        <a:rPr lang="ru-RU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Независимый ведущий</a:t>
                      </a:r>
                      <a:endParaRPr lang="ru-RU" sz="1600" b="1" kern="1200" dirty="0">
                        <a:solidFill>
                          <a:schemeClr val="bg1">
                            <a:lumMod val="9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72" rtl="0" eaLnBrk="1" latinLnBrk="0" hangingPunct="1"/>
                      <a:r>
                        <a:rPr lang="ru-RU" sz="120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Соблюдение норм и протоколов </a:t>
                      </a:r>
                      <a:r>
                        <a:rPr lang="ru-RU" sz="1200" i="1" dirty="0" err="1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стейкхолдерской</a:t>
                      </a:r>
                      <a:r>
                        <a:rPr lang="ru-RU" sz="120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коммуникации  (стандарты)</a:t>
                      </a:r>
                      <a:endParaRPr lang="ru-RU" sz="1200" i="1" kern="1200" dirty="0">
                        <a:solidFill>
                          <a:schemeClr val="tx2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1239611111"/>
                  </a:ext>
                </a:extLst>
              </a:tr>
              <a:tr h="450166"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Документирование</a:t>
                      </a: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r>
                        <a:rPr lang="ru-RU" sz="1200" i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Составление протокола, в котором зафиксированы позиции сторон, а также их планы и обязательства</a:t>
                      </a:r>
                    </a:p>
                  </a:txBody>
                  <a:tcPr marL="84406" marR="84406" marT="42203" marB="42203" anchor="ctr"/>
                </a:tc>
                <a:extLst>
                  <a:ext uri="{0D108BD9-81ED-4DB2-BD59-A6C34878D82A}">
                    <a16:rowId xmlns:a16="http://schemas.microsoft.com/office/drawing/2014/main" val="1648873647"/>
                  </a:ext>
                </a:extLst>
              </a:tr>
            </a:tbl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6801531B-7AC2-3648-8171-6A1EE08A7203}"/>
              </a:ext>
            </a:extLst>
          </p:cNvPr>
          <p:cNvSpPr txBox="1"/>
          <p:nvPr/>
        </p:nvSpPr>
        <p:spPr>
          <a:xfrm>
            <a:off x="6133245" y="1174672"/>
            <a:ext cx="764503" cy="205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38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</a:t>
            </a:r>
          </a:p>
        </p:txBody>
      </p:sp>
    </p:spTree>
    <p:extLst>
      <p:ext uri="{BB962C8B-B14F-4D97-AF65-F5344CB8AC3E}">
        <p14:creationId xmlns:p14="http://schemas.microsoft.com/office/powerpoint/2010/main" val="141786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97B2-EE91-324B-99BD-D76F43A437F7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95339" y="588435"/>
            <a:ext cx="9001125" cy="48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pPr marL="342861" indent="-342861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CC0000"/>
                </a:solidFill>
                <a:latin typeface="Arial"/>
                <a:cs typeface="Arial"/>
              </a:rPr>
              <a:t>«Компания акционеров» и «Компания стейкхолдеров»</a:t>
            </a:r>
          </a:p>
          <a:p>
            <a:pPr marL="342861" indent="-342861">
              <a:spcBef>
                <a:spcPct val="20000"/>
              </a:spcBef>
              <a:defRPr/>
            </a:pPr>
            <a:endParaRPr lang="ru-RU" sz="2000" b="1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07754" y="1110792"/>
            <a:ext cx="981080" cy="196849"/>
            <a:chOff x="3009890" y="5499115"/>
            <a:chExt cx="981080" cy="147637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3009890" y="5500702"/>
              <a:ext cx="133350" cy="14446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prstClr val="black"/>
                </a:solidFill>
              </a:endParaRPr>
            </a:p>
          </p:txBody>
        </p:sp>
        <p:grpSp>
          <p:nvGrpSpPr>
            <p:cNvPr id="8" name="Группа 11"/>
            <p:cNvGrpSpPr/>
            <p:nvPr/>
          </p:nvGrpSpPr>
          <p:grpSpPr>
            <a:xfrm>
              <a:off x="3214678" y="5499115"/>
              <a:ext cx="776292" cy="147637"/>
              <a:chOff x="866750" y="925496"/>
              <a:chExt cx="776292" cy="147637"/>
            </a:xfrm>
          </p:grpSpPr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081064" y="925496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AutoShape 17"/>
              <p:cNvSpPr>
                <a:spLocks noChangeArrowheads="1"/>
              </p:cNvSpPr>
              <p:nvPr/>
            </p:nvSpPr>
            <p:spPr bwMode="auto">
              <a:xfrm>
                <a:off x="1295378" y="928670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AutoShape 18"/>
              <p:cNvSpPr>
                <a:spLocks noChangeArrowheads="1"/>
              </p:cNvSpPr>
              <p:nvPr/>
            </p:nvSpPr>
            <p:spPr bwMode="auto">
              <a:xfrm>
                <a:off x="1509692" y="928670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AutoShape 10"/>
              <p:cNvSpPr>
                <a:spLocks noChangeArrowheads="1"/>
              </p:cNvSpPr>
              <p:nvPr/>
            </p:nvSpPr>
            <p:spPr bwMode="auto">
              <a:xfrm>
                <a:off x="866750" y="927083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dirty="0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</p:grp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DDD19BF-C9A9-4112-B663-5A63B86BC017}"/>
              </a:ext>
            </a:extLst>
          </p:cNvPr>
          <p:cNvSpPr txBox="1"/>
          <p:nvPr/>
        </p:nvSpPr>
        <p:spPr>
          <a:xfrm>
            <a:off x="443431" y="5859706"/>
            <a:ext cx="8250257" cy="707876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2000" b="1" dirty="0">
                <a:latin typeface="Arial"/>
                <a:cs typeface="Arial"/>
              </a:rPr>
              <a:t>Цифровизация создает технологическую основу для появления компаний стейкхолдеров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74C493F-D0B8-495D-9316-8698C7F01AC3}"/>
              </a:ext>
            </a:extLst>
          </p:cNvPr>
          <p:cNvCxnSpPr/>
          <p:nvPr/>
        </p:nvCxnSpPr>
        <p:spPr bwMode="auto">
          <a:xfrm flipH="1">
            <a:off x="583918" y="5859705"/>
            <a:ext cx="7991659" cy="3057"/>
          </a:xfrm>
          <a:prstGeom prst="line">
            <a:avLst/>
          </a:prstGeom>
          <a:solidFill>
            <a:srgbClr val="C0C0C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" name="Picture 4" descr="логотип">
            <a:extLst>
              <a:ext uri="{FF2B5EF4-FFF2-40B4-BE49-F238E27FC236}">
                <a16:creationId xmlns:a16="http://schemas.microsoft.com/office/drawing/2014/main" id="{DEA2821D-7456-8341-AF91-FCDC5FB2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7" y="6247694"/>
            <a:ext cx="1169407" cy="42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25374043-873C-924D-A4FF-37A172D274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994655"/>
              </p:ext>
            </p:extLst>
          </p:nvPr>
        </p:nvGraphicFramePr>
        <p:xfrm>
          <a:off x="272786" y="1398153"/>
          <a:ext cx="8751458" cy="4368492"/>
        </p:xfrm>
        <a:graphic>
          <a:graphicData uri="http://schemas.openxmlformats.org/drawingml/2006/table">
            <a:tbl>
              <a:tblPr firstRow="1" firstCol="1" lastCol="1" bandRow="1" bandCol="1">
                <a:tableStyleId>{10A1B5D5-9B99-4C35-A422-299274C87663}</a:tableStyleId>
              </a:tblPr>
              <a:tblGrid>
                <a:gridCol w="2159518">
                  <a:extLst>
                    <a:ext uri="{9D8B030D-6E8A-4147-A177-3AD203B41FA5}">
                      <a16:colId xmlns:a16="http://schemas.microsoft.com/office/drawing/2014/main" val="547906440"/>
                    </a:ext>
                  </a:extLst>
                </a:gridCol>
                <a:gridCol w="2661644">
                  <a:extLst>
                    <a:ext uri="{9D8B030D-6E8A-4147-A177-3AD203B41FA5}">
                      <a16:colId xmlns:a16="http://schemas.microsoft.com/office/drawing/2014/main" val="1392479545"/>
                    </a:ext>
                  </a:extLst>
                </a:gridCol>
                <a:gridCol w="3930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5961">
                <a:tc>
                  <a:txBody>
                    <a:bodyPr/>
                    <a:lstStyle/>
                    <a:p>
                      <a:pPr marL="0" algn="ctr" defTabSz="914372" rtl="0" eaLnBrk="1" latinLnBrk="0" hangingPunct="1"/>
                      <a:endParaRPr lang="ru-RU" sz="12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664" marR="98664" marT="46541" marB="465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Компания акционеров</a:t>
                      </a:r>
                    </a:p>
                  </a:txBody>
                  <a:tcPr marL="98664" marR="98664" marT="46541" marB="465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Компания стейкхолдеров</a:t>
                      </a:r>
                    </a:p>
                  </a:txBody>
                  <a:tcPr marL="98664" marR="98664" marT="46541" marB="4654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38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301">
                <a:tc>
                  <a:txBody>
                    <a:bodyPr/>
                    <a:lstStyle/>
                    <a:p>
                      <a:pPr marL="0" marR="0" indent="0" algn="ctr" defTabSz="914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Компания это…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664" marR="98664" marT="46541" marB="465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 </a:t>
                      </a:r>
                      <a:r>
                        <a:rPr lang="ru-RU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минимизации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транзакционных </a:t>
                      </a:r>
                      <a:r>
                        <a:rPr lang="ru-RU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издержек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664" marR="98664" marT="46541" marB="465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совокупность</a:t>
                      </a:r>
                      <a:r>
                        <a:rPr lang="ru-RU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устойчивых </a:t>
                      </a:r>
                      <a:r>
                        <a:rPr lang="ru-RU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отношений</a:t>
                      </a:r>
                      <a:r>
                        <a:rPr lang="ru-RU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 стейкхолдерами - «держателями» ресурсов</a:t>
                      </a:r>
                      <a:endParaRPr lang="ru-RU" sz="1400" b="0" i="1" kern="1200" baseline="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664" marR="98664" marT="46541" marB="465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766599"/>
                  </a:ext>
                </a:extLst>
              </a:tr>
              <a:tr h="557784">
                <a:tc>
                  <a:txBody>
                    <a:bodyPr/>
                    <a:lstStyle/>
                    <a:p>
                      <a:pPr marL="0" marR="0" indent="0" algn="ctr" defTabSz="914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это…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664" marR="98664" marT="46541" marB="465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эффективностью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</a:t>
                      </a:r>
                      <a:r>
                        <a:rPr lang="ru-RU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максимизации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прибыли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664" marR="98664" marT="46541" marB="465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воздействием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стейкхолдеров при достижении бизнес-целей</a:t>
                      </a:r>
                      <a:endParaRPr lang="ru-RU" sz="1400" b="0" i="1" kern="1200" baseline="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664" marR="98664" marT="46541" marB="465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indent="0" algn="ctr" defTabSz="914372" rtl="0" eaLnBrk="1" latinLnBrk="0" hangingPunct="1"/>
                      <a:r>
                        <a:rPr lang="ru-RU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Управление рисками это…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664" marR="98664" marT="46541" marB="465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372" rtl="0" eaLnBrk="1" latinLnBrk="0" hangingPunct="1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 </a:t>
                      </a:r>
                      <a:r>
                        <a:rPr lang="ru-RU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предвидения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ru-RU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адаптации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компании к изменениям среды и ненадежности машин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664" marR="98664" marT="46541" marB="465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практика </a:t>
                      </a:r>
                      <a:r>
                        <a:rPr lang="ru-RU" sz="1400" b="0" i="1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коммуникации </a:t>
                      </a:r>
                      <a:r>
                        <a:rPr lang="ru-RU" sz="1400" b="0" kern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стейкхолдерами на основе открытости и знания их интересов в целях 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предупреждения их сопротивления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664" marR="98664" marT="46541" marB="465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302">
                <a:tc>
                  <a:txBody>
                    <a:bodyPr/>
                    <a:lstStyle/>
                    <a:p>
                      <a:pPr marL="0" marR="0" indent="0" algn="ctr" defTabSz="5487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Бизнес-модель это…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664" marR="98664" marT="46541" marB="465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5487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</a:t>
                      </a:r>
                      <a:r>
                        <a:rPr lang="ru-RU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стоимости для акционеров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 инвесторов, распределяемой согласно их доле/вкладу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664" marR="98664" marT="46541" marB="465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</a:t>
                      </a:r>
                      <a:r>
                        <a:rPr lang="ru-RU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стоимости</a:t>
                      </a:r>
                      <a:r>
                        <a:rPr lang="ru-RU" sz="1400" b="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для всех </a:t>
                      </a:r>
                      <a:r>
                        <a:rPr lang="ru-RU" sz="1400" b="0" i="1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стейкхолдеров</a:t>
                      </a:r>
                      <a:r>
                        <a:rPr lang="ru-RU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вовлеченных в деятельность компании, </a:t>
                      </a:r>
                      <a:r>
                        <a:rPr lang="ru-RU" sz="1400" b="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распределяемая</a:t>
                      </a:r>
                      <a:r>
                        <a:rPr lang="ru-RU" sz="14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между ними </a:t>
                      </a:r>
                      <a:r>
                        <a:rPr lang="ru-RU" sz="1400" b="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справедливости</a:t>
                      </a:r>
                      <a:endParaRPr lang="ru-RU" sz="1400" b="0" i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664" marR="98664" marT="46541" marB="465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512">
                <a:tc>
                  <a:txBody>
                    <a:bodyPr/>
                    <a:lstStyle/>
                    <a:p>
                      <a:pPr marL="0" indent="0" algn="ctr" defTabSz="914372" rtl="0" eaLnBrk="1" latinLnBrk="0" hangingPunct="1"/>
                      <a:r>
                        <a:rPr lang="ru-RU" sz="15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Стратегия это…</a:t>
                      </a:r>
                      <a:endParaRPr lang="ru-RU" sz="15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664" marR="98664" marT="46541" marB="465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372" rtl="0" eaLnBrk="1" latinLnBrk="0" hangingPunct="1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совокупность </a:t>
                      </a:r>
                      <a:r>
                        <a:rPr lang="ru-RU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проектов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достижению </a:t>
                      </a:r>
                      <a:r>
                        <a:rPr lang="ru-RU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целей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акционеров и инвесторов</a:t>
                      </a:r>
                      <a:endParaRPr lang="ru-RU" sz="1400" b="0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664" marR="98664" marT="46541" marB="465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механизмы </a:t>
                      </a:r>
                      <a:r>
                        <a:rPr lang="ru-RU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создания 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долгосрочных </a:t>
                      </a:r>
                      <a:r>
                        <a:rPr lang="ru-RU" sz="1400" b="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отношений</a:t>
                      </a:r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 ключевыми стейкхолдерами по достижению согласованного будущего и общего блага</a:t>
                      </a:r>
                      <a:endParaRPr lang="ru-RU" sz="1400" b="0" i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8664" marR="98664" marT="46541" marB="465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407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97B2-EE91-324B-99BD-D76F43A437F7}" type="slidenum">
              <a:rPr lang="ru-RU" smtClean="0"/>
              <a:t>7</a:t>
            </a:fld>
            <a:endParaRPr lang="ru-RU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95340" y="588435"/>
            <a:ext cx="8558460" cy="48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pPr marL="342861" indent="-342861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CC0000"/>
                </a:solidFill>
                <a:latin typeface="Arial"/>
                <a:cs typeface="Arial"/>
              </a:rPr>
              <a:t>Тренды устойчивого развития в связи с цифровизацией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07754" y="1110792"/>
            <a:ext cx="981080" cy="196849"/>
            <a:chOff x="3009890" y="5499115"/>
            <a:chExt cx="981080" cy="147637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3009890" y="5500702"/>
              <a:ext cx="133350" cy="14446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prstClr val="black"/>
                </a:solidFill>
              </a:endParaRPr>
            </a:p>
          </p:txBody>
        </p:sp>
        <p:grpSp>
          <p:nvGrpSpPr>
            <p:cNvPr id="8" name="Группа 11"/>
            <p:cNvGrpSpPr/>
            <p:nvPr/>
          </p:nvGrpSpPr>
          <p:grpSpPr>
            <a:xfrm>
              <a:off x="3214678" y="5499115"/>
              <a:ext cx="776292" cy="147637"/>
              <a:chOff x="866750" y="925496"/>
              <a:chExt cx="776292" cy="147637"/>
            </a:xfrm>
          </p:grpSpPr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081064" y="925496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AutoShape 17"/>
              <p:cNvSpPr>
                <a:spLocks noChangeArrowheads="1"/>
              </p:cNvSpPr>
              <p:nvPr/>
            </p:nvSpPr>
            <p:spPr bwMode="auto">
              <a:xfrm>
                <a:off x="1295378" y="928670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AutoShape 18"/>
              <p:cNvSpPr>
                <a:spLocks noChangeArrowheads="1"/>
              </p:cNvSpPr>
              <p:nvPr/>
            </p:nvSpPr>
            <p:spPr bwMode="auto">
              <a:xfrm>
                <a:off x="1509692" y="928670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AutoShape 10"/>
              <p:cNvSpPr>
                <a:spLocks noChangeArrowheads="1"/>
              </p:cNvSpPr>
              <p:nvPr/>
            </p:nvSpPr>
            <p:spPr bwMode="auto">
              <a:xfrm>
                <a:off x="866750" y="927083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dirty="0">
                  <a:solidFill>
                    <a:prstClr val="white">
                      <a:lumMod val="95000"/>
                    </a:prstClr>
                  </a:solidFill>
                </a:endParaRPr>
              </a:p>
            </p:txBody>
          </p:sp>
        </p:grpSp>
      </p:grpSp>
      <p:pic>
        <p:nvPicPr>
          <p:cNvPr id="2" name="Picture 4" descr="логотип">
            <a:extLst>
              <a:ext uri="{FF2B5EF4-FFF2-40B4-BE49-F238E27FC236}">
                <a16:creationId xmlns:a16="http://schemas.microsoft.com/office/drawing/2014/main" id="{70E242FB-7D56-3942-A427-35C2A40EE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7" y="6247694"/>
            <a:ext cx="1169407" cy="42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ject 3">
            <a:extLst>
              <a:ext uri="{FF2B5EF4-FFF2-40B4-BE49-F238E27FC236}">
                <a16:creationId xmlns:a16="http://schemas.microsoft.com/office/drawing/2014/main" id="{926AEF06-6B8C-5241-924C-0B544CF16D7C}"/>
              </a:ext>
            </a:extLst>
          </p:cNvPr>
          <p:cNvSpPr txBox="1"/>
          <p:nvPr/>
        </p:nvSpPr>
        <p:spPr>
          <a:xfrm>
            <a:off x="1634163" y="1556019"/>
            <a:ext cx="6913407" cy="7482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1600" b="1" spc="-4" dirty="0">
                <a:solidFill>
                  <a:srgbClr val="000000"/>
                </a:solidFill>
                <a:latin typeface="Arial"/>
                <a:cs typeface="Arial"/>
              </a:rPr>
              <a:t>Бизнесу удается зарабатывать на реализации целей и задач устойчивого развития за счет новых (в том числе, цифровых) технологий: </a:t>
            </a:r>
            <a:r>
              <a:rPr lang="en-US" sz="1600" b="1" spc="-4" dirty="0">
                <a:solidFill>
                  <a:srgbClr val="000000"/>
                </a:solidFill>
                <a:latin typeface="Arial"/>
                <a:cs typeface="Arial"/>
              </a:rPr>
              <a:t>AI</a:t>
            </a:r>
            <a:r>
              <a:rPr lang="ru-RU" sz="1600" b="1" spc="-4" dirty="0">
                <a:solidFill>
                  <a:srgbClr val="000000"/>
                </a:solidFill>
                <a:latin typeface="Arial"/>
                <a:cs typeface="Arial"/>
              </a:rPr>
              <a:t>, </a:t>
            </a:r>
            <a:r>
              <a:rPr lang="en-US" sz="1600" b="1" spc="-4" dirty="0">
                <a:solidFill>
                  <a:srgbClr val="000000"/>
                </a:solidFill>
                <a:latin typeface="Arial"/>
                <a:cs typeface="Arial"/>
              </a:rPr>
              <a:t>AR/VR,</a:t>
            </a:r>
            <a:r>
              <a:rPr lang="ru-RU" sz="1600" b="1" spc="-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600" b="1" spc="-4" dirty="0">
                <a:solidFill>
                  <a:srgbClr val="000000"/>
                </a:solidFill>
                <a:latin typeface="Arial"/>
                <a:cs typeface="Arial"/>
              </a:rPr>
              <a:t>RFID, blockchain, digital twins</a:t>
            </a:r>
            <a:endParaRPr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766F21EE-576A-8144-B6AD-148328D01296}"/>
              </a:ext>
            </a:extLst>
          </p:cNvPr>
          <p:cNvSpPr txBox="1"/>
          <p:nvPr/>
        </p:nvSpPr>
        <p:spPr>
          <a:xfrm>
            <a:off x="1634159" y="5134415"/>
            <a:ext cx="6913407" cy="2558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ru-RU" sz="1600" b="1" dirty="0" err="1">
                <a:solidFill>
                  <a:srgbClr val="800000"/>
                </a:solidFill>
                <a:latin typeface="Arial"/>
                <a:cs typeface="Arial"/>
              </a:rPr>
              <a:t>Стейкхолдерские</a:t>
            </a:r>
            <a:r>
              <a:rPr lang="ru-RU" sz="1600" b="1" dirty="0">
                <a:solidFill>
                  <a:srgbClr val="800000"/>
                </a:solidFill>
                <a:latin typeface="Arial"/>
                <a:cs typeface="Arial"/>
              </a:rPr>
              <a:t> диалоги из оффлайна переходят в онлайн</a:t>
            </a: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42DFB326-ADE2-6545-ABA7-8A99DAD2467F}"/>
              </a:ext>
            </a:extLst>
          </p:cNvPr>
          <p:cNvSpPr txBox="1"/>
          <p:nvPr/>
        </p:nvSpPr>
        <p:spPr>
          <a:xfrm>
            <a:off x="541104" y="1353746"/>
            <a:ext cx="847730" cy="439864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27146">
              <a:spcBef>
                <a:spcPts val="1680"/>
              </a:spcBef>
            </a:pPr>
            <a:r>
              <a:rPr sz="5400" spc="-30" dirty="0">
                <a:latin typeface="Arial"/>
                <a:cs typeface="Arial"/>
              </a:rPr>
              <a:t>01</a:t>
            </a:r>
            <a:endParaRPr sz="5400" dirty="0">
              <a:latin typeface="Arial"/>
              <a:cs typeface="Arial"/>
            </a:endParaRPr>
          </a:p>
          <a:p>
            <a:pPr marL="9525">
              <a:spcBef>
                <a:spcPts val="2209"/>
              </a:spcBef>
            </a:pPr>
            <a:r>
              <a:rPr sz="5400" spc="-30" dirty="0">
                <a:solidFill>
                  <a:srgbClr val="FF0000"/>
                </a:solidFill>
                <a:latin typeface="Arial"/>
                <a:cs typeface="Arial"/>
              </a:rPr>
              <a:t>02</a:t>
            </a:r>
            <a:endParaRPr sz="5400" dirty="0">
              <a:solidFill>
                <a:srgbClr val="FF0000"/>
              </a:solidFill>
              <a:latin typeface="Arial"/>
              <a:cs typeface="Arial"/>
            </a:endParaRPr>
          </a:p>
          <a:p>
            <a:pPr marL="9525">
              <a:spcBef>
                <a:spcPts val="2490"/>
              </a:spcBef>
            </a:pPr>
            <a:r>
              <a:rPr sz="5400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03</a:t>
            </a:r>
            <a:endParaRPr sz="5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6671">
              <a:spcBef>
                <a:spcPts val="2580"/>
              </a:spcBef>
            </a:pPr>
            <a:r>
              <a:rPr sz="5400" spc="-30" dirty="0">
                <a:solidFill>
                  <a:srgbClr val="800000"/>
                </a:solidFill>
                <a:latin typeface="Arial"/>
                <a:cs typeface="Arial"/>
              </a:rPr>
              <a:t>04</a:t>
            </a:r>
            <a:endParaRPr sz="54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25" name="object 6">
            <a:extLst>
              <a:ext uri="{FF2B5EF4-FFF2-40B4-BE49-F238E27FC236}">
                <a16:creationId xmlns:a16="http://schemas.microsoft.com/office/drawing/2014/main" id="{C77107D7-C0DA-544B-8C53-753F602764B1}"/>
              </a:ext>
            </a:extLst>
          </p:cNvPr>
          <p:cNvSpPr txBox="1"/>
          <p:nvPr/>
        </p:nvSpPr>
        <p:spPr>
          <a:xfrm>
            <a:off x="1634161" y="2550869"/>
            <a:ext cx="6913407" cy="100219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525" marR="3810">
              <a:spcBef>
                <a:spcPts val="135"/>
              </a:spcBef>
            </a:pPr>
            <a:r>
              <a:rPr lang="ru-RU" sz="1600" b="1" spc="-4" dirty="0">
                <a:solidFill>
                  <a:srgbClr val="FF0000"/>
                </a:solidFill>
                <a:latin typeface="Arial"/>
                <a:cs typeface="Arial"/>
              </a:rPr>
              <a:t>Т.н. «слабые» </a:t>
            </a:r>
            <a:r>
              <a:rPr lang="ru-RU" sz="1600" b="1" spc="-4" dirty="0" err="1">
                <a:solidFill>
                  <a:srgbClr val="FF0000"/>
                </a:solidFill>
                <a:latin typeface="Arial"/>
                <a:cs typeface="Arial"/>
              </a:rPr>
              <a:t>стейкхолдеры</a:t>
            </a:r>
            <a:r>
              <a:rPr lang="ru-RU" sz="1600" b="1" spc="-4" dirty="0">
                <a:solidFill>
                  <a:srgbClr val="FF0000"/>
                </a:solidFill>
                <a:latin typeface="Arial"/>
                <a:cs typeface="Arial"/>
              </a:rPr>
              <a:t> консолидируются и кооперируются друг с другом</a:t>
            </a:r>
            <a:r>
              <a:rPr lang="en-US" sz="1600" b="1" spc="-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1600" b="1" spc="-4" dirty="0">
                <a:solidFill>
                  <a:srgbClr val="FF0000"/>
                </a:solidFill>
                <a:latin typeface="Arial"/>
                <a:cs typeface="Arial"/>
              </a:rPr>
              <a:t>благодаря </a:t>
            </a:r>
            <a:r>
              <a:rPr lang="en-US" sz="1600" b="1" spc="-4" dirty="0">
                <a:solidFill>
                  <a:srgbClr val="FF0000"/>
                </a:solidFill>
                <a:latin typeface="Arial"/>
                <a:cs typeface="Arial"/>
              </a:rPr>
              <a:t>social media, crowd-platform</a:t>
            </a:r>
            <a:r>
              <a:rPr lang="ru-RU" sz="1600" b="1" spc="-4" dirty="0">
                <a:solidFill>
                  <a:srgbClr val="FF0000"/>
                </a:solidFill>
                <a:latin typeface="Arial"/>
                <a:cs typeface="Arial"/>
              </a:rPr>
              <a:t>. </a:t>
            </a:r>
            <a:r>
              <a:rPr lang="ru-RU" sz="1600" b="1" spc="-4" dirty="0" err="1">
                <a:solidFill>
                  <a:srgbClr val="FF0000"/>
                </a:solidFill>
                <a:latin typeface="Arial"/>
                <a:cs typeface="Arial"/>
              </a:rPr>
              <a:t>Стейкхолдеры</a:t>
            </a:r>
            <a:r>
              <a:rPr lang="ru-RU" sz="1600" b="1" spc="-4" dirty="0">
                <a:solidFill>
                  <a:srgbClr val="FF0000"/>
                </a:solidFill>
                <a:latin typeface="Arial"/>
                <a:cs typeface="Arial"/>
              </a:rPr>
              <a:t> активно </a:t>
            </a:r>
            <a:r>
              <a:rPr lang="ru-RU" sz="1600" b="1" spc="-4" dirty="0" err="1">
                <a:solidFill>
                  <a:srgbClr val="FF0000"/>
                </a:solidFill>
                <a:latin typeface="Arial"/>
                <a:cs typeface="Arial"/>
              </a:rPr>
              <a:t>цифровизуют</a:t>
            </a:r>
            <a:r>
              <a:rPr lang="ru-RU" sz="1600" b="1" spc="-4" dirty="0">
                <a:solidFill>
                  <a:srgbClr val="FF0000"/>
                </a:solidFill>
                <a:latin typeface="Arial"/>
                <a:cs typeface="Arial"/>
              </a:rPr>
              <a:t> свою активность, что становятся драйвером </a:t>
            </a:r>
            <a:r>
              <a:rPr lang="ru-RU" sz="1600" b="1" spc="-4" dirty="0" err="1">
                <a:solidFill>
                  <a:srgbClr val="FF0000"/>
                </a:solidFill>
                <a:latin typeface="Arial"/>
                <a:cs typeface="Arial"/>
              </a:rPr>
              <a:t>цифровизации</a:t>
            </a:r>
            <a:r>
              <a:rPr lang="ru-RU" sz="1600" b="1" spc="-4" dirty="0">
                <a:solidFill>
                  <a:srgbClr val="FF0000"/>
                </a:solidFill>
                <a:latin typeface="Arial"/>
                <a:cs typeface="Arial"/>
              </a:rPr>
              <a:t> УР бизнеса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6ADCBD20-37AA-0440-874F-D200DF77A52A}"/>
              </a:ext>
            </a:extLst>
          </p:cNvPr>
          <p:cNvSpPr txBox="1"/>
          <p:nvPr/>
        </p:nvSpPr>
        <p:spPr>
          <a:xfrm>
            <a:off x="1634160" y="3677799"/>
            <a:ext cx="6913407" cy="100219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9525" marR="3810">
              <a:spcBef>
                <a:spcPts val="135"/>
              </a:spcBef>
            </a:pPr>
            <a:r>
              <a:rPr lang="ru-RU" sz="1600" b="1" spc="-3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Ключевой вопрос развития практик устойчивого развития в цифровую эпоху – актуальность, достоверность и полнота данных об устойчивом развитии компании (исходные системы сбора и учета данных в компаниях России – устаревшие и все еще аналоговые)</a:t>
            </a:r>
          </a:p>
        </p:txBody>
      </p:sp>
    </p:spTree>
    <p:extLst>
      <p:ext uri="{BB962C8B-B14F-4D97-AF65-F5344CB8AC3E}">
        <p14:creationId xmlns:p14="http://schemas.microsoft.com/office/powerpoint/2010/main" val="410066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497B2-EE91-324B-99BD-D76F43A437F7}" type="slidenum">
              <a:rPr lang="ru-RU" smtClean="0">
                <a:latin typeface="Arial"/>
                <a:cs typeface="Arial"/>
              </a:rPr>
              <a:t>8</a:t>
            </a:fld>
            <a:endParaRPr lang="ru-RU">
              <a:latin typeface="Arial"/>
              <a:cs typeface="Arial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95339" y="588435"/>
            <a:ext cx="9001125" cy="48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5" rIns="91429" bIns="45715"/>
          <a:lstStyle/>
          <a:p>
            <a:pPr marL="342861" indent="-342861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CC0000"/>
                </a:solidFill>
                <a:latin typeface="Arial"/>
                <a:cs typeface="Arial"/>
              </a:rPr>
              <a:t>Контакты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407754" y="1110792"/>
            <a:ext cx="981080" cy="196849"/>
            <a:chOff x="3009890" y="5499115"/>
            <a:chExt cx="981080" cy="147637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3009890" y="5500702"/>
              <a:ext cx="133350" cy="144462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grpSp>
          <p:nvGrpSpPr>
            <p:cNvPr id="8" name="Группа 11"/>
            <p:cNvGrpSpPr/>
            <p:nvPr/>
          </p:nvGrpSpPr>
          <p:grpSpPr>
            <a:xfrm>
              <a:off x="3214678" y="5499115"/>
              <a:ext cx="776292" cy="147637"/>
              <a:chOff x="866750" y="925496"/>
              <a:chExt cx="776292" cy="147637"/>
            </a:xfrm>
          </p:grpSpPr>
          <p:sp>
            <p:nvSpPr>
              <p:cNvPr id="9" name="AutoShape 11"/>
              <p:cNvSpPr>
                <a:spLocks noChangeArrowheads="1"/>
              </p:cNvSpPr>
              <p:nvPr/>
            </p:nvSpPr>
            <p:spPr bwMode="auto">
              <a:xfrm>
                <a:off x="1081064" y="925496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0" name="AutoShape 17"/>
              <p:cNvSpPr>
                <a:spLocks noChangeArrowheads="1"/>
              </p:cNvSpPr>
              <p:nvPr/>
            </p:nvSpPr>
            <p:spPr bwMode="auto">
              <a:xfrm>
                <a:off x="1295378" y="928670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1" name="AutoShape 18"/>
              <p:cNvSpPr>
                <a:spLocks noChangeArrowheads="1"/>
              </p:cNvSpPr>
              <p:nvPr/>
            </p:nvSpPr>
            <p:spPr bwMode="auto">
              <a:xfrm>
                <a:off x="1509692" y="928670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" name="AutoShape 10"/>
              <p:cNvSpPr>
                <a:spLocks noChangeArrowheads="1"/>
              </p:cNvSpPr>
              <p:nvPr/>
            </p:nvSpPr>
            <p:spPr bwMode="auto">
              <a:xfrm>
                <a:off x="866750" y="927083"/>
                <a:ext cx="133350" cy="144463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altLang="ru-RU" dirty="0">
                  <a:solidFill>
                    <a:prstClr val="white">
                      <a:lumMod val="95000"/>
                    </a:prstClr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15" name="TextBox 10">
            <a:extLst>
              <a:ext uri="{FF2B5EF4-FFF2-40B4-BE49-F238E27FC236}">
                <a16:creationId xmlns:a16="http://schemas.microsoft.com/office/drawing/2014/main" id="{5FF924F6-CF52-4754-981E-B77FAF141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7" y="3581185"/>
            <a:ext cx="2681814" cy="55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627" rIns="87255" bIns="43627">
            <a:spAutoFit/>
          </a:bodyPr>
          <a:lstStyle>
            <a:lvl1pPr defTabSz="496888">
              <a:spcBef>
                <a:spcPct val="20000"/>
              </a:spcBef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1pPr>
            <a:lvl2pPr marL="742950" indent="-285750" defTabSz="496888">
              <a:spcBef>
                <a:spcPct val="20000"/>
              </a:spcBef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2pPr>
            <a:lvl3pPr marL="1143000" indent="-228600" defTabSz="496888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3pPr>
            <a:lvl4pPr marL="1600200" indent="-228600" defTabSz="496888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4pPr>
            <a:lvl5pPr marL="2057400" indent="-228600" defTabSz="496888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488"/>
              </a:lnSpc>
              <a:spcBef>
                <a:spcPts val="524"/>
              </a:spcBef>
              <a:buNone/>
            </a:pPr>
            <a:r>
              <a:rPr kumimoji="0" lang="ru-RU" altLang="ru-RU" sz="1700" b="1" dirty="0">
                <a:solidFill>
                  <a:srgbClr val="000000"/>
                </a:solidFill>
                <a:latin typeface="Arial"/>
                <a:cs typeface="Arial"/>
              </a:rPr>
              <a:t>+7 (903) 628-89-77</a:t>
            </a:r>
          </a:p>
          <a:p>
            <a:pPr>
              <a:lnSpc>
                <a:spcPts val="1488"/>
              </a:lnSpc>
              <a:spcBef>
                <a:spcPts val="524"/>
              </a:spcBef>
              <a:buNone/>
            </a:pPr>
            <a:r>
              <a:rPr kumimoji="0" lang="en-US" altLang="ru-RU" sz="1700" b="1" dirty="0">
                <a:solidFill>
                  <a:srgbClr val="000000"/>
                </a:solidFill>
                <a:latin typeface="Arial"/>
                <a:cs typeface="Arial"/>
                <a:hlinkClick r:id="rId2"/>
              </a:rPr>
              <a:t>zhan@da-strateg.ru</a:t>
            </a:r>
            <a:r>
              <a:rPr kumimoji="0" lang="en-US" altLang="ru-RU" sz="17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kumimoji="0" lang="en-US" altLang="ru-RU" sz="1800" b="1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kumimoji="0" lang="en-US" altLang="ru-RU" sz="1100" b="1" dirty="0">
              <a:solidFill>
                <a:srgbClr val="E82E26"/>
              </a:solidFill>
              <a:latin typeface="Arial"/>
              <a:cs typeface="Arial"/>
            </a:endParaRPr>
          </a:p>
        </p:txBody>
      </p:sp>
      <p:pic>
        <p:nvPicPr>
          <p:cNvPr id="16" name="Picture 16" descr="логотип">
            <a:extLst>
              <a:ext uri="{FF2B5EF4-FFF2-40B4-BE49-F238E27FC236}">
                <a16:creationId xmlns:a16="http://schemas.microsoft.com/office/drawing/2014/main" id="{A2FA1268-107B-40EF-BFA7-C8E1EF457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58" y="1729371"/>
            <a:ext cx="2348968" cy="844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AutoShape 28">
            <a:extLst>
              <a:ext uri="{FF2B5EF4-FFF2-40B4-BE49-F238E27FC236}">
                <a16:creationId xmlns:a16="http://schemas.microsoft.com/office/drawing/2014/main" id="{71133995-D05E-4C2E-B12E-A3659EB5403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1827" y="3380803"/>
            <a:ext cx="8497888" cy="2116"/>
          </a:xfrm>
          <a:prstGeom prst="straightConnector1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Изображение 2">
            <a:extLst>
              <a:ext uri="{FF2B5EF4-FFF2-40B4-BE49-F238E27FC236}">
                <a16:creationId xmlns:a16="http://schemas.microsoft.com/office/drawing/2014/main" id="{4F5369B4-481E-4902-91CA-94D09B9E7258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303" y="985459"/>
            <a:ext cx="1439199" cy="183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2">
            <a:extLst>
              <a:ext uri="{FF2B5EF4-FFF2-40B4-BE49-F238E27FC236}">
                <a16:creationId xmlns:a16="http://schemas.microsoft.com/office/drawing/2014/main" id="{98685D49-ECC8-4217-A66F-768733D11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607" y="2778819"/>
            <a:ext cx="2154763" cy="3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5" rIns="91429" bIns="45715">
            <a:spAutoFit/>
          </a:bodyPr>
          <a:lstStyle>
            <a:lvl1pPr defTabSz="496888">
              <a:spcBef>
                <a:spcPct val="20000"/>
              </a:spcBef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1pPr>
            <a:lvl2pPr marL="742950" indent="-285750" defTabSz="496888">
              <a:spcBef>
                <a:spcPct val="20000"/>
              </a:spcBef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2pPr>
            <a:lvl3pPr marL="1143000" indent="-228600" defTabSz="496888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3pPr>
            <a:lvl4pPr marL="1600200" indent="-228600" defTabSz="496888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4pPr>
            <a:lvl5pPr marL="2057400" indent="-228600" defTabSz="496888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800" b="1" dirty="0">
                <a:solidFill>
                  <a:srgbClr val="000000"/>
                </a:solidFill>
                <a:latin typeface="Arial"/>
                <a:cs typeface="Arial"/>
              </a:rPr>
              <a:t>Жан Загидуллин</a:t>
            </a:r>
          </a:p>
        </p:txBody>
      </p:sp>
      <p:sp>
        <p:nvSpPr>
          <p:cNvPr id="20" name="Freeform 163">
            <a:extLst>
              <a:ext uri="{FF2B5EF4-FFF2-40B4-BE49-F238E27FC236}">
                <a16:creationId xmlns:a16="http://schemas.microsoft.com/office/drawing/2014/main" id="{22795977-893F-42B3-ABA9-080CA345AC11}"/>
              </a:ext>
            </a:extLst>
          </p:cNvPr>
          <p:cNvSpPr>
            <a:spLocks noEditPoints="1"/>
          </p:cNvSpPr>
          <p:nvPr/>
        </p:nvSpPr>
        <p:spPr bwMode="auto">
          <a:xfrm>
            <a:off x="631830" y="4762990"/>
            <a:ext cx="314325" cy="556684"/>
          </a:xfrm>
          <a:custGeom>
            <a:avLst/>
            <a:gdLst>
              <a:gd name="T0" fmla="*/ 2147483646 w 192"/>
              <a:gd name="T1" fmla="*/ 2147483646 h 256"/>
              <a:gd name="T2" fmla="*/ 2147483646 w 192"/>
              <a:gd name="T3" fmla="*/ 2147483646 h 256"/>
              <a:gd name="T4" fmla="*/ 2147483646 w 192"/>
              <a:gd name="T5" fmla="*/ 2147483646 h 256"/>
              <a:gd name="T6" fmla="*/ 2147483646 w 192"/>
              <a:gd name="T7" fmla="*/ 2147483646 h 256"/>
              <a:gd name="T8" fmla="*/ 2147483646 w 192"/>
              <a:gd name="T9" fmla="*/ 2147483646 h 256"/>
              <a:gd name="T10" fmla="*/ 2147483646 w 192"/>
              <a:gd name="T11" fmla="*/ 2147483646 h 256"/>
              <a:gd name="T12" fmla="*/ 2147483646 w 192"/>
              <a:gd name="T13" fmla="*/ 2147483646 h 256"/>
              <a:gd name="T14" fmla="*/ 2147483646 w 192"/>
              <a:gd name="T15" fmla="*/ 2147483646 h 256"/>
              <a:gd name="T16" fmla="*/ 2147483646 w 192"/>
              <a:gd name="T17" fmla="*/ 2147483646 h 256"/>
              <a:gd name="T18" fmla="*/ 2147483646 w 192"/>
              <a:gd name="T19" fmla="*/ 2147483646 h 256"/>
              <a:gd name="T20" fmla="*/ 2147483646 w 192"/>
              <a:gd name="T21" fmla="*/ 2147483646 h 256"/>
              <a:gd name="T22" fmla="*/ 2147483646 w 192"/>
              <a:gd name="T23" fmla="*/ 0 h 256"/>
              <a:gd name="T24" fmla="*/ 2147483646 w 192"/>
              <a:gd name="T25" fmla="*/ 2147483646 h 256"/>
              <a:gd name="T26" fmla="*/ 2147483646 w 192"/>
              <a:gd name="T27" fmla="*/ 2147483646 h 256"/>
              <a:gd name="T28" fmla="*/ 2147483646 w 192"/>
              <a:gd name="T29" fmla="*/ 2147483646 h 256"/>
              <a:gd name="T30" fmla="*/ 0 w 192"/>
              <a:gd name="T31" fmla="*/ 2147483646 h 256"/>
              <a:gd name="T32" fmla="*/ 0 w 192"/>
              <a:gd name="T33" fmla="*/ 2147483646 h 256"/>
              <a:gd name="T34" fmla="*/ 2147483646 w 192"/>
              <a:gd name="T35" fmla="*/ 2147483646 h 256"/>
              <a:gd name="T36" fmla="*/ 2147483646 w 192"/>
              <a:gd name="T37" fmla="*/ 2147483646 h 256"/>
              <a:gd name="T38" fmla="*/ 2147483646 w 192"/>
              <a:gd name="T39" fmla="*/ 2147483646 h 256"/>
              <a:gd name="T40" fmla="*/ 2147483646 w 192"/>
              <a:gd name="T41" fmla="*/ 2147483646 h 256"/>
              <a:gd name="T42" fmla="*/ 2147483646 w 192"/>
              <a:gd name="T43" fmla="*/ 2147483646 h 256"/>
              <a:gd name="T44" fmla="*/ 2147483646 w 192"/>
              <a:gd name="T45" fmla="*/ 2147483646 h 256"/>
              <a:gd name="T46" fmla="*/ 2147483646 w 192"/>
              <a:gd name="T47" fmla="*/ 2147483646 h 256"/>
              <a:gd name="T48" fmla="*/ 2147483646 w 192"/>
              <a:gd name="T49" fmla="*/ 2147483646 h 256"/>
              <a:gd name="T50" fmla="*/ 2147483646 w 192"/>
              <a:gd name="T51" fmla="*/ 2147483646 h 256"/>
              <a:gd name="T52" fmla="*/ 2147483646 w 192"/>
              <a:gd name="T53" fmla="*/ 2147483646 h 256"/>
              <a:gd name="T54" fmla="*/ 2147483646 w 192"/>
              <a:gd name="T55" fmla="*/ 2147483646 h 256"/>
              <a:gd name="T56" fmla="*/ 2147483646 w 192"/>
              <a:gd name="T57" fmla="*/ 2147483646 h 256"/>
              <a:gd name="T58" fmla="*/ 2147483646 w 192"/>
              <a:gd name="T59" fmla="*/ 2147483646 h 256"/>
              <a:gd name="T60" fmla="*/ 2147483646 w 192"/>
              <a:gd name="T61" fmla="*/ 2147483646 h 256"/>
              <a:gd name="T62" fmla="*/ 2147483646 w 192"/>
              <a:gd name="T63" fmla="*/ 0 h 256"/>
              <a:gd name="T64" fmla="*/ 2147483646 w 192"/>
              <a:gd name="T65" fmla="*/ 2147483646 h 256"/>
              <a:gd name="T66" fmla="*/ 2147483646 w 192"/>
              <a:gd name="T67" fmla="*/ 2147483646 h 256"/>
              <a:gd name="T68" fmla="*/ 2147483646 w 192"/>
              <a:gd name="T69" fmla="*/ 2147483646 h 256"/>
              <a:gd name="T70" fmla="*/ 2147483646 w 192"/>
              <a:gd name="T71" fmla="*/ 2147483646 h 256"/>
              <a:gd name="T72" fmla="*/ 2147483646 w 192"/>
              <a:gd name="T73" fmla="*/ 2147483646 h 256"/>
              <a:gd name="T74" fmla="*/ 2147483646 w 192"/>
              <a:gd name="T75" fmla="*/ 2147483646 h 256"/>
              <a:gd name="T76" fmla="*/ 2147483646 w 192"/>
              <a:gd name="T77" fmla="*/ 2147483646 h 256"/>
              <a:gd name="T78" fmla="*/ 2147483646 w 192"/>
              <a:gd name="T79" fmla="*/ 2147483646 h 256"/>
              <a:gd name="T80" fmla="*/ 2147483646 w 192"/>
              <a:gd name="T81" fmla="*/ 2147483646 h 256"/>
              <a:gd name="T82" fmla="*/ 2147483646 w 192"/>
              <a:gd name="T83" fmla="*/ 2147483646 h 256"/>
              <a:gd name="T84" fmla="*/ 2147483646 w 192"/>
              <a:gd name="T85" fmla="*/ 2147483646 h 256"/>
              <a:gd name="T86" fmla="*/ 2147483646 w 192"/>
              <a:gd name="T87" fmla="*/ 2147483646 h 256"/>
              <a:gd name="T88" fmla="*/ 2147483646 w 192"/>
              <a:gd name="T89" fmla="*/ 2147483646 h 256"/>
              <a:gd name="T90" fmla="*/ 2147483646 w 192"/>
              <a:gd name="T91" fmla="*/ 2147483646 h 256"/>
              <a:gd name="T92" fmla="*/ 2147483646 w 192"/>
              <a:gd name="T93" fmla="*/ 2147483646 h 256"/>
              <a:gd name="T94" fmla="*/ 2147483646 w 192"/>
              <a:gd name="T95" fmla="*/ 2147483646 h 256"/>
              <a:gd name="T96" fmla="*/ 2147483646 w 192"/>
              <a:gd name="T97" fmla="*/ 2147483646 h 256"/>
              <a:gd name="T98" fmla="*/ 2147483646 w 192"/>
              <a:gd name="T99" fmla="*/ 2147483646 h 256"/>
              <a:gd name="T100" fmla="*/ 2147483646 w 192"/>
              <a:gd name="T101" fmla="*/ 2147483646 h 25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92" h="256">
                <a:moveTo>
                  <a:pt x="96" y="72"/>
                </a:moveTo>
                <a:lnTo>
                  <a:pt x="96" y="72"/>
                </a:lnTo>
                <a:lnTo>
                  <a:pt x="86" y="74"/>
                </a:lnTo>
                <a:lnTo>
                  <a:pt x="80" y="80"/>
                </a:lnTo>
                <a:lnTo>
                  <a:pt x="74" y="86"/>
                </a:lnTo>
                <a:lnTo>
                  <a:pt x="72" y="96"/>
                </a:lnTo>
                <a:lnTo>
                  <a:pt x="74" y="106"/>
                </a:lnTo>
                <a:lnTo>
                  <a:pt x="80" y="112"/>
                </a:lnTo>
                <a:lnTo>
                  <a:pt x="86" y="118"/>
                </a:lnTo>
                <a:lnTo>
                  <a:pt x="96" y="120"/>
                </a:lnTo>
                <a:lnTo>
                  <a:pt x="106" y="118"/>
                </a:lnTo>
                <a:lnTo>
                  <a:pt x="112" y="112"/>
                </a:lnTo>
                <a:lnTo>
                  <a:pt x="118" y="106"/>
                </a:lnTo>
                <a:lnTo>
                  <a:pt x="120" y="96"/>
                </a:lnTo>
                <a:lnTo>
                  <a:pt x="118" y="86"/>
                </a:lnTo>
                <a:lnTo>
                  <a:pt x="112" y="80"/>
                </a:lnTo>
                <a:lnTo>
                  <a:pt x="106" y="74"/>
                </a:lnTo>
                <a:lnTo>
                  <a:pt x="96" y="72"/>
                </a:lnTo>
                <a:close/>
                <a:moveTo>
                  <a:pt x="96" y="0"/>
                </a:moveTo>
                <a:lnTo>
                  <a:pt x="96" y="0"/>
                </a:lnTo>
                <a:lnTo>
                  <a:pt x="76" y="2"/>
                </a:lnTo>
                <a:lnTo>
                  <a:pt x="58" y="8"/>
                </a:lnTo>
                <a:lnTo>
                  <a:pt x="42" y="16"/>
                </a:lnTo>
                <a:lnTo>
                  <a:pt x="28" y="28"/>
                </a:lnTo>
                <a:lnTo>
                  <a:pt x="16" y="42"/>
                </a:lnTo>
                <a:lnTo>
                  <a:pt x="8" y="58"/>
                </a:lnTo>
                <a:lnTo>
                  <a:pt x="2" y="76"/>
                </a:lnTo>
                <a:lnTo>
                  <a:pt x="0" y="96"/>
                </a:lnTo>
                <a:lnTo>
                  <a:pt x="0" y="104"/>
                </a:lnTo>
                <a:lnTo>
                  <a:pt x="4" y="114"/>
                </a:lnTo>
                <a:lnTo>
                  <a:pt x="12" y="138"/>
                </a:lnTo>
                <a:lnTo>
                  <a:pt x="26" y="164"/>
                </a:lnTo>
                <a:lnTo>
                  <a:pt x="42" y="192"/>
                </a:lnTo>
                <a:lnTo>
                  <a:pt x="58" y="216"/>
                </a:lnTo>
                <a:lnTo>
                  <a:pt x="74" y="236"/>
                </a:lnTo>
                <a:lnTo>
                  <a:pt x="88" y="250"/>
                </a:lnTo>
                <a:lnTo>
                  <a:pt x="92" y="254"/>
                </a:lnTo>
                <a:lnTo>
                  <a:pt x="96" y="256"/>
                </a:lnTo>
                <a:lnTo>
                  <a:pt x="100" y="254"/>
                </a:lnTo>
                <a:lnTo>
                  <a:pt x="104" y="250"/>
                </a:lnTo>
                <a:lnTo>
                  <a:pt x="118" y="236"/>
                </a:lnTo>
                <a:lnTo>
                  <a:pt x="134" y="216"/>
                </a:lnTo>
                <a:lnTo>
                  <a:pt x="150" y="190"/>
                </a:lnTo>
                <a:lnTo>
                  <a:pt x="166" y="164"/>
                </a:lnTo>
                <a:lnTo>
                  <a:pt x="180" y="138"/>
                </a:lnTo>
                <a:lnTo>
                  <a:pt x="188" y="114"/>
                </a:lnTo>
                <a:lnTo>
                  <a:pt x="192" y="104"/>
                </a:lnTo>
                <a:lnTo>
                  <a:pt x="192" y="96"/>
                </a:lnTo>
                <a:lnTo>
                  <a:pt x="190" y="76"/>
                </a:lnTo>
                <a:lnTo>
                  <a:pt x="184" y="58"/>
                </a:lnTo>
                <a:lnTo>
                  <a:pt x="176" y="42"/>
                </a:lnTo>
                <a:lnTo>
                  <a:pt x="164" y="28"/>
                </a:lnTo>
                <a:lnTo>
                  <a:pt x="150" y="16"/>
                </a:lnTo>
                <a:lnTo>
                  <a:pt x="134" y="8"/>
                </a:lnTo>
                <a:lnTo>
                  <a:pt x="116" y="2"/>
                </a:lnTo>
                <a:lnTo>
                  <a:pt x="96" y="0"/>
                </a:lnTo>
                <a:close/>
                <a:moveTo>
                  <a:pt x="96" y="136"/>
                </a:moveTo>
                <a:lnTo>
                  <a:pt x="96" y="136"/>
                </a:lnTo>
                <a:lnTo>
                  <a:pt x="88" y="136"/>
                </a:lnTo>
                <a:lnTo>
                  <a:pt x="80" y="132"/>
                </a:lnTo>
                <a:lnTo>
                  <a:pt x="74" y="130"/>
                </a:lnTo>
                <a:lnTo>
                  <a:pt x="68" y="124"/>
                </a:lnTo>
                <a:lnTo>
                  <a:pt x="62" y="118"/>
                </a:lnTo>
                <a:lnTo>
                  <a:pt x="60" y="112"/>
                </a:lnTo>
                <a:lnTo>
                  <a:pt x="56" y="104"/>
                </a:lnTo>
                <a:lnTo>
                  <a:pt x="56" y="96"/>
                </a:lnTo>
                <a:lnTo>
                  <a:pt x="56" y="88"/>
                </a:lnTo>
                <a:lnTo>
                  <a:pt x="60" y="80"/>
                </a:lnTo>
                <a:lnTo>
                  <a:pt x="62" y="74"/>
                </a:lnTo>
                <a:lnTo>
                  <a:pt x="68" y="68"/>
                </a:lnTo>
                <a:lnTo>
                  <a:pt x="74" y="62"/>
                </a:lnTo>
                <a:lnTo>
                  <a:pt x="80" y="60"/>
                </a:lnTo>
                <a:lnTo>
                  <a:pt x="88" y="56"/>
                </a:lnTo>
                <a:lnTo>
                  <a:pt x="96" y="56"/>
                </a:lnTo>
                <a:lnTo>
                  <a:pt x="104" y="56"/>
                </a:lnTo>
                <a:lnTo>
                  <a:pt x="112" y="60"/>
                </a:lnTo>
                <a:lnTo>
                  <a:pt x="118" y="62"/>
                </a:lnTo>
                <a:lnTo>
                  <a:pt x="124" y="68"/>
                </a:lnTo>
                <a:lnTo>
                  <a:pt x="130" y="74"/>
                </a:lnTo>
                <a:lnTo>
                  <a:pt x="132" y="80"/>
                </a:lnTo>
                <a:lnTo>
                  <a:pt x="136" y="88"/>
                </a:lnTo>
                <a:lnTo>
                  <a:pt x="136" y="96"/>
                </a:lnTo>
                <a:lnTo>
                  <a:pt x="136" y="104"/>
                </a:lnTo>
                <a:lnTo>
                  <a:pt x="132" y="112"/>
                </a:lnTo>
                <a:lnTo>
                  <a:pt x="130" y="118"/>
                </a:lnTo>
                <a:lnTo>
                  <a:pt x="124" y="124"/>
                </a:lnTo>
                <a:lnTo>
                  <a:pt x="118" y="130"/>
                </a:lnTo>
                <a:lnTo>
                  <a:pt x="112" y="132"/>
                </a:lnTo>
                <a:lnTo>
                  <a:pt x="104" y="136"/>
                </a:lnTo>
                <a:lnTo>
                  <a:pt x="96" y="136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endParaRPr lang="ru-RU">
              <a:latin typeface="Arial"/>
              <a:cs typeface="Arial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3534AE30-43AE-4B55-8330-CCAD23E16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7" y="5772639"/>
            <a:ext cx="1752950" cy="46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627" rIns="87255" bIns="43627">
            <a:spAutoFit/>
          </a:bodyPr>
          <a:lstStyle>
            <a:lvl1pPr defTabSz="496888">
              <a:spcBef>
                <a:spcPct val="20000"/>
              </a:spcBef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1pPr>
            <a:lvl2pPr marL="742950" indent="-285750" defTabSz="496888">
              <a:spcBef>
                <a:spcPct val="20000"/>
              </a:spcBef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2pPr>
            <a:lvl3pPr marL="1143000" indent="-228600" defTabSz="496888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3pPr>
            <a:lvl4pPr marL="1600200" indent="-228600" defTabSz="496888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4pPr>
            <a:lvl5pPr marL="2057400" indent="-228600" defTabSz="496888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488"/>
              </a:lnSpc>
              <a:spcBef>
                <a:spcPts val="524"/>
              </a:spcBef>
              <a:buNone/>
            </a:pPr>
            <a:r>
              <a:rPr kumimoji="0" lang="en-US" altLang="ru-RU" sz="1100" b="1" dirty="0">
                <a:solidFill>
                  <a:srgbClr val="000000"/>
                </a:solidFill>
                <a:latin typeface="Arial"/>
                <a:cs typeface="Arial"/>
              </a:rPr>
              <a:t>www.da-strateg.ru</a:t>
            </a:r>
            <a:br>
              <a:rPr kumimoji="0" lang="en-US" altLang="ru-RU" sz="11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kumimoji="0" lang="en-US" altLang="ru-RU" sz="1100" dirty="0">
                <a:solidFill>
                  <a:srgbClr val="000000"/>
                </a:solidFill>
                <a:latin typeface="Arial"/>
                <a:cs typeface="Arial"/>
              </a:rPr>
              <a:t>info</a:t>
            </a:r>
            <a:r>
              <a:rPr kumimoji="0" lang="ru-RU" altLang="ru-RU" sz="1100" dirty="0">
                <a:solidFill>
                  <a:srgbClr val="000000"/>
                </a:solidFill>
                <a:latin typeface="Arial"/>
                <a:cs typeface="Arial"/>
              </a:rPr>
              <a:t>@</a:t>
            </a:r>
            <a:r>
              <a:rPr kumimoji="0" lang="en-US" altLang="ru-RU" sz="1100" dirty="0">
                <a:solidFill>
                  <a:srgbClr val="000000"/>
                </a:solidFill>
                <a:latin typeface="Arial"/>
                <a:cs typeface="Arial"/>
              </a:rPr>
              <a:t>da</a:t>
            </a:r>
            <a:r>
              <a:rPr kumimoji="0" lang="ru-RU" altLang="ru-RU" sz="1100" dirty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kumimoji="0" lang="en-US" altLang="ru-RU" sz="1100" dirty="0" err="1">
                <a:solidFill>
                  <a:srgbClr val="000000"/>
                </a:solidFill>
                <a:latin typeface="Arial"/>
                <a:cs typeface="Arial"/>
              </a:rPr>
              <a:t>strateg</a:t>
            </a:r>
            <a:r>
              <a:rPr kumimoji="0" lang="ru-RU" altLang="ru-RU" sz="11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kumimoji="0" lang="en-US" altLang="ru-RU" sz="1100" dirty="0" err="1">
                <a:solidFill>
                  <a:srgbClr val="000000"/>
                </a:solidFill>
                <a:latin typeface="Arial"/>
                <a:cs typeface="Arial"/>
              </a:rPr>
              <a:t>ru</a:t>
            </a:r>
            <a:endParaRPr kumimoji="0" lang="ru-RU" altLang="ru-RU" sz="1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145D5A17-ED12-45A6-97CA-99597A0CE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454" y="4566608"/>
            <a:ext cx="3415600" cy="730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627" rIns="87255" bIns="43627">
            <a:spAutoFit/>
          </a:bodyPr>
          <a:lstStyle>
            <a:lvl1pPr defTabSz="496888">
              <a:spcBef>
                <a:spcPct val="20000"/>
              </a:spcBef>
              <a:buFont typeface="Wingdings" panose="05000000000000000000" pitchFamily="2" charset="2"/>
              <a:buChar char="§"/>
              <a:defRPr kumimoji="1" sz="32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1pPr>
            <a:lvl2pPr marL="742950" indent="-285750" defTabSz="496888">
              <a:spcBef>
                <a:spcPct val="20000"/>
              </a:spcBef>
              <a:buFont typeface="Wingdings" panose="05000000000000000000" pitchFamily="2" charset="2"/>
              <a:buChar char="§"/>
              <a:defRPr kumimoji="1" sz="28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2pPr>
            <a:lvl3pPr marL="1143000" indent="-228600" defTabSz="496888">
              <a:spcBef>
                <a:spcPct val="20000"/>
              </a:spcBef>
              <a:buFont typeface="Wingdings" panose="05000000000000000000" pitchFamily="2" charset="2"/>
              <a:buChar char="§"/>
              <a:defRPr kumimoji="1" sz="24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3pPr>
            <a:lvl4pPr marL="1600200" indent="-228600" defTabSz="496888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4pPr>
            <a:lvl5pPr marL="2057400" indent="-228600" defTabSz="496888">
              <a:spcBef>
                <a:spcPct val="20000"/>
              </a:spcBef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5pPr>
            <a:lvl6pPr marL="25146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6pPr>
            <a:lvl7pPr marL="29718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7pPr>
            <a:lvl8pPr marL="34290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8pPr>
            <a:lvl9pPr marL="3886200" indent="-228600" defTabSz="496888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PT Sans" panose="020B0503020203020204" pitchFamily="1" charset="0"/>
                <a:cs typeface="Arial" panose="020B0604020202020204" pitchFamily="34" charset="0"/>
              </a:defRPr>
            </a:lvl9pPr>
          </a:lstStyle>
          <a:p>
            <a:pPr>
              <a:spcBef>
                <a:spcPts val="524"/>
              </a:spcBef>
              <a:buNone/>
            </a:pPr>
            <a:r>
              <a:rPr kumimoji="0" lang="ru-RU" altLang="ru-RU" sz="1100" dirty="0">
                <a:solidFill>
                  <a:srgbClr val="000000"/>
                </a:solidFill>
                <a:latin typeface="Arial"/>
                <a:cs typeface="Arial"/>
              </a:rPr>
              <a:t>105005, г. Москва, наб. Академика Туполева, 15</a:t>
            </a:r>
            <a:r>
              <a:rPr kumimoji="0" lang="en-US" altLang="ru-RU" sz="1100" dirty="0">
                <a:solidFill>
                  <a:srgbClr val="000000"/>
                </a:solidFill>
                <a:latin typeface="Arial"/>
                <a:cs typeface="Arial"/>
              </a:rPr>
              <a:t>/</a:t>
            </a:r>
            <a:r>
              <a:rPr kumimoji="0" lang="ru-RU" altLang="ru-RU" sz="1100" dirty="0">
                <a:solidFill>
                  <a:srgbClr val="000000"/>
                </a:solidFill>
                <a:latin typeface="Arial"/>
                <a:cs typeface="Arial"/>
              </a:rPr>
              <a:t>22</a:t>
            </a:r>
          </a:p>
          <a:p>
            <a:pPr>
              <a:spcBef>
                <a:spcPts val="524"/>
              </a:spcBef>
              <a:buNone/>
            </a:pPr>
            <a:r>
              <a:rPr kumimoji="0" lang="ru-RU" altLang="ru-RU" sz="1100" dirty="0">
                <a:solidFill>
                  <a:srgbClr val="000000"/>
                </a:solidFill>
                <a:latin typeface="Arial"/>
                <a:cs typeface="Arial"/>
              </a:rPr>
              <a:t>Группа компаний «Да–Стратегия»</a:t>
            </a:r>
            <a:r>
              <a:rPr kumimoji="0" lang="en-US" altLang="ru-RU" sz="1100" dirty="0">
                <a:solidFill>
                  <a:srgbClr val="000000"/>
                </a:solidFill>
                <a:latin typeface="Arial"/>
                <a:cs typeface="Arial"/>
              </a:rPr>
              <a:t>.</a:t>
            </a:r>
            <a:r>
              <a:rPr kumimoji="0" lang="ru-RU" altLang="ru-RU" sz="1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  <a:p>
            <a:pPr>
              <a:spcBef>
                <a:spcPts val="524"/>
              </a:spcBef>
              <a:buNone/>
            </a:pPr>
            <a:r>
              <a:rPr kumimoji="0" lang="ru-RU" altLang="ru-RU" sz="1100" b="1" dirty="0">
                <a:solidFill>
                  <a:srgbClr val="000000"/>
                </a:solidFill>
                <a:latin typeface="Arial"/>
                <a:cs typeface="Arial"/>
              </a:rPr>
              <a:t>Станция метро: </a:t>
            </a:r>
            <a:r>
              <a:rPr kumimoji="0" lang="ru-RU" altLang="ru-RU" sz="1100" dirty="0">
                <a:solidFill>
                  <a:srgbClr val="000000"/>
                </a:solidFill>
                <a:latin typeface="Arial"/>
                <a:cs typeface="Arial"/>
              </a:rPr>
              <a:t> Бауманская.</a:t>
            </a:r>
          </a:p>
        </p:txBody>
      </p:sp>
      <p:pic>
        <p:nvPicPr>
          <p:cNvPr id="2" name="Picture 4" descr="логотип">
            <a:extLst>
              <a:ext uri="{FF2B5EF4-FFF2-40B4-BE49-F238E27FC236}">
                <a16:creationId xmlns:a16="http://schemas.microsoft.com/office/drawing/2014/main" id="{05C44E07-8724-6C42-B1A3-FABD910E4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7" y="6247694"/>
            <a:ext cx="1169407" cy="42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14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</TotalTime>
  <Words>600</Words>
  <Application>Microsoft Office PowerPoint</Application>
  <PresentationFormat>Экран (4:3)</PresentationFormat>
  <Paragraphs>108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HOMESWEET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ZZK</dc:creator>
  <cp:keywords/>
  <dc:description/>
  <cp:lastModifiedBy>Жан Загидуллин</cp:lastModifiedBy>
  <cp:revision>385</cp:revision>
  <dcterms:created xsi:type="dcterms:W3CDTF">2018-11-06T21:28:20Z</dcterms:created>
  <dcterms:modified xsi:type="dcterms:W3CDTF">2019-12-05T08:58:52Z</dcterms:modified>
  <cp:category/>
</cp:coreProperties>
</file>