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3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4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5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6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 bookmarkIdSeed="4">
  <p:sldMasterIdLst>
    <p:sldMasterId id="2147483696" r:id="rId1"/>
    <p:sldMasterId id="2147483774" r:id="rId2"/>
    <p:sldMasterId id="2147483804" r:id="rId3"/>
    <p:sldMasterId id="2147483831" r:id="rId4"/>
    <p:sldMasterId id="2147483858" r:id="rId5"/>
    <p:sldMasterId id="2147483887" r:id="rId6"/>
    <p:sldMasterId id="2147483942" r:id="rId7"/>
  </p:sldMasterIdLst>
  <p:notesMasterIdLst>
    <p:notesMasterId r:id="rId27"/>
  </p:notesMasterIdLst>
  <p:sldIdLst>
    <p:sldId id="313" r:id="rId8"/>
    <p:sldId id="463" r:id="rId9"/>
    <p:sldId id="461" r:id="rId10"/>
    <p:sldId id="462" r:id="rId11"/>
    <p:sldId id="464" r:id="rId12"/>
    <p:sldId id="448" r:id="rId13"/>
    <p:sldId id="453" r:id="rId14"/>
    <p:sldId id="439" r:id="rId15"/>
    <p:sldId id="454" r:id="rId16"/>
    <p:sldId id="444" r:id="rId17"/>
    <p:sldId id="443" r:id="rId18"/>
    <p:sldId id="449" r:id="rId19"/>
    <p:sldId id="450" r:id="rId20"/>
    <p:sldId id="456" r:id="rId21"/>
    <p:sldId id="459" r:id="rId22"/>
    <p:sldId id="460" r:id="rId23"/>
    <p:sldId id="420" r:id="rId24"/>
    <p:sldId id="458" r:id="rId25"/>
    <p:sldId id="452" r:id="rId26"/>
  </p:sldIdLst>
  <p:sldSz cx="9144000" cy="6858000" type="screen4x3"/>
  <p:notesSz cx="6669088" cy="9926638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exey Knizhnikov" initials="AK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FF33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81900" autoAdjust="0"/>
  </p:normalViewPr>
  <p:slideViewPr>
    <p:cSldViewPr>
      <p:cViewPr varScale="1">
        <p:scale>
          <a:sx n="107" d="100"/>
          <a:sy n="107" d="100"/>
        </p:scale>
        <p:origin x="173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66910" y="4715153"/>
            <a:ext cx="5335269" cy="4466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397731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>
          <a:xfrm>
            <a:off x="0" y="9429323"/>
            <a:ext cx="2890228" cy="495675"/>
          </a:xfrm>
          <a:prstGeom prst="rect">
            <a:avLst/>
          </a:prstGeom>
        </p:spPr>
        <p:txBody>
          <a:bodyPr lIns="86493" tIns="43247" rIns="86493" bIns="43247"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435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875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740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119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875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0" y="9429323"/>
            <a:ext cx="2945955" cy="495675"/>
          </a:xfrm>
          <a:prstGeom prst="rect">
            <a:avLst/>
          </a:prstGeom>
        </p:spPr>
        <p:txBody>
          <a:bodyPr lIns="86493" tIns="43247" rIns="86493" bIns="43247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3850245" y="9429323"/>
            <a:ext cx="2945955" cy="495675"/>
          </a:xfrm>
          <a:prstGeom prst="rect">
            <a:avLst/>
          </a:prstGeom>
        </p:spPr>
        <p:txBody>
          <a:bodyPr lIns="86493" tIns="43247" rIns="86493" bIns="43247"/>
          <a:lstStyle/>
          <a:p>
            <a:fld id="{68B04376-9AEA-4E56-9F1B-3854702564C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304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 smtClean="0">
                <a:latin typeface="Corbel" panose="020B0503020204020204" pitchFamily="34" charset="0"/>
              </a:rPr>
              <a:t>В Раздел 2 </a:t>
            </a:r>
          </a:p>
          <a:p>
            <a:r>
              <a:rPr lang="ru-RU" sz="1200" dirty="0" smtClean="0">
                <a:latin typeface="Corbel" panose="020B0503020204020204" pitchFamily="34" charset="0"/>
              </a:rPr>
              <a:t>Удельное водопотребление на собственные </a:t>
            </a:r>
            <a:r>
              <a:rPr lang="ru-RU" sz="1200" dirty="0" smtClean="0">
                <a:highlight>
                  <a:srgbClr val="00FF00"/>
                </a:highlight>
                <a:latin typeface="Corbel" panose="020B0503020204020204" pitchFamily="34" charset="0"/>
                <a:ea typeface="Calibri" panose="020F0502020204030204" pitchFamily="34" charset="0"/>
              </a:rPr>
              <a:t>(производственные )</a:t>
            </a:r>
            <a:r>
              <a:rPr lang="ru-RU" sz="1200" dirty="0" smtClean="0">
                <a:latin typeface="Corbel" panose="020B0503020204020204" pitchFamily="34" charset="0"/>
              </a:rPr>
              <a:t> нужды компании</a:t>
            </a:r>
          </a:p>
          <a:p>
            <a:endParaRPr lang="ru-RU" sz="1200" b="1" dirty="0" smtClean="0">
              <a:latin typeface="Corbel" panose="020B0503020204020204" pitchFamily="34" charset="0"/>
            </a:endParaRPr>
          </a:p>
          <a:p>
            <a:r>
              <a:rPr lang="ru-RU" sz="1200" b="1" dirty="0" smtClean="0">
                <a:latin typeface="Corbel" panose="020B0503020204020204" pitchFamily="34" charset="0"/>
              </a:rPr>
              <a:t>Раздел 3. </a:t>
            </a:r>
          </a:p>
          <a:p>
            <a:r>
              <a:rPr lang="ru-RU" sz="1200" dirty="0" smtClean="0">
                <a:latin typeface="Corbel" panose="020B0503020204020204" pitchFamily="34" charset="0"/>
                <a:ea typeface="Calibri" panose="020F0502020204030204" pitchFamily="34" charset="0"/>
              </a:rPr>
              <a:t>Доступность </a:t>
            </a:r>
            <a:r>
              <a:rPr lang="ru-RU" sz="1200" dirty="0" smtClean="0">
                <a:highlight>
                  <a:srgbClr val="00FF00"/>
                </a:highlight>
                <a:latin typeface="Corbel" panose="020B0503020204020204" pitchFamily="34" charset="0"/>
                <a:ea typeface="Calibri" panose="020F0502020204030204" pitchFamily="34" charset="0"/>
              </a:rPr>
              <a:t>количественных результатов (отражающих состояние и динамику природной среды)</a:t>
            </a:r>
            <a:r>
              <a:rPr lang="ru-RU" sz="1200" dirty="0" smtClean="0">
                <a:latin typeface="Corbel" panose="020B0503020204020204" pitchFamily="34" charset="0"/>
                <a:ea typeface="Calibri" panose="020F0502020204030204" pitchFamily="34" charset="0"/>
              </a:rPr>
              <a:t> производственного экологического мониторинга  для общественности с обязательным размещением в публичном пространстве </a:t>
            </a:r>
            <a:r>
              <a:rPr lang="ru-RU" sz="1200" dirty="0" smtClean="0">
                <a:highlight>
                  <a:srgbClr val="00FF00"/>
                </a:highlight>
                <a:latin typeface="Corbel" panose="020B0503020204020204" pitchFamily="34" charset="0"/>
                <a:ea typeface="Calibri" panose="020F0502020204030204" pitchFamily="34" charset="0"/>
              </a:rPr>
              <a:t>(как вариант - в формате информационной справки</a:t>
            </a:r>
            <a:r>
              <a:rPr lang="ru-RU" sz="1200" dirty="0" smtClean="0">
                <a:latin typeface="Corbel" panose="020B0503020204020204" pitchFamily="34" charset="0"/>
                <a:ea typeface="Calibri" panose="020F0502020204030204" pitchFamily="34" charset="0"/>
              </a:rPr>
              <a:t>)</a:t>
            </a:r>
            <a:endParaRPr lang="ru-RU" sz="1200" dirty="0" smtClean="0">
              <a:latin typeface="Corbel" panose="020B0503020204020204" pitchFamily="34" charset="0"/>
            </a:endParaRPr>
          </a:p>
          <a:p>
            <a:pPr defTabSz="432465" fontAlgn="base">
              <a:spcBef>
                <a:spcPct val="30000"/>
              </a:spcBef>
              <a:spcAft>
                <a:spcPct val="0"/>
              </a:spcAft>
              <a:defRPr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0" y="9429323"/>
            <a:ext cx="2945955" cy="495675"/>
          </a:xfrm>
          <a:prstGeom prst="rect">
            <a:avLst/>
          </a:prstGeom>
        </p:spPr>
        <p:txBody>
          <a:bodyPr lIns="86493" tIns="43247" rIns="86493" bIns="43247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3850245" y="9429323"/>
            <a:ext cx="2945955" cy="495675"/>
          </a:xfrm>
          <a:prstGeom prst="rect">
            <a:avLst/>
          </a:prstGeom>
        </p:spPr>
        <p:txBody>
          <a:bodyPr lIns="86493" tIns="43247" rIns="86493" bIns="43247"/>
          <a:lstStyle/>
          <a:p>
            <a:fld id="{68B04376-9AEA-4E56-9F1B-3854702564C8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192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ln/>
        </p:spPr>
        <p:txBody>
          <a:bodyPr/>
          <a:lstStyle/>
          <a:p>
            <a:fld id="{C42465A7-7EAA-41D0-9E8E-C87E98BD1620}" type="slidenum">
              <a:rPr lang="en-IE" altLang="ru-RU">
                <a:solidFill>
                  <a:prstClr val="black"/>
                </a:solidFill>
              </a:rPr>
              <a:pPr/>
              <a:t>3</a:t>
            </a:fld>
            <a:endParaRPr lang="en-IE" altLang="ru-RU">
              <a:solidFill>
                <a:prstClr val="black"/>
              </a:solidFill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1851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07139" y="9900013"/>
            <a:ext cx="3142036" cy="521148"/>
          </a:xfrm>
          <a:prstGeom prst="rect">
            <a:avLst/>
          </a:prstGeom>
          <a:ln/>
        </p:spPr>
        <p:txBody>
          <a:bodyPr/>
          <a:lstStyle/>
          <a:p>
            <a:fld id="{C42465A7-7EAA-41D0-9E8E-C87E98BD1620}" type="slidenum">
              <a:rPr lang="en-IE" altLang="ru-RU">
                <a:solidFill>
                  <a:prstClr val="black"/>
                </a:solidFill>
              </a:rPr>
              <a:pPr/>
              <a:t>4</a:t>
            </a:fld>
            <a:endParaRPr lang="en-IE" altLang="ru-RU">
              <a:solidFill>
                <a:prstClr val="black"/>
              </a:solidFill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83306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7799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altLang="ru-RU" b="0" dirty="0">
                <a:solidFill>
                  <a:schemeClr val="accent6">
                    <a:lumMod val="75000"/>
                  </a:schemeClr>
                </a:solidFill>
              </a:rPr>
              <a:t>Единственные критерии, где нужны внешние данные, поскольку на самих сайтах компаний информации крайне мало, и традиционно в нашем обществе не принято раскрывать проблемы</a:t>
            </a:r>
            <a:endParaRPr lang="ru-RU" sz="1200" b="0" dirty="0">
              <a:solidFill>
                <a:schemeClr val="bg1"/>
              </a:solidFill>
            </a:endParaRPr>
          </a:p>
          <a:p>
            <a:pPr defTabSz="432465" fontAlgn="base">
              <a:spcBef>
                <a:spcPct val="30000"/>
              </a:spcBef>
              <a:spcAft>
                <a:spcPct val="0"/>
              </a:spcAft>
              <a:defRPr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0" y="9429323"/>
            <a:ext cx="2890228" cy="495675"/>
          </a:xfrm>
          <a:prstGeom prst="rect">
            <a:avLst/>
          </a:prstGeom>
        </p:spPr>
        <p:txBody>
          <a:bodyPr lIns="86493" tIns="43247" rIns="86493" bIns="43247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3777413" y="9429323"/>
            <a:ext cx="2890228" cy="495675"/>
          </a:xfrm>
          <a:prstGeom prst="rect">
            <a:avLst/>
          </a:prstGeom>
        </p:spPr>
        <p:txBody>
          <a:bodyPr lIns="86493" tIns="43247" rIns="86493" bIns="43247"/>
          <a:lstStyle/>
          <a:p>
            <a:fld id="{68B04376-9AEA-4E56-9F1B-3854702564C8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567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z="1200" b="0" dirty="0">
                <a:solidFill>
                  <a:srgbClr val="009900"/>
                </a:solidFill>
              </a:rPr>
              <a:t>Более 70% - </a:t>
            </a:r>
            <a:r>
              <a:rPr lang="ru-RU" altLang="ru-RU" sz="1200" b="0" dirty="0" err="1">
                <a:solidFill>
                  <a:srgbClr val="009900"/>
                </a:solidFill>
              </a:rPr>
              <a:t>гос</a:t>
            </a:r>
            <a:r>
              <a:rPr lang="ru-RU" altLang="ru-RU" sz="1200" b="0" dirty="0">
                <a:solidFill>
                  <a:srgbClr val="009900"/>
                </a:solidFill>
              </a:rPr>
              <a:t> органы</a:t>
            </a:r>
            <a:endParaRPr lang="ru-RU" altLang="ru-RU" sz="1200" b="0" dirty="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0" dirty="0">
                <a:solidFill>
                  <a:srgbClr val="009900"/>
                </a:solidFill>
              </a:rPr>
              <a:t>Сайты компаний</a:t>
            </a:r>
            <a:r>
              <a:rPr lang="ru-RU" altLang="ru-RU" sz="1200" b="0" dirty="0">
                <a:solidFill>
                  <a:schemeClr val="accent2"/>
                </a:solidFill>
              </a:rPr>
              <a:t> - 6% (например, система "Транснефти", "Газпром газораспределение - Дальний Восток")</a:t>
            </a:r>
          </a:p>
        </p:txBody>
      </p:sp>
    </p:spTree>
    <p:extLst>
      <p:ext uri="{BB962C8B-B14F-4D97-AF65-F5344CB8AC3E}">
        <p14:creationId xmlns:p14="http://schemas.microsoft.com/office/powerpoint/2010/main" val="1213214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z="1200" b="0" dirty="0">
                <a:solidFill>
                  <a:srgbClr val="009900"/>
                </a:solidFill>
              </a:rPr>
              <a:t>Более 70% - </a:t>
            </a:r>
            <a:r>
              <a:rPr lang="ru-RU" altLang="ru-RU" sz="1200" b="0" dirty="0" err="1">
                <a:solidFill>
                  <a:srgbClr val="009900"/>
                </a:solidFill>
              </a:rPr>
              <a:t>гос</a:t>
            </a:r>
            <a:r>
              <a:rPr lang="ru-RU" altLang="ru-RU" sz="1200" b="0" dirty="0">
                <a:solidFill>
                  <a:srgbClr val="009900"/>
                </a:solidFill>
              </a:rPr>
              <a:t> органы</a:t>
            </a:r>
            <a:endParaRPr lang="ru-RU" altLang="ru-RU" sz="1200" b="0" dirty="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0" dirty="0">
                <a:solidFill>
                  <a:srgbClr val="009900"/>
                </a:solidFill>
              </a:rPr>
              <a:t>Сайты компаний</a:t>
            </a:r>
            <a:r>
              <a:rPr lang="ru-RU" altLang="ru-RU" sz="1200" b="0" dirty="0">
                <a:solidFill>
                  <a:schemeClr val="accent2"/>
                </a:solidFill>
              </a:rPr>
              <a:t> - 6% (например, система "Транснефти", "Газпром газораспределение - Дальний Восток")</a:t>
            </a:r>
          </a:p>
        </p:txBody>
      </p:sp>
    </p:spTree>
    <p:extLst>
      <p:ext uri="{BB962C8B-B14F-4D97-AF65-F5344CB8AC3E}">
        <p14:creationId xmlns:p14="http://schemas.microsoft.com/office/powerpoint/2010/main" val="2700249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Достаточно лояльный подход, поэтому много зеленого</a:t>
            </a:r>
          </a:p>
        </p:txBody>
      </p:sp>
    </p:spTree>
    <p:extLst>
      <p:ext uri="{BB962C8B-B14F-4D97-AF65-F5344CB8AC3E}">
        <p14:creationId xmlns:p14="http://schemas.microsoft.com/office/powerpoint/2010/main" val="1424034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2336400" y="2923200"/>
            <a:ext cx="5871600" cy="828000"/>
          </a:xfrm>
        </p:spPr>
        <p:txBody>
          <a:bodyPr anchor="ctr">
            <a:normAutofit/>
          </a:bodyPr>
          <a:lstStyle>
            <a:lvl1pPr marL="0" indent="0">
              <a:spcAft>
                <a:spcPts val="0"/>
              </a:spcAft>
              <a:buNone/>
              <a:defRPr sz="1200"/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cxnSp>
        <p:nvCxnSpPr>
          <p:cNvPr id="21" name="Straight Connector 8"/>
          <p:cNvCxnSpPr/>
          <p:nvPr/>
        </p:nvCxnSpPr>
        <p:spPr>
          <a:xfrm>
            <a:off x="2335215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"/>
          <p:cNvCxnSpPr/>
          <p:nvPr/>
        </p:nvCxnSpPr>
        <p:spPr>
          <a:xfrm>
            <a:off x="2335215" y="3744919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EB6CD8-DD04-445D-95E4-3A9F38E93647}" type="datetime5">
              <a:rPr lang="en-US" smtClean="0"/>
              <a:pPr/>
              <a:t>4-Dec-19</a:t>
            </a:fld>
            <a:r>
              <a:rPr lang="ru-RU"/>
              <a:t> / </a:t>
            </a:r>
            <a:fld id="{FBFF7A77-ECFB-4A7C-9E3D-DDC296ED6CF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2336400" y="1540800"/>
            <a:ext cx="5871600" cy="1206000"/>
          </a:xfr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335215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2335215" y="3744919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256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title with ma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1200"/>
            <a:ext cx="8028912" cy="36720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45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140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0931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_with_text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539552" y="2492375"/>
            <a:ext cx="5724723" cy="36720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Текст 22"/>
          <p:cNvSpPr>
            <a:spLocks noGrp="1"/>
          </p:cNvSpPr>
          <p:nvPr>
            <p:ph type="body" sz="quarter" idx="20" hasCustomPrompt="1"/>
          </p:nvPr>
        </p:nvSpPr>
        <p:spPr>
          <a:xfrm>
            <a:off x="6477000" y="2492375"/>
            <a:ext cx="2378074" cy="3671888"/>
          </a:xfrm>
          <a:prstGeom prst="rect">
            <a:avLst/>
          </a:prstGeom>
        </p:spPr>
        <p:txBody>
          <a:bodyPr/>
          <a:lstStyle>
            <a:lvl1pPr marL="102392" indent="-102392">
              <a:spcBef>
                <a:spcPts val="450"/>
              </a:spcBef>
              <a:defRPr lang="ru-RU" sz="1050" kern="1200" baseline="0" dirty="0" smtClean="0">
                <a:solidFill>
                  <a:srgbClr val="404040"/>
                </a:solidFill>
                <a:latin typeface="Arial"/>
                <a:ea typeface="Geneva" pitchFamily="-106" charset="-128"/>
                <a:cs typeface="Arial"/>
              </a:defRPr>
            </a:lvl1pPr>
          </a:lstStyle>
          <a:p>
            <a:pPr marL="107153" marR="0" lvl="0" indent="-107153" algn="l" defTabSz="342892" rtl="0" eaLnBrk="0" fontAlgn="base" latin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Geneva" pitchFamily="-106" charset="-128"/>
                <a:cs typeface="Arial"/>
              </a:rPr>
              <a:t>Click to edit Master text style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Geneva" pitchFamily="-106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32876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539551" y="2492375"/>
            <a:ext cx="6537600" cy="36720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53494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a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2062800" y="1519200"/>
            <a:ext cx="6789600" cy="37908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4" hasCustomPrompt="1"/>
          </p:nvPr>
        </p:nvSpPr>
        <p:spPr>
          <a:xfrm>
            <a:off x="2062800" y="5407200"/>
            <a:ext cx="4244400" cy="756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0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2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7236000" y="5407200"/>
            <a:ext cx="1616400" cy="756000"/>
          </a:xfrm>
        </p:spPr>
        <p:txBody>
          <a:bodyPr anchor="t">
            <a:noAutofit/>
          </a:bodyPr>
          <a:lstStyle>
            <a:lvl1pPr marL="0" indent="0">
              <a:buNone/>
              <a:defRPr sz="7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cxnSp>
        <p:nvCxnSpPr>
          <p:cNvPr id="13" name="Straight Connector 5"/>
          <p:cNvCxnSpPr/>
          <p:nvPr/>
        </p:nvCxnSpPr>
        <p:spPr>
          <a:xfrm>
            <a:off x="5173975" y="3881443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877600" y="1519200"/>
            <a:ext cx="180000" cy="37908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cxnSp>
        <p:nvCxnSpPr>
          <p:cNvPr id="14" name="Straight Connector 12"/>
          <p:cNvCxnSpPr/>
          <p:nvPr/>
        </p:nvCxnSpPr>
        <p:spPr>
          <a:xfrm>
            <a:off x="431800" y="1519238"/>
            <a:ext cx="8423274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580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5"/>
          <p:cNvCxnSpPr/>
          <p:nvPr/>
        </p:nvCxnSpPr>
        <p:spPr>
          <a:xfrm>
            <a:off x="5173975" y="3881443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964000" y="29232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720000" cy="6858000"/>
          </a:xfrm>
          <a:prstGeom prst="rect">
            <a:avLst/>
          </a:prstGeom>
          <a:solidFill>
            <a:srgbClr val="F3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kern="1200">
              <a:solidFill>
                <a:srgbClr val="000000"/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176400" y="118800"/>
            <a:ext cx="8787600" cy="651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8"/>
          </p:nvPr>
        </p:nvSpPr>
        <p:spPr>
          <a:xfrm>
            <a:off x="174875" y="6670800"/>
            <a:ext cx="2401200" cy="190800"/>
          </a:xfrm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79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336400" y="1540800"/>
            <a:ext cx="5871600" cy="120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2336400" y="2968831"/>
            <a:ext cx="5871600" cy="724396"/>
          </a:xfrm>
        </p:spPr>
        <p:txBody>
          <a:bodyPr anchor="ctr">
            <a:normAutofit/>
          </a:bodyPr>
          <a:lstStyle>
            <a:lvl1pPr marL="0" indent="0">
              <a:spcAft>
                <a:spcPts val="0"/>
              </a:spcAft>
              <a:buNone/>
              <a:defRPr sz="1200"/>
            </a:lvl1pPr>
          </a:lstStyle>
          <a:p>
            <a:pPr lvl="0"/>
            <a:r>
              <a:rPr lang="en-US" dirty="0"/>
              <a:t>Click to edit Master text</a:t>
            </a:r>
            <a:r>
              <a:rPr lang="ru-RU" dirty="0"/>
              <a:t> </a:t>
            </a:r>
            <a:r>
              <a:rPr lang="en-US" dirty="0"/>
              <a:t>style</a:t>
            </a:r>
            <a:endParaRPr lang="ru-RU" dirty="0"/>
          </a:p>
        </p:txBody>
      </p:sp>
      <p:cxnSp>
        <p:nvCxnSpPr>
          <p:cNvPr id="21" name="Straight Connector 8"/>
          <p:cNvCxnSpPr/>
          <p:nvPr/>
        </p:nvCxnSpPr>
        <p:spPr>
          <a:xfrm>
            <a:off x="2335215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"/>
          <p:cNvCxnSpPr/>
          <p:nvPr/>
        </p:nvCxnSpPr>
        <p:spPr>
          <a:xfrm>
            <a:off x="2335215" y="3744919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631457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2336400" y="3067200"/>
            <a:ext cx="2919600" cy="806400"/>
          </a:xfrm>
        </p:spPr>
        <p:txBody>
          <a:bodyPr>
            <a:normAutofit/>
          </a:bodyPr>
          <a:lstStyle>
            <a:lvl1pPr marL="0" indent="0">
              <a:buNone/>
              <a:defRPr sz="1350" baseline="0"/>
            </a:lvl1pPr>
          </a:lstStyle>
          <a:p>
            <a:pPr lvl="0"/>
            <a:r>
              <a:rPr lang="en-US" dirty="0"/>
              <a:t>Click to edit Master text</a:t>
            </a:r>
            <a:r>
              <a:rPr lang="ru-RU" dirty="0"/>
              <a:t> </a:t>
            </a:r>
            <a:r>
              <a:rPr lang="en-US" dirty="0"/>
              <a:t>style</a:t>
            </a:r>
            <a:endParaRPr lang="ru-RU" dirty="0"/>
          </a:p>
        </p:txBody>
      </p:sp>
      <p:cxnSp>
        <p:nvCxnSpPr>
          <p:cNvPr id="10" name="Straight Connector 8"/>
          <p:cNvCxnSpPr/>
          <p:nvPr/>
        </p:nvCxnSpPr>
        <p:spPr>
          <a:xfrm>
            <a:off x="2335215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1"/>
          <p:cNvSpPr>
            <a:spLocks noGrp="1"/>
          </p:cNvSpPr>
          <p:nvPr>
            <p:ph type="title" hasCustomPrompt="1"/>
          </p:nvPr>
        </p:nvSpPr>
        <p:spPr>
          <a:xfrm>
            <a:off x="2336400" y="1540800"/>
            <a:ext cx="5871600" cy="120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8"/>
          </p:nvPr>
        </p:nvSpPr>
        <p:spPr>
          <a:xfrm>
            <a:off x="6832800" y="6667200"/>
            <a:ext cx="2133600" cy="190800"/>
          </a:xfrm>
          <a:prstGeom prst="rect">
            <a:avLst/>
          </a:prstGeom>
        </p:spPr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66726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5"/>
          <p:cNvCxnSpPr/>
          <p:nvPr/>
        </p:nvCxnSpPr>
        <p:spPr>
          <a:xfrm>
            <a:off x="5173975" y="3881443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90800" y="0"/>
            <a:ext cx="734400" cy="1036800"/>
          </a:xfrm>
          <a:prstGeom prst="rect">
            <a:avLst/>
          </a:prstGeom>
          <a:solidFill>
            <a:srgbClr val="F3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kern="1200" dirty="0">
              <a:solidFill>
                <a:srgbClr val="F3F3E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2220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342892" fontAlgn="base">
              <a:spcBef>
                <a:spcPct val="0"/>
              </a:spcBef>
              <a:spcAft>
                <a:spcPct val="0"/>
              </a:spcAft>
              <a:defRPr/>
            </a:pPr>
            <a:fld id="{88D722A9-E92B-45CD-972D-9FF729426A5F}" type="datetimeFigureOut">
              <a:rPr lang="ru-RU" sz="2400" kern="1200" smtClean="0">
                <a:solidFill>
                  <a:srgbClr val="404040"/>
                </a:solidFill>
                <a:latin typeface="Arial" charset="0"/>
                <a:ea typeface="+mn-ea"/>
                <a:cs typeface="+mn-cs"/>
              </a:rPr>
              <a:pPr defTabSz="342892" fontAlgn="base">
                <a:spcBef>
                  <a:spcPct val="0"/>
                </a:spcBef>
                <a:spcAft>
                  <a:spcPct val="0"/>
                </a:spcAft>
                <a:defRPr/>
              </a:pPr>
              <a:t>04.12.2019</a:t>
            </a:fld>
            <a:endParaRPr lang="ru-RU" sz="2400" kern="1200">
              <a:solidFill>
                <a:srgbClr val="40404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67D95-70D5-4C86-987F-4BF1499254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45417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2336400" y="2923200"/>
            <a:ext cx="5871600" cy="828000"/>
          </a:xfrm>
        </p:spPr>
        <p:txBody>
          <a:bodyPr anchor="ctr">
            <a:normAutofit/>
          </a:bodyPr>
          <a:lstStyle>
            <a:lvl1pPr marL="0" indent="0">
              <a:spcAft>
                <a:spcPts val="0"/>
              </a:spcAft>
              <a:buNone/>
              <a:defRPr sz="1200"/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cxnSp>
        <p:nvCxnSpPr>
          <p:cNvPr id="21" name="Straight Connector 8"/>
          <p:cNvCxnSpPr/>
          <p:nvPr/>
        </p:nvCxnSpPr>
        <p:spPr>
          <a:xfrm>
            <a:off x="2335215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"/>
          <p:cNvCxnSpPr/>
          <p:nvPr/>
        </p:nvCxnSpPr>
        <p:spPr>
          <a:xfrm>
            <a:off x="2335215" y="3744919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EB6CD8-DD04-445D-95E4-3A9F38E93647}" type="datetime5">
              <a:rPr lang="en-US" smtClean="0"/>
              <a:pPr/>
              <a:t>4-Dec-19</a:t>
            </a:fld>
            <a:r>
              <a:rPr lang="ru-RU"/>
              <a:t> / </a:t>
            </a:r>
            <a:fld id="{FBFF7A77-ECFB-4A7C-9E3D-DDC296ED6CF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2336400" y="1540800"/>
            <a:ext cx="5871600" cy="1206000"/>
          </a:xfr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335215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2335215" y="3744919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986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1200"/>
            <a:ext cx="8028912" cy="3672000"/>
          </a:xfrm>
        </p:spPr>
        <p:txBody>
          <a:bodyPr/>
          <a:lstStyle>
            <a:lvl1pPr marL="0" indent="0">
              <a:spcAft>
                <a:spcPts val="900"/>
              </a:spcAft>
              <a:buNone/>
              <a:defRPr baseline="0"/>
            </a:lvl1pPr>
            <a:lvl2pPr>
              <a:spcAft>
                <a:spcPts val="45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16228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828000" y="216000"/>
            <a:ext cx="8136000" cy="6415200"/>
          </a:xfrm>
        </p:spPr>
        <p:txBody>
          <a:bodyPr>
            <a:normAutofit/>
          </a:bodyPr>
          <a:lstStyle>
            <a:lvl1pPr marL="136919" indent="-136919"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964000" y="29232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1048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28000" y="118800"/>
            <a:ext cx="8139600" cy="65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kern="1200">
              <a:solidFill>
                <a:srgbClr val="000000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21200" y="3171600"/>
            <a:ext cx="7534800" cy="29916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321200" y="1836000"/>
            <a:ext cx="7534800" cy="1018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7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10" name="Straight Connector 12"/>
          <p:cNvCxnSpPr/>
          <p:nvPr/>
        </p:nvCxnSpPr>
        <p:spPr>
          <a:xfrm>
            <a:off x="1320800" y="2976562"/>
            <a:ext cx="7534275" cy="0"/>
          </a:xfrm>
          <a:prstGeom prst="line">
            <a:avLst/>
          </a:prstGeom>
          <a:ln w="6350">
            <a:solidFill>
              <a:srgbClr val="404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Текст 19"/>
          <p:cNvSpPr>
            <a:spLocks noGrp="1"/>
          </p:cNvSpPr>
          <p:nvPr>
            <p:ph type="body" sz="quarter" idx="15" hasCustomPrompt="1"/>
          </p:nvPr>
        </p:nvSpPr>
        <p:spPr>
          <a:xfrm>
            <a:off x="7347600" y="727200"/>
            <a:ext cx="1508400" cy="334800"/>
          </a:xfrm>
        </p:spPr>
        <p:txBody>
          <a:bodyPr>
            <a:normAutofit/>
          </a:bodyPr>
          <a:lstStyle>
            <a:lvl1pPr marL="0" indent="0" algn="r">
              <a:buNone/>
              <a:defRPr sz="1500" b="0">
                <a:solidFill>
                  <a:srgbClr val="0D0D0D"/>
                </a:solidFill>
              </a:defRPr>
            </a:lvl1pPr>
            <a:lvl2pPr marL="0" indent="0" algn="r">
              <a:buNone/>
              <a:defRPr sz="1050"/>
            </a:lvl2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226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9" descr="coral image2.jpg"/>
          <p:cNvPicPr>
            <a:picLocks noChangeAspect="1"/>
          </p:cNvPicPr>
          <p:nvPr/>
        </p:nvPicPr>
        <p:blipFill>
          <a:blip r:embed="rId2" cstate="print"/>
          <a:srcRect l="2441" r="2441"/>
          <a:stretch>
            <a:fillRect/>
          </a:stretch>
        </p:blipFill>
        <p:spPr>
          <a:xfrm>
            <a:off x="828000" y="216000"/>
            <a:ext cx="8136000" cy="6415200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5090000" y="1735200"/>
            <a:ext cx="3157603" cy="3927600"/>
            <a:chOff x="5089997" y="1735200"/>
            <a:chExt cx="3157603" cy="39276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5090400" y="2016000"/>
              <a:ext cx="3157200" cy="3646800"/>
            </a:xfrm>
            <a:prstGeom prst="rect">
              <a:avLst/>
            </a:prstGeom>
            <a:solidFill>
              <a:srgbClr val="102759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sz="1350">
                <a:ea typeface="+mn-ea"/>
                <a:cs typeface="+mn-cs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090400" y="1735200"/>
              <a:ext cx="1418400" cy="280800"/>
            </a:xfrm>
            <a:prstGeom prst="rect">
              <a:avLst/>
            </a:prstGeom>
            <a:solidFill>
              <a:srgbClr val="102759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sz="1350">
                <a:ea typeface="+mn-ea"/>
                <a:cs typeface="+mn-cs"/>
              </a:endParaRPr>
            </a:p>
          </p:txBody>
        </p:sp>
        <p:cxnSp>
          <p:nvCxnSpPr>
            <p:cNvPr id="23" name="Straight Connector 5"/>
            <p:cNvCxnSpPr/>
            <p:nvPr/>
          </p:nvCxnSpPr>
          <p:spPr>
            <a:xfrm>
              <a:off x="5173975" y="3881438"/>
              <a:ext cx="2921000" cy="1587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  <p:cxnSp>
          <p:nvCxnSpPr>
            <p:cNvPr id="24" name="Straight Connector 5"/>
            <p:cNvCxnSpPr/>
            <p:nvPr/>
          </p:nvCxnSpPr>
          <p:spPr>
            <a:xfrm>
              <a:off x="5173975" y="4775994"/>
              <a:ext cx="2921000" cy="1587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  <p:cxnSp>
          <p:nvCxnSpPr>
            <p:cNvPr id="25" name="Straight Connector 5"/>
            <p:cNvCxnSpPr/>
            <p:nvPr/>
          </p:nvCxnSpPr>
          <p:spPr>
            <a:xfrm flipV="1">
              <a:off x="5089997" y="2016124"/>
              <a:ext cx="3150000" cy="2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</p:grp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5173200" y="2235600"/>
            <a:ext cx="2919600" cy="1519200"/>
          </a:xfrm>
        </p:spPr>
        <p:txBody>
          <a:bodyPr lIns="90000" tIns="46800" rIns="90000" bIns="46800" anchor="t" anchorCtr="0">
            <a:normAutofit/>
          </a:bodyPr>
          <a:lstStyle>
            <a:lvl1pPr>
              <a:lnSpc>
                <a:spcPct val="90000"/>
              </a:lnSpc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5173200" y="3927600"/>
            <a:ext cx="2919600" cy="795600"/>
          </a:xfrm>
        </p:spPr>
        <p:txBody>
          <a:bodyPr lIns="90000" tIns="46800" rIns="90000" bIns="46800" anchor="ctr">
            <a:normAutofit/>
          </a:bodyPr>
          <a:lstStyle>
            <a:lvl1pPr marL="0" indent="0">
              <a:spcAft>
                <a:spcPts val="0"/>
              </a:spcAft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173200" y="4852800"/>
            <a:ext cx="2919600" cy="820800"/>
          </a:xfrm>
        </p:spPr>
        <p:txBody>
          <a:bodyPr lIns="90000" tIns="46800" rIns="90000" bIns="46800">
            <a:norm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2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tabLst/>
              <a:defRPr sz="1200" b="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33" name="Текст 32"/>
          <p:cNvSpPr>
            <a:spLocks noGrp="1"/>
          </p:cNvSpPr>
          <p:nvPr>
            <p:ph type="body" sz="quarter" idx="18" hasCustomPrompt="1"/>
          </p:nvPr>
        </p:nvSpPr>
        <p:spPr>
          <a:xfrm>
            <a:off x="5263201" y="1746000"/>
            <a:ext cx="1237262" cy="280800"/>
          </a:xfrm>
        </p:spPr>
        <p:txBody>
          <a:bodyPr anchor="ctr" anchorCtr="0">
            <a:normAutofit/>
          </a:bodyPr>
          <a:lstStyle>
            <a:lvl1pPr>
              <a:buNone/>
              <a:defRPr sz="825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64000" y="2923200"/>
            <a:ext cx="180000" cy="3704400"/>
          </a:xfrm>
          <a:prstGeom prst="rect">
            <a:avLst/>
          </a:prstGeom>
          <a:noFill/>
        </p:spPr>
        <p:txBody>
          <a:bodyPr vert="vert270" wrap="square" lIns="0" tIns="0" rIns="0" bIns="0" rtlCol="0">
            <a:noAutofit/>
          </a:bodyPr>
          <a:lstStyle/>
          <a:p>
            <a:r>
              <a:rPr lang="en-US" sz="600" kern="1200" dirty="0">
                <a:solidFill>
                  <a:srgbClr val="404040"/>
                </a:solidFill>
                <a:ea typeface="+mn-ea"/>
                <a:cs typeface="+mn-cs"/>
              </a:rPr>
              <a:t>© Cat Holloway / WWF-Canon</a:t>
            </a:r>
          </a:p>
        </p:txBody>
      </p:sp>
    </p:spTree>
    <p:extLst>
      <p:ext uri="{BB962C8B-B14F-4D97-AF65-F5344CB8AC3E}">
        <p14:creationId xmlns:p14="http://schemas.microsoft.com/office/powerpoint/2010/main" val="364102488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0" descr="Himalayas.jpg"/>
          <p:cNvPicPr>
            <a:picLocks noChangeAspect="1"/>
          </p:cNvPicPr>
          <p:nvPr/>
        </p:nvPicPr>
        <p:blipFill>
          <a:blip r:embed="rId2" cstate="print">
            <a:lum bright="-12000"/>
          </a:blip>
          <a:srcRect l="2441" r="2441"/>
          <a:stretch>
            <a:fillRect/>
          </a:stretch>
        </p:blipFill>
        <p:spPr>
          <a:xfrm>
            <a:off x="828000" y="216000"/>
            <a:ext cx="8136000" cy="641520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5099052" y="1555750"/>
            <a:ext cx="3155950" cy="2571750"/>
            <a:chOff x="5099050" y="1555750"/>
            <a:chExt cx="3155950" cy="2571750"/>
          </a:xfrm>
        </p:grpSpPr>
        <p:sp>
          <p:nvSpPr>
            <p:cNvPr id="20" name="Rectangle 4"/>
            <p:cNvSpPr>
              <a:spLocks noChangeArrowheads="1"/>
            </p:cNvSpPr>
            <p:nvPr/>
          </p:nvSpPr>
          <p:spPr bwMode="auto">
            <a:xfrm>
              <a:off x="5099050" y="1555750"/>
              <a:ext cx="3155950" cy="2571750"/>
            </a:xfrm>
            <a:prstGeom prst="rect">
              <a:avLst/>
            </a:prstGeom>
            <a:solidFill>
              <a:srgbClr val="7CC8E5">
                <a:alpha val="40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350" kern="1200">
                <a:ea typeface="+mn-ea"/>
                <a:cs typeface="+mn-cs"/>
              </a:endParaRPr>
            </a:p>
          </p:txBody>
        </p:sp>
        <p:cxnSp>
          <p:nvCxnSpPr>
            <p:cNvPr id="21" name="Straight Connector 10"/>
            <p:cNvCxnSpPr/>
            <p:nvPr/>
          </p:nvCxnSpPr>
          <p:spPr>
            <a:xfrm>
              <a:off x="5099050" y="1557338"/>
              <a:ext cx="3155950" cy="1587"/>
            </a:xfrm>
            <a:prstGeom prst="line">
              <a:avLst/>
            </a:prstGeom>
            <a:ln w="12700">
              <a:solidFill>
                <a:srgbClr val="F3F2E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5176800" y="4276800"/>
            <a:ext cx="2995200" cy="18864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176800" y="2991600"/>
            <a:ext cx="2995200" cy="1058400"/>
          </a:xfrm>
          <a:prstGeom prst="rect">
            <a:avLst/>
          </a:prstGeom>
        </p:spPr>
        <p:txBody>
          <a:bodyPr lIns="90000" tIns="46800" rIns="90000" bIns="46800" anchor="ctr" anchorCtr="0">
            <a:normAutofit/>
          </a:bodyPr>
          <a:lstStyle>
            <a:lvl1pPr>
              <a:lnSpc>
                <a:spcPct val="90000"/>
              </a:lnSpc>
              <a:defRPr sz="2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9"/>
          <p:cNvSpPr>
            <a:spLocks noGrp="1"/>
          </p:cNvSpPr>
          <p:nvPr>
            <p:ph type="body" sz="quarter" idx="15" hasCustomPrompt="1"/>
          </p:nvPr>
        </p:nvSpPr>
        <p:spPr>
          <a:xfrm>
            <a:off x="5176800" y="1638000"/>
            <a:ext cx="2995200" cy="1278000"/>
          </a:xfrm>
        </p:spPr>
        <p:txBody>
          <a:bodyPr lIns="90000" tIns="46800" rIns="90000" bIns="46800" anchor="ctr" anchorCtr="0">
            <a:noAutofit/>
          </a:bodyPr>
          <a:lstStyle>
            <a:lvl1pPr marL="0" indent="0" algn="l">
              <a:buNone/>
              <a:defRPr sz="7500" b="0">
                <a:solidFill>
                  <a:schemeClr val="bg2"/>
                </a:solidFill>
              </a:defRPr>
            </a:lvl1pPr>
            <a:lvl2pPr marL="0" indent="0" algn="r">
              <a:buNone/>
              <a:defRPr sz="1050"/>
            </a:lvl2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176800" y="579600"/>
            <a:ext cx="2995200" cy="903600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spcAft>
                <a:spcPts val="0"/>
              </a:spcAft>
              <a:buNone/>
              <a:tabLst/>
              <a:defRPr sz="1350" b="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64000" y="2923200"/>
            <a:ext cx="180000" cy="3704400"/>
          </a:xfrm>
          <a:prstGeom prst="rect">
            <a:avLst/>
          </a:prstGeom>
          <a:noFill/>
        </p:spPr>
        <p:txBody>
          <a:bodyPr vert="vert270" wrap="square" lIns="0" tIns="0" rIns="0" bIns="0" rtlCol="0">
            <a:noAutofit/>
          </a:bodyPr>
          <a:lstStyle/>
          <a:p>
            <a:r>
              <a:rPr lang="en-US" sz="600" kern="1200" dirty="0">
                <a:solidFill>
                  <a:srgbClr val="404040"/>
                </a:solidFill>
                <a:ea typeface="+mn-ea"/>
                <a:cs typeface="+mn-cs"/>
              </a:rPr>
              <a:t>© Murat </a:t>
            </a:r>
            <a:r>
              <a:rPr lang="en-US" sz="600" kern="1200" dirty="0" err="1">
                <a:solidFill>
                  <a:srgbClr val="404040"/>
                </a:solidFill>
                <a:ea typeface="+mn-ea"/>
                <a:cs typeface="+mn-cs"/>
              </a:rPr>
              <a:t>Selam</a:t>
            </a:r>
            <a:r>
              <a:rPr lang="en-US" sz="600" kern="1200" dirty="0">
                <a:solidFill>
                  <a:srgbClr val="404040"/>
                </a:solidFill>
                <a:ea typeface="+mn-ea"/>
                <a:cs typeface="+mn-cs"/>
              </a:rPr>
              <a:t> / WWF Nepal</a:t>
            </a:r>
          </a:p>
        </p:txBody>
      </p:sp>
    </p:spTree>
    <p:extLst>
      <p:ext uri="{BB962C8B-B14F-4D97-AF65-F5344CB8AC3E}">
        <p14:creationId xmlns:p14="http://schemas.microsoft.com/office/powerpoint/2010/main" val="425591177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6258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rkers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0" hasCustomPrompt="1"/>
          </p:nvPr>
        </p:nvSpPr>
        <p:spPr>
          <a:xfrm>
            <a:off x="820800" y="1879200"/>
            <a:ext cx="8049600" cy="3639600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58122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0" hasCustomPrompt="1"/>
          </p:nvPr>
        </p:nvSpPr>
        <p:spPr>
          <a:xfrm>
            <a:off x="820800" y="1879200"/>
            <a:ext cx="8049600" cy="3639600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72920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subheaders and 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856000" y="24588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3375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title with ma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1200"/>
            <a:ext cx="8028912" cy="36720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45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22262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1200"/>
            <a:ext cx="8028912" cy="3672000"/>
          </a:xfrm>
        </p:spPr>
        <p:txBody>
          <a:bodyPr/>
          <a:lstStyle>
            <a:lvl1pPr marL="0" indent="0">
              <a:spcAft>
                <a:spcPts val="900"/>
              </a:spcAft>
              <a:buNone/>
              <a:defRPr baseline="0"/>
            </a:lvl1pPr>
            <a:lvl2pPr>
              <a:spcAft>
                <a:spcPts val="45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259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4233600"/>
            <a:ext cx="3744912" cy="615600"/>
          </a:xfrm>
        </p:spPr>
        <p:txBody>
          <a:bodyPr/>
          <a:lstStyle>
            <a:lvl1pPr marL="0" indent="0">
              <a:buNone/>
              <a:defRPr i="1"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827088" y="1699200"/>
            <a:ext cx="8028912" cy="442800"/>
          </a:xfrm>
        </p:spPr>
        <p:txBody>
          <a:bodyPr anchor="b">
            <a:normAutofit/>
          </a:bodyPr>
          <a:lstStyle>
            <a:lvl1pPr marL="0" indent="0">
              <a:buNone/>
              <a:defRPr sz="1050" b="1" i="0" baseline="0">
                <a:solidFill>
                  <a:srgbClr val="707070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Заголовок 19"/>
          <p:cNvSpPr>
            <a:spLocks noGrp="1"/>
          </p:cNvSpPr>
          <p:nvPr>
            <p:ph type="title" hasCustomPrompt="1"/>
          </p:nvPr>
        </p:nvSpPr>
        <p:spPr>
          <a:xfrm>
            <a:off x="828000" y="2491200"/>
            <a:ext cx="8028000" cy="156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294290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4233600"/>
            <a:ext cx="3744912" cy="615600"/>
          </a:xfrm>
        </p:spPr>
        <p:txBody>
          <a:bodyPr/>
          <a:lstStyle>
            <a:lvl1pPr marL="0" indent="0">
              <a:buNone/>
              <a:defRPr i="1"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827088" y="1699200"/>
            <a:ext cx="8028912" cy="442800"/>
          </a:xfrm>
        </p:spPr>
        <p:txBody>
          <a:bodyPr anchor="b">
            <a:normAutofit/>
          </a:bodyPr>
          <a:lstStyle>
            <a:lvl1pPr marL="0" indent="0">
              <a:buNone/>
              <a:defRPr sz="1050" b="1" i="0" baseline="0">
                <a:solidFill>
                  <a:srgbClr val="707070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Заголовок 19"/>
          <p:cNvSpPr>
            <a:spLocks noGrp="1"/>
          </p:cNvSpPr>
          <p:nvPr>
            <p:ph type="title" hasCustomPrompt="1"/>
          </p:nvPr>
        </p:nvSpPr>
        <p:spPr>
          <a:xfrm>
            <a:off x="828000" y="2491200"/>
            <a:ext cx="8028000" cy="156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3608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ext frames with 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2896"/>
            <a:ext cx="3870000" cy="36720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4986000" y="2492896"/>
            <a:ext cx="3870000" cy="36720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2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7665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pkers with a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5136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476400" y="6105600"/>
            <a:ext cx="2379600" cy="270000"/>
          </a:xfrm>
        </p:spPr>
        <p:txBody>
          <a:bodyPr>
            <a:noAutofit/>
          </a:bodyPr>
          <a:lstStyle>
            <a:lvl1pPr marL="0" indent="0">
              <a:buNone/>
              <a:defRPr sz="600"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6476400" y="2491200"/>
            <a:ext cx="2379600" cy="3513600"/>
          </a:xfrm>
        </p:spPr>
        <p:txBody>
          <a:bodyPr>
            <a:normAutofit/>
          </a:bodyPr>
          <a:lstStyle>
            <a:lvl1pPr marL="136919" indent="-136919"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8877600" y="2491200"/>
            <a:ext cx="180000" cy="35136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7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69931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513600"/>
          </a:xfrm>
        </p:spPr>
        <p:txBody>
          <a:bodyPr/>
          <a:lstStyle>
            <a:lvl1pPr marL="0" indent="0">
              <a:spcAft>
                <a:spcPts val="900"/>
              </a:spcAft>
              <a:buNone/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476400" y="6105600"/>
            <a:ext cx="2379600" cy="270000"/>
          </a:xfrm>
        </p:spPr>
        <p:txBody>
          <a:bodyPr>
            <a:noAutofit/>
          </a:bodyPr>
          <a:lstStyle>
            <a:lvl1pPr marL="0" indent="0">
              <a:buNone/>
              <a:defRPr sz="600"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6476400" y="2491200"/>
            <a:ext cx="2379600" cy="3513600"/>
          </a:xfrm>
        </p:spPr>
        <p:txBody>
          <a:bodyPr>
            <a:normAutofit/>
          </a:bodyPr>
          <a:lstStyle>
            <a:lvl1pPr marL="136919" indent="-136919"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8877600" y="2491200"/>
            <a:ext cx="180000" cy="35136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7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66773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n object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6476400" y="2492375"/>
            <a:ext cx="2379600" cy="36720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12714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indent="-134997">
              <a:defRPr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58188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5299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_with_text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539552" y="2492375"/>
            <a:ext cx="5724723" cy="36720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Текст 22"/>
          <p:cNvSpPr>
            <a:spLocks noGrp="1"/>
          </p:cNvSpPr>
          <p:nvPr>
            <p:ph type="body" sz="quarter" idx="20" hasCustomPrompt="1"/>
          </p:nvPr>
        </p:nvSpPr>
        <p:spPr>
          <a:xfrm>
            <a:off x="6477000" y="2492375"/>
            <a:ext cx="2378074" cy="3671888"/>
          </a:xfrm>
          <a:prstGeom prst="rect">
            <a:avLst/>
          </a:prstGeom>
        </p:spPr>
        <p:txBody>
          <a:bodyPr/>
          <a:lstStyle>
            <a:lvl1pPr marL="102392" indent="-102392">
              <a:spcBef>
                <a:spcPts val="450"/>
              </a:spcBef>
              <a:defRPr lang="ru-RU" sz="1050" kern="1200" baseline="0" dirty="0" smtClean="0">
                <a:solidFill>
                  <a:srgbClr val="404040"/>
                </a:solidFill>
                <a:latin typeface="Arial"/>
                <a:ea typeface="Geneva" pitchFamily="-106" charset="-128"/>
                <a:cs typeface="Arial"/>
              </a:defRPr>
            </a:lvl1pPr>
          </a:lstStyle>
          <a:p>
            <a:pPr marL="107153" marR="0" lvl="0" indent="-107153" algn="l" defTabSz="342892" rtl="0" eaLnBrk="0" fontAlgn="base" latin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Geneva" pitchFamily="-106" charset="-128"/>
                <a:cs typeface="Arial"/>
              </a:rPr>
              <a:t>Click to edit Master text style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Geneva" pitchFamily="-106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948968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539551" y="2492375"/>
            <a:ext cx="6537600" cy="36720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31610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a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2062800" y="1519200"/>
            <a:ext cx="6789600" cy="37908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4" hasCustomPrompt="1"/>
          </p:nvPr>
        </p:nvSpPr>
        <p:spPr>
          <a:xfrm>
            <a:off x="2062800" y="5407200"/>
            <a:ext cx="4244400" cy="756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0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2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7236000" y="5407200"/>
            <a:ext cx="1616400" cy="756000"/>
          </a:xfrm>
        </p:spPr>
        <p:txBody>
          <a:bodyPr anchor="t">
            <a:noAutofit/>
          </a:bodyPr>
          <a:lstStyle>
            <a:lvl1pPr marL="0" indent="0">
              <a:buNone/>
              <a:defRPr sz="7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cxnSp>
        <p:nvCxnSpPr>
          <p:cNvPr id="13" name="Straight Connector 5"/>
          <p:cNvCxnSpPr/>
          <p:nvPr/>
        </p:nvCxnSpPr>
        <p:spPr>
          <a:xfrm>
            <a:off x="5173975" y="3881443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877600" y="1519200"/>
            <a:ext cx="180000" cy="37908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cxnSp>
        <p:nvCxnSpPr>
          <p:cNvPr id="14" name="Straight Connector 12"/>
          <p:cNvCxnSpPr/>
          <p:nvPr/>
        </p:nvCxnSpPr>
        <p:spPr>
          <a:xfrm>
            <a:off x="431800" y="1519238"/>
            <a:ext cx="8423274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640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ext frames with 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2896"/>
            <a:ext cx="3870000" cy="36720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4986000" y="2492896"/>
            <a:ext cx="3870000" cy="36720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2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66316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5"/>
          <p:cNvCxnSpPr/>
          <p:nvPr/>
        </p:nvCxnSpPr>
        <p:spPr>
          <a:xfrm>
            <a:off x="5173975" y="3881443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964000" y="29232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720000" cy="6858000"/>
          </a:xfrm>
          <a:prstGeom prst="rect">
            <a:avLst/>
          </a:prstGeom>
          <a:solidFill>
            <a:srgbClr val="F3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kern="1200">
              <a:solidFill>
                <a:srgbClr val="000000"/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176400" y="118800"/>
            <a:ext cx="8787600" cy="651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8"/>
          </p:nvPr>
        </p:nvSpPr>
        <p:spPr>
          <a:xfrm>
            <a:off x="174875" y="6670800"/>
            <a:ext cx="2401200" cy="190800"/>
          </a:xfrm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31451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336400" y="1540800"/>
            <a:ext cx="5871600" cy="120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2336400" y="2968831"/>
            <a:ext cx="5871600" cy="724396"/>
          </a:xfrm>
        </p:spPr>
        <p:txBody>
          <a:bodyPr anchor="ctr">
            <a:normAutofit/>
          </a:bodyPr>
          <a:lstStyle>
            <a:lvl1pPr marL="0" indent="0">
              <a:spcAft>
                <a:spcPts val="0"/>
              </a:spcAft>
              <a:buNone/>
              <a:defRPr sz="1200"/>
            </a:lvl1pPr>
          </a:lstStyle>
          <a:p>
            <a:pPr lvl="0"/>
            <a:r>
              <a:rPr lang="en-US" dirty="0"/>
              <a:t>Click to edit Master text</a:t>
            </a:r>
            <a:r>
              <a:rPr lang="ru-RU" dirty="0"/>
              <a:t> </a:t>
            </a:r>
            <a:r>
              <a:rPr lang="en-US" dirty="0"/>
              <a:t>style</a:t>
            </a:r>
            <a:endParaRPr lang="ru-RU" dirty="0"/>
          </a:p>
        </p:txBody>
      </p:sp>
      <p:cxnSp>
        <p:nvCxnSpPr>
          <p:cNvPr id="21" name="Straight Connector 8"/>
          <p:cNvCxnSpPr/>
          <p:nvPr/>
        </p:nvCxnSpPr>
        <p:spPr>
          <a:xfrm>
            <a:off x="2335215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"/>
          <p:cNvCxnSpPr/>
          <p:nvPr/>
        </p:nvCxnSpPr>
        <p:spPr>
          <a:xfrm>
            <a:off x="2335215" y="3744919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209395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2336400" y="3067200"/>
            <a:ext cx="2919600" cy="806400"/>
          </a:xfrm>
        </p:spPr>
        <p:txBody>
          <a:bodyPr>
            <a:normAutofit/>
          </a:bodyPr>
          <a:lstStyle>
            <a:lvl1pPr marL="0" indent="0">
              <a:buNone/>
              <a:defRPr sz="1350" baseline="0"/>
            </a:lvl1pPr>
          </a:lstStyle>
          <a:p>
            <a:pPr lvl="0"/>
            <a:r>
              <a:rPr lang="en-US" dirty="0"/>
              <a:t>Click to edit Master text</a:t>
            </a:r>
            <a:r>
              <a:rPr lang="ru-RU" dirty="0"/>
              <a:t> </a:t>
            </a:r>
            <a:r>
              <a:rPr lang="en-US" dirty="0"/>
              <a:t>style</a:t>
            </a:r>
            <a:endParaRPr lang="ru-RU" dirty="0"/>
          </a:p>
        </p:txBody>
      </p:sp>
      <p:cxnSp>
        <p:nvCxnSpPr>
          <p:cNvPr id="10" name="Straight Connector 8"/>
          <p:cNvCxnSpPr/>
          <p:nvPr/>
        </p:nvCxnSpPr>
        <p:spPr>
          <a:xfrm>
            <a:off x="2335215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1"/>
          <p:cNvSpPr>
            <a:spLocks noGrp="1"/>
          </p:cNvSpPr>
          <p:nvPr>
            <p:ph type="title" hasCustomPrompt="1"/>
          </p:nvPr>
        </p:nvSpPr>
        <p:spPr>
          <a:xfrm>
            <a:off x="2336400" y="1540800"/>
            <a:ext cx="5871600" cy="120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8"/>
          </p:nvPr>
        </p:nvSpPr>
        <p:spPr>
          <a:xfrm>
            <a:off x="6832800" y="6667200"/>
            <a:ext cx="2133600" cy="190800"/>
          </a:xfrm>
          <a:prstGeom prst="rect">
            <a:avLst/>
          </a:prstGeom>
        </p:spPr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888750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5"/>
          <p:cNvCxnSpPr/>
          <p:nvPr/>
        </p:nvCxnSpPr>
        <p:spPr>
          <a:xfrm>
            <a:off x="5173975" y="3881443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90800" y="0"/>
            <a:ext cx="734400" cy="1036800"/>
          </a:xfrm>
          <a:prstGeom prst="rect">
            <a:avLst/>
          </a:prstGeom>
          <a:solidFill>
            <a:srgbClr val="F3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kern="1200" dirty="0">
              <a:solidFill>
                <a:srgbClr val="F3F3E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01333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6D9843-517F-4EEC-B31E-241F14F03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B971575-EB91-436C-AB67-82A9E2EE90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BA8BAF-B4BE-4539-89AD-D354871037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78C474-D9EC-4FD3-93C8-5D4CFD216598}" type="slidenum">
              <a:rPr lang="ru-RU" kern="1200" smtClean="0">
                <a:ea typeface="+mn-ea"/>
                <a:cs typeface="+mn-cs"/>
              </a:rPr>
              <a:pPr/>
              <a:t>‹#›</a:t>
            </a:fld>
            <a:endParaRPr lang="ru-RU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95862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2336400" y="2923200"/>
            <a:ext cx="5871600" cy="828000"/>
          </a:xfrm>
        </p:spPr>
        <p:txBody>
          <a:bodyPr anchor="ctr">
            <a:normAutofit/>
          </a:bodyPr>
          <a:lstStyle>
            <a:lvl1pPr marL="0" indent="0">
              <a:spcAft>
                <a:spcPts val="0"/>
              </a:spcAft>
              <a:buNone/>
              <a:defRPr sz="1200"/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cxnSp>
        <p:nvCxnSpPr>
          <p:cNvPr id="21" name="Straight Connector 8"/>
          <p:cNvCxnSpPr/>
          <p:nvPr/>
        </p:nvCxnSpPr>
        <p:spPr>
          <a:xfrm>
            <a:off x="2335215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"/>
          <p:cNvCxnSpPr/>
          <p:nvPr/>
        </p:nvCxnSpPr>
        <p:spPr>
          <a:xfrm>
            <a:off x="2335215" y="3744919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EB6CD8-DD04-445D-95E4-3A9F38E93647}" type="datetime5">
              <a:rPr lang="en-US" smtClean="0"/>
              <a:pPr/>
              <a:t>4-Dec-19</a:t>
            </a:fld>
            <a:r>
              <a:rPr lang="ru-RU"/>
              <a:t> / </a:t>
            </a:r>
            <a:fld id="{FBFF7A77-ECFB-4A7C-9E3D-DDC296ED6CF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2336400" y="1540800"/>
            <a:ext cx="5871600" cy="1206000"/>
          </a:xfr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335215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2335215" y="3744919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52683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828000" y="216000"/>
            <a:ext cx="8136000" cy="6415200"/>
          </a:xfrm>
        </p:spPr>
        <p:txBody>
          <a:bodyPr>
            <a:normAutofit/>
          </a:bodyPr>
          <a:lstStyle>
            <a:lvl1pPr marL="136919" indent="-136919"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964000" y="29232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92045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28000" y="118800"/>
            <a:ext cx="8139600" cy="65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kern="1200">
              <a:solidFill>
                <a:srgbClr val="000000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21200" y="3171600"/>
            <a:ext cx="7534800" cy="29916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321200" y="1836000"/>
            <a:ext cx="7534800" cy="1018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7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10" name="Straight Connector 12"/>
          <p:cNvCxnSpPr/>
          <p:nvPr/>
        </p:nvCxnSpPr>
        <p:spPr>
          <a:xfrm>
            <a:off x="1320800" y="2976562"/>
            <a:ext cx="7534275" cy="0"/>
          </a:xfrm>
          <a:prstGeom prst="line">
            <a:avLst/>
          </a:prstGeom>
          <a:ln w="6350">
            <a:solidFill>
              <a:srgbClr val="404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Текст 19"/>
          <p:cNvSpPr>
            <a:spLocks noGrp="1"/>
          </p:cNvSpPr>
          <p:nvPr>
            <p:ph type="body" sz="quarter" idx="15" hasCustomPrompt="1"/>
          </p:nvPr>
        </p:nvSpPr>
        <p:spPr>
          <a:xfrm>
            <a:off x="7347600" y="727200"/>
            <a:ext cx="1508400" cy="334800"/>
          </a:xfrm>
        </p:spPr>
        <p:txBody>
          <a:bodyPr>
            <a:normAutofit/>
          </a:bodyPr>
          <a:lstStyle>
            <a:lvl1pPr marL="0" indent="0" algn="r">
              <a:buNone/>
              <a:defRPr sz="1500" b="0">
                <a:solidFill>
                  <a:srgbClr val="0D0D0D"/>
                </a:solidFill>
              </a:defRPr>
            </a:lvl1pPr>
            <a:lvl2pPr marL="0" indent="0" algn="r">
              <a:buNone/>
              <a:defRPr sz="1050"/>
            </a:lvl2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18071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9" descr="coral image2.jpg"/>
          <p:cNvPicPr>
            <a:picLocks noChangeAspect="1"/>
          </p:cNvPicPr>
          <p:nvPr/>
        </p:nvPicPr>
        <p:blipFill>
          <a:blip r:embed="rId2" cstate="print"/>
          <a:srcRect l="2441" r="2441"/>
          <a:stretch>
            <a:fillRect/>
          </a:stretch>
        </p:blipFill>
        <p:spPr>
          <a:xfrm>
            <a:off x="828000" y="216000"/>
            <a:ext cx="8136000" cy="6415200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5090000" y="1735200"/>
            <a:ext cx="3157603" cy="3927600"/>
            <a:chOff x="5089997" y="1735200"/>
            <a:chExt cx="3157603" cy="39276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5090400" y="2016000"/>
              <a:ext cx="3157200" cy="3646800"/>
            </a:xfrm>
            <a:prstGeom prst="rect">
              <a:avLst/>
            </a:prstGeom>
            <a:solidFill>
              <a:srgbClr val="102759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sz="1350">
                <a:ea typeface="+mn-ea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090400" y="1735200"/>
              <a:ext cx="1418400" cy="280800"/>
            </a:xfrm>
            <a:prstGeom prst="rect">
              <a:avLst/>
            </a:prstGeom>
            <a:solidFill>
              <a:srgbClr val="102759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sz="1350">
                <a:ea typeface="+mn-ea"/>
              </a:endParaRPr>
            </a:p>
          </p:txBody>
        </p:sp>
        <p:cxnSp>
          <p:nvCxnSpPr>
            <p:cNvPr id="23" name="Straight Connector 5"/>
            <p:cNvCxnSpPr/>
            <p:nvPr/>
          </p:nvCxnSpPr>
          <p:spPr>
            <a:xfrm>
              <a:off x="5173975" y="3881438"/>
              <a:ext cx="2921000" cy="1587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  <p:cxnSp>
          <p:nvCxnSpPr>
            <p:cNvPr id="24" name="Straight Connector 5"/>
            <p:cNvCxnSpPr/>
            <p:nvPr/>
          </p:nvCxnSpPr>
          <p:spPr>
            <a:xfrm>
              <a:off x="5173975" y="4775994"/>
              <a:ext cx="2921000" cy="1587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  <p:cxnSp>
          <p:nvCxnSpPr>
            <p:cNvPr id="25" name="Straight Connector 5"/>
            <p:cNvCxnSpPr/>
            <p:nvPr/>
          </p:nvCxnSpPr>
          <p:spPr>
            <a:xfrm flipV="1">
              <a:off x="5089997" y="2016124"/>
              <a:ext cx="3150000" cy="2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</p:grp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5173200" y="2235600"/>
            <a:ext cx="2919600" cy="1519200"/>
          </a:xfrm>
        </p:spPr>
        <p:txBody>
          <a:bodyPr lIns="90000" tIns="46800" rIns="90000" bIns="46800" anchor="t" anchorCtr="0">
            <a:normAutofit/>
          </a:bodyPr>
          <a:lstStyle>
            <a:lvl1pPr>
              <a:lnSpc>
                <a:spcPct val="90000"/>
              </a:lnSpc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5173200" y="3927600"/>
            <a:ext cx="2919600" cy="795600"/>
          </a:xfrm>
        </p:spPr>
        <p:txBody>
          <a:bodyPr lIns="90000" tIns="46800" rIns="90000" bIns="46800" anchor="ctr">
            <a:normAutofit/>
          </a:bodyPr>
          <a:lstStyle>
            <a:lvl1pPr marL="0" indent="0">
              <a:spcAft>
                <a:spcPts val="0"/>
              </a:spcAft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173200" y="4852800"/>
            <a:ext cx="2919600" cy="820800"/>
          </a:xfrm>
        </p:spPr>
        <p:txBody>
          <a:bodyPr lIns="90000" tIns="46800" rIns="90000" bIns="46800">
            <a:norm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2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tabLst/>
              <a:defRPr sz="1200" b="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33" name="Текст 32"/>
          <p:cNvSpPr>
            <a:spLocks noGrp="1"/>
          </p:cNvSpPr>
          <p:nvPr>
            <p:ph type="body" sz="quarter" idx="18" hasCustomPrompt="1"/>
          </p:nvPr>
        </p:nvSpPr>
        <p:spPr>
          <a:xfrm>
            <a:off x="5263201" y="1746000"/>
            <a:ext cx="1237262" cy="280800"/>
          </a:xfrm>
        </p:spPr>
        <p:txBody>
          <a:bodyPr anchor="ctr" anchorCtr="0">
            <a:normAutofit/>
          </a:bodyPr>
          <a:lstStyle>
            <a:lvl1pPr>
              <a:buNone/>
              <a:defRPr sz="825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64000" y="2923200"/>
            <a:ext cx="180000" cy="3704400"/>
          </a:xfrm>
          <a:prstGeom prst="rect">
            <a:avLst/>
          </a:prstGeom>
          <a:noFill/>
        </p:spPr>
        <p:txBody>
          <a:bodyPr vert="vert270" wrap="square" lIns="0" tIns="0" rIns="0" bIns="0" rtlCol="0">
            <a:noAutofit/>
          </a:bodyPr>
          <a:lstStyle/>
          <a:p>
            <a:r>
              <a:rPr lang="en-US" sz="600" kern="1200" dirty="0">
                <a:solidFill>
                  <a:srgbClr val="404040"/>
                </a:solidFill>
                <a:ea typeface="+mn-ea"/>
              </a:rPr>
              <a:t>© Cat Holloway / WWF-Canon</a:t>
            </a:r>
          </a:p>
        </p:txBody>
      </p:sp>
    </p:spTree>
    <p:extLst>
      <p:ext uri="{BB962C8B-B14F-4D97-AF65-F5344CB8AC3E}">
        <p14:creationId xmlns:p14="http://schemas.microsoft.com/office/powerpoint/2010/main" val="183506132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0" descr="Himalayas.jpg"/>
          <p:cNvPicPr>
            <a:picLocks noChangeAspect="1"/>
          </p:cNvPicPr>
          <p:nvPr/>
        </p:nvPicPr>
        <p:blipFill>
          <a:blip r:embed="rId2" cstate="print">
            <a:lum bright="-12000"/>
          </a:blip>
          <a:srcRect l="2441" r="2441"/>
          <a:stretch>
            <a:fillRect/>
          </a:stretch>
        </p:blipFill>
        <p:spPr>
          <a:xfrm>
            <a:off x="828000" y="216000"/>
            <a:ext cx="8136000" cy="641520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5099052" y="1555750"/>
            <a:ext cx="3155950" cy="2571750"/>
            <a:chOff x="5099050" y="1555750"/>
            <a:chExt cx="3155950" cy="2571750"/>
          </a:xfrm>
        </p:grpSpPr>
        <p:sp>
          <p:nvSpPr>
            <p:cNvPr id="20" name="Rectangle 4"/>
            <p:cNvSpPr>
              <a:spLocks noChangeArrowheads="1"/>
            </p:cNvSpPr>
            <p:nvPr/>
          </p:nvSpPr>
          <p:spPr bwMode="auto">
            <a:xfrm>
              <a:off x="5099050" y="1555750"/>
              <a:ext cx="3155950" cy="2571750"/>
            </a:xfrm>
            <a:prstGeom prst="rect">
              <a:avLst/>
            </a:prstGeom>
            <a:solidFill>
              <a:srgbClr val="7CC8E5">
                <a:alpha val="40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350" kern="1200">
                <a:ea typeface="+mn-ea"/>
              </a:endParaRPr>
            </a:p>
          </p:txBody>
        </p:sp>
        <p:cxnSp>
          <p:nvCxnSpPr>
            <p:cNvPr id="21" name="Straight Connector 10"/>
            <p:cNvCxnSpPr/>
            <p:nvPr/>
          </p:nvCxnSpPr>
          <p:spPr>
            <a:xfrm>
              <a:off x="5099050" y="1557338"/>
              <a:ext cx="3155950" cy="1587"/>
            </a:xfrm>
            <a:prstGeom prst="line">
              <a:avLst/>
            </a:prstGeom>
            <a:ln w="12700">
              <a:solidFill>
                <a:srgbClr val="F3F2E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5176800" y="4276800"/>
            <a:ext cx="2995200" cy="18864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176800" y="2991600"/>
            <a:ext cx="2995200" cy="1058400"/>
          </a:xfrm>
          <a:prstGeom prst="rect">
            <a:avLst/>
          </a:prstGeom>
        </p:spPr>
        <p:txBody>
          <a:bodyPr lIns="90000" tIns="46800" rIns="90000" bIns="46800" anchor="ctr" anchorCtr="0">
            <a:normAutofit/>
          </a:bodyPr>
          <a:lstStyle>
            <a:lvl1pPr>
              <a:lnSpc>
                <a:spcPct val="90000"/>
              </a:lnSpc>
              <a:defRPr sz="2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9"/>
          <p:cNvSpPr>
            <a:spLocks noGrp="1"/>
          </p:cNvSpPr>
          <p:nvPr>
            <p:ph type="body" sz="quarter" idx="15" hasCustomPrompt="1"/>
          </p:nvPr>
        </p:nvSpPr>
        <p:spPr>
          <a:xfrm>
            <a:off x="5176800" y="1638000"/>
            <a:ext cx="2995200" cy="1278000"/>
          </a:xfrm>
        </p:spPr>
        <p:txBody>
          <a:bodyPr lIns="90000" tIns="46800" rIns="90000" bIns="46800" anchor="ctr" anchorCtr="0">
            <a:noAutofit/>
          </a:bodyPr>
          <a:lstStyle>
            <a:lvl1pPr marL="0" indent="0" algn="l">
              <a:buNone/>
              <a:defRPr sz="7500" b="0">
                <a:solidFill>
                  <a:schemeClr val="bg2"/>
                </a:solidFill>
              </a:defRPr>
            </a:lvl1pPr>
            <a:lvl2pPr marL="0" indent="0" algn="r">
              <a:buNone/>
              <a:defRPr sz="1050"/>
            </a:lvl2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176800" y="579600"/>
            <a:ext cx="2995200" cy="903600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spcAft>
                <a:spcPts val="0"/>
              </a:spcAft>
              <a:buNone/>
              <a:tabLst/>
              <a:defRPr sz="1350" b="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64000" y="2923200"/>
            <a:ext cx="180000" cy="3704400"/>
          </a:xfrm>
          <a:prstGeom prst="rect">
            <a:avLst/>
          </a:prstGeom>
          <a:noFill/>
        </p:spPr>
        <p:txBody>
          <a:bodyPr vert="vert270" wrap="square" lIns="0" tIns="0" rIns="0" bIns="0" rtlCol="0">
            <a:noAutofit/>
          </a:bodyPr>
          <a:lstStyle/>
          <a:p>
            <a:r>
              <a:rPr lang="en-US" sz="600" kern="1200" dirty="0">
                <a:solidFill>
                  <a:srgbClr val="404040"/>
                </a:solidFill>
                <a:ea typeface="+mn-ea"/>
              </a:rPr>
              <a:t>© Murat </a:t>
            </a:r>
            <a:r>
              <a:rPr lang="en-US" sz="600" kern="1200" dirty="0" err="1">
                <a:solidFill>
                  <a:srgbClr val="404040"/>
                </a:solidFill>
                <a:ea typeface="+mn-ea"/>
              </a:rPr>
              <a:t>Selam</a:t>
            </a:r>
            <a:r>
              <a:rPr lang="en-US" sz="600" kern="1200" dirty="0">
                <a:solidFill>
                  <a:srgbClr val="404040"/>
                </a:solidFill>
                <a:ea typeface="+mn-ea"/>
              </a:rPr>
              <a:t> / WWF Nepal</a:t>
            </a:r>
          </a:p>
        </p:txBody>
      </p:sp>
    </p:spTree>
    <p:extLst>
      <p:ext uri="{BB962C8B-B14F-4D97-AF65-F5344CB8AC3E}">
        <p14:creationId xmlns:p14="http://schemas.microsoft.com/office/powerpoint/2010/main" val="2508710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pkers with a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5136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476400" y="6105600"/>
            <a:ext cx="2379600" cy="270000"/>
          </a:xfrm>
        </p:spPr>
        <p:txBody>
          <a:bodyPr>
            <a:noAutofit/>
          </a:bodyPr>
          <a:lstStyle>
            <a:lvl1pPr marL="0" indent="0">
              <a:buNone/>
              <a:defRPr sz="600"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6476400" y="2491200"/>
            <a:ext cx="2379600" cy="3513600"/>
          </a:xfrm>
        </p:spPr>
        <p:txBody>
          <a:bodyPr>
            <a:normAutofit/>
          </a:bodyPr>
          <a:lstStyle>
            <a:lvl1pPr marL="136919" indent="-136919"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8877600" y="2491200"/>
            <a:ext cx="180000" cy="35136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7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9384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09159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rkers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0" hasCustomPrompt="1"/>
          </p:nvPr>
        </p:nvSpPr>
        <p:spPr>
          <a:xfrm>
            <a:off x="820800" y="1879200"/>
            <a:ext cx="8049600" cy="3639600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679041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0" hasCustomPrompt="1"/>
          </p:nvPr>
        </p:nvSpPr>
        <p:spPr>
          <a:xfrm>
            <a:off x="820800" y="1879200"/>
            <a:ext cx="8049600" cy="3639600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444761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subheaders and 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856000" y="24588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22332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title with ma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1200"/>
            <a:ext cx="8028912" cy="36720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45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8376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1200"/>
            <a:ext cx="8028912" cy="3672000"/>
          </a:xfrm>
        </p:spPr>
        <p:txBody>
          <a:bodyPr/>
          <a:lstStyle>
            <a:lvl1pPr marL="0" indent="0">
              <a:spcAft>
                <a:spcPts val="900"/>
              </a:spcAft>
              <a:buNone/>
              <a:defRPr baseline="0"/>
            </a:lvl1pPr>
            <a:lvl2pPr>
              <a:spcAft>
                <a:spcPts val="45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79794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4233600"/>
            <a:ext cx="3744912" cy="615600"/>
          </a:xfrm>
        </p:spPr>
        <p:txBody>
          <a:bodyPr/>
          <a:lstStyle>
            <a:lvl1pPr marL="0" indent="0">
              <a:buNone/>
              <a:defRPr i="1"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827088" y="1699200"/>
            <a:ext cx="8028912" cy="442800"/>
          </a:xfrm>
        </p:spPr>
        <p:txBody>
          <a:bodyPr anchor="b">
            <a:normAutofit/>
          </a:bodyPr>
          <a:lstStyle>
            <a:lvl1pPr marL="0" indent="0">
              <a:buNone/>
              <a:defRPr sz="1050" b="1" i="0" baseline="0">
                <a:solidFill>
                  <a:srgbClr val="707070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Заголовок 19"/>
          <p:cNvSpPr>
            <a:spLocks noGrp="1"/>
          </p:cNvSpPr>
          <p:nvPr>
            <p:ph type="title" hasCustomPrompt="1"/>
          </p:nvPr>
        </p:nvSpPr>
        <p:spPr>
          <a:xfrm>
            <a:off x="828000" y="2491200"/>
            <a:ext cx="8028000" cy="156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15929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ext frames with 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2896"/>
            <a:ext cx="3870000" cy="36720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4986000" y="2492896"/>
            <a:ext cx="3870000" cy="36720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2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1039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pkers with a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5136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476400" y="6105600"/>
            <a:ext cx="2379600" cy="270000"/>
          </a:xfrm>
        </p:spPr>
        <p:txBody>
          <a:bodyPr>
            <a:noAutofit/>
          </a:bodyPr>
          <a:lstStyle>
            <a:lvl1pPr marL="0" indent="0">
              <a:buNone/>
              <a:defRPr sz="600"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6476400" y="2491200"/>
            <a:ext cx="2379600" cy="3513600"/>
          </a:xfrm>
        </p:spPr>
        <p:txBody>
          <a:bodyPr>
            <a:normAutofit/>
          </a:bodyPr>
          <a:lstStyle>
            <a:lvl1pPr marL="136919" indent="-136919"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8877600" y="2491200"/>
            <a:ext cx="180000" cy="35136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7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36199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513600"/>
          </a:xfrm>
        </p:spPr>
        <p:txBody>
          <a:bodyPr/>
          <a:lstStyle>
            <a:lvl1pPr marL="0" indent="0">
              <a:spcAft>
                <a:spcPts val="900"/>
              </a:spcAft>
              <a:buNone/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476400" y="6105600"/>
            <a:ext cx="2379600" cy="270000"/>
          </a:xfrm>
        </p:spPr>
        <p:txBody>
          <a:bodyPr>
            <a:noAutofit/>
          </a:bodyPr>
          <a:lstStyle>
            <a:lvl1pPr marL="0" indent="0">
              <a:buNone/>
              <a:defRPr sz="600"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6476400" y="2491200"/>
            <a:ext cx="2379600" cy="3513600"/>
          </a:xfrm>
        </p:spPr>
        <p:txBody>
          <a:bodyPr>
            <a:normAutofit/>
          </a:bodyPr>
          <a:lstStyle>
            <a:lvl1pPr marL="136919" indent="-136919"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8877600" y="2491200"/>
            <a:ext cx="180000" cy="35136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7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351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513600"/>
          </a:xfrm>
        </p:spPr>
        <p:txBody>
          <a:bodyPr/>
          <a:lstStyle>
            <a:lvl1pPr marL="0" indent="0">
              <a:spcAft>
                <a:spcPts val="900"/>
              </a:spcAft>
              <a:buNone/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476400" y="6105600"/>
            <a:ext cx="2379600" cy="270000"/>
          </a:xfrm>
        </p:spPr>
        <p:txBody>
          <a:bodyPr>
            <a:noAutofit/>
          </a:bodyPr>
          <a:lstStyle>
            <a:lvl1pPr marL="0" indent="0">
              <a:buNone/>
              <a:defRPr sz="600"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6476400" y="2491200"/>
            <a:ext cx="2379600" cy="3513600"/>
          </a:xfrm>
        </p:spPr>
        <p:txBody>
          <a:bodyPr>
            <a:normAutofit/>
          </a:bodyPr>
          <a:lstStyle>
            <a:lvl1pPr marL="136919" indent="-136919"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8877600" y="2491200"/>
            <a:ext cx="180000" cy="35136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7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33633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n object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6476400" y="2492375"/>
            <a:ext cx="2379600" cy="36720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72148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indent="-134997">
              <a:defRPr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14471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0836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_with_text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539552" y="2492375"/>
            <a:ext cx="5724723" cy="36720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Текст 22"/>
          <p:cNvSpPr>
            <a:spLocks noGrp="1"/>
          </p:cNvSpPr>
          <p:nvPr>
            <p:ph type="body" sz="quarter" idx="20" hasCustomPrompt="1"/>
          </p:nvPr>
        </p:nvSpPr>
        <p:spPr>
          <a:xfrm>
            <a:off x="6477000" y="2492375"/>
            <a:ext cx="2378074" cy="3671888"/>
          </a:xfrm>
          <a:prstGeom prst="rect">
            <a:avLst/>
          </a:prstGeom>
        </p:spPr>
        <p:txBody>
          <a:bodyPr/>
          <a:lstStyle>
            <a:lvl1pPr marL="102392" indent="-102392">
              <a:spcBef>
                <a:spcPts val="450"/>
              </a:spcBef>
              <a:defRPr lang="ru-RU" sz="1050" kern="1200" baseline="0" dirty="0" smtClean="0">
                <a:solidFill>
                  <a:srgbClr val="404040"/>
                </a:solidFill>
                <a:latin typeface="Arial"/>
                <a:ea typeface="Geneva" pitchFamily="-106" charset="-128"/>
                <a:cs typeface="Arial"/>
              </a:defRPr>
            </a:lvl1pPr>
          </a:lstStyle>
          <a:p>
            <a:pPr marL="107153" marR="0" lvl="0" indent="-107153" algn="l" defTabSz="342892" rtl="0" eaLnBrk="0" fontAlgn="base" latin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Geneva" pitchFamily="-106" charset="-128"/>
                <a:cs typeface="Arial"/>
              </a:rPr>
              <a:t>Click to edit Master text style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Geneva" pitchFamily="-106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282474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539551" y="2492375"/>
            <a:ext cx="6537600" cy="36720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3124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a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2062800" y="1519200"/>
            <a:ext cx="6789600" cy="37908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4" hasCustomPrompt="1"/>
          </p:nvPr>
        </p:nvSpPr>
        <p:spPr>
          <a:xfrm>
            <a:off x="2062800" y="5407200"/>
            <a:ext cx="4244400" cy="756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0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2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7236000" y="5407200"/>
            <a:ext cx="1616400" cy="756000"/>
          </a:xfrm>
        </p:spPr>
        <p:txBody>
          <a:bodyPr anchor="t">
            <a:noAutofit/>
          </a:bodyPr>
          <a:lstStyle>
            <a:lvl1pPr marL="0" indent="0">
              <a:buNone/>
              <a:defRPr sz="7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cxnSp>
        <p:nvCxnSpPr>
          <p:cNvPr id="13" name="Straight Connector 5"/>
          <p:cNvCxnSpPr/>
          <p:nvPr/>
        </p:nvCxnSpPr>
        <p:spPr>
          <a:xfrm>
            <a:off x="5173975" y="3881443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877600" y="1519200"/>
            <a:ext cx="180000" cy="37908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cxnSp>
        <p:nvCxnSpPr>
          <p:cNvPr id="14" name="Straight Connector 12"/>
          <p:cNvCxnSpPr/>
          <p:nvPr/>
        </p:nvCxnSpPr>
        <p:spPr>
          <a:xfrm>
            <a:off x="431800" y="1519238"/>
            <a:ext cx="8423274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54476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5"/>
          <p:cNvCxnSpPr/>
          <p:nvPr/>
        </p:nvCxnSpPr>
        <p:spPr>
          <a:xfrm>
            <a:off x="5173975" y="3881443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964000" y="29232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720000" cy="6858000"/>
          </a:xfrm>
          <a:prstGeom prst="rect">
            <a:avLst/>
          </a:prstGeom>
          <a:solidFill>
            <a:srgbClr val="F3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kern="1200">
              <a:solidFill>
                <a:srgbClr val="000000"/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176400" y="118800"/>
            <a:ext cx="8787600" cy="651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8"/>
          </p:nvPr>
        </p:nvSpPr>
        <p:spPr>
          <a:xfrm>
            <a:off x="174875" y="6670800"/>
            <a:ext cx="2401200" cy="190800"/>
          </a:xfrm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78315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336400" y="1540800"/>
            <a:ext cx="5871600" cy="120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2336400" y="2968831"/>
            <a:ext cx="5871600" cy="724396"/>
          </a:xfrm>
        </p:spPr>
        <p:txBody>
          <a:bodyPr anchor="ctr">
            <a:normAutofit/>
          </a:bodyPr>
          <a:lstStyle>
            <a:lvl1pPr marL="0" indent="0">
              <a:spcAft>
                <a:spcPts val="0"/>
              </a:spcAft>
              <a:buNone/>
              <a:defRPr sz="1200"/>
            </a:lvl1pPr>
          </a:lstStyle>
          <a:p>
            <a:pPr lvl="0"/>
            <a:r>
              <a:rPr lang="en-US" dirty="0"/>
              <a:t>Click to edit Master text</a:t>
            </a:r>
            <a:r>
              <a:rPr lang="ru-RU" dirty="0"/>
              <a:t> </a:t>
            </a:r>
            <a:r>
              <a:rPr lang="en-US" dirty="0"/>
              <a:t>style</a:t>
            </a:r>
            <a:endParaRPr lang="ru-RU" dirty="0"/>
          </a:p>
        </p:txBody>
      </p:sp>
      <p:cxnSp>
        <p:nvCxnSpPr>
          <p:cNvPr id="21" name="Straight Connector 8"/>
          <p:cNvCxnSpPr/>
          <p:nvPr/>
        </p:nvCxnSpPr>
        <p:spPr>
          <a:xfrm>
            <a:off x="2335215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"/>
          <p:cNvCxnSpPr/>
          <p:nvPr/>
        </p:nvCxnSpPr>
        <p:spPr>
          <a:xfrm>
            <a:off x="2335215" y="3744919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494628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2336400" y="3067200"/>
            <a:ext cx="2919600" cy="806400"/>
          </a:xfrm>
        </p:spPr>
        <p:txBody>
          <a:bodyPr>
            <a:normAutofit/>
          </a:bodyPr>
          <a:lstStyle>
            <a:lvl1pPr marL="0" indent="0">
              <a:buNone/>
              <a:defRPr sz="1350" baseline="0"/>
            </a:lvl1pPr>
          </a:lstStyle>
          <a:p>
            <a:pPr lvl="0"/>
            <a:r>
              <a:rPr lang="en-US" dirty="0"/>
              <a:t>Click to edit Master text</a:t>
            </a:r>
            <a:r>
              <a:rPr lang="ru-RU" dirty="0"/>
              <a:t> </a:t>
            </a:r>
            <a:r>
              <a:rPr lang="en-US" dirty="0"/>
              <a:t>style</a:t>
            </a:r>
            <a:endParaRPr lang="ru-RU" dirty="0"/>
          </a:p>
        </p:txBody>
      </p:sp>
      <p:cxnSp>
        <p:nvCxnSpPr>
          <p:cNvPr id="10" name="Straight Connector 8"/>
          <p:cNvCxnSpPr/>
          <p:nvPr/>
        </p:nvCxnSpPr>
        <p:spPr>
          <a:xfrm>
            <a:off x="2335215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1"/>
          <p:cNvSpPr>
            <a:spLocks noGrp="1"/>
          </p:cNvSpPr>
          <p:nvPr>
            <p:ph type="title" hasCustomPrompt="1"/>
          </p:nvPr>
        </p:nvSpPr>
        <p:spPr>
          <a:xfrm>
            <a:off x="2336400" y="1540800"/>
            <a:ext cx="5871600" cy="120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8"/>
          </p:nvPr>
        </p:nvSpPr>
        <p:spPr>
          <a:xfrm>
            <a:off x="6832800" y="6667200"/>
            <a:ext cx="2133600" cy="190800"/>
          </a:xfrm>
          <a:prstGeom prst="rect">
            <a:avLst/>
          </a:prstGeom>
        </p:spPr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725372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5"/>
          <p:cNvCxnSpPr/>
          <p:nvPr/>
        </p:nvCxnSpPr>
        <p:spPr>
          <a:xfrm>
            <a:off x="5173975" y="3881443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90800" y="0"/>
            <a:ext cx="734400" cy="1036800"/>
          </a:xfrm>
          <a:prstGeom prst="rect">
            <a:avLst/>
          </a:prstGeom>
          <a:solidFill>
            <a:srgbClr val="F3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kern="1200" dirty="0">
              <a:solidFill>
                <a:srgbClr val="F3F3E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44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n object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6476400" y="2492375"/>
            <a:ext cx="2379600" cy="36720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78621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342892" fontAlgn="base">
              <a:spcBef>
                <a:spcPct val="0"/>
              </a:spcBef>
              <a:spcAft>
                <a:spcPct val="0"/>
              </a:spcAft>
              <a:defRPr/>
            </a:pPr>
            <a:fld id="{88D722A9-E92B-45CD-972D-9FF729426A5F}" type="datetimeFigureOut">
              <a:rPr lang="ru-RU" sz="2400" kern="1200" smtClean="0">
                <a:solidFill>
                  <a:srgbClr val="404040"/>
                </a:solidFill>
                <a:latin typeface="Arial" charset="0"/>
                <a:ea typeface="+mn-ea"/>
              </a:rPr>
              <a:pPr defTabSz="342892" fontAlgn="base">
                <a:spcBef>
                  <a:spcPct val="0"/>
                </a:spcBef>
                <a:spcAft>
                  <a:spcPct val="0"/>
                </a:spcAft>
                <a:defRPr/>
              </a:pPr>
              <a:t>04.12.2019</a:t>
            </a:fld>
            <a:endParaRPr lang="ru-RU" sz="2400" kern="1200">
              <a:solidFill>
                <a:srgbClr val="404040"/>
              </a:solidFill>
              <a:latin typeface="Arial" charset="0"/>
              <a:ea typeface="+mn-ea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67D95-70D5-4C86-987F-4BF1499254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12572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2336400" y="2923200"/>
            <a:ext cx="5871600" cy="828000"/>
          </a:xfrm>
        </p:spPr>
        <p:txBody>
          <a:bodyPr anchor="ctr">
            <a:normAutofit/>
          </a:bodyPr>
          <a:lstStyle>
            <a:lvl1pPr marL="0" indent="0">
              <a:spcAft>
                <a:spcPts val="0"/>
              </a:spcAft>
              <a:buNone/>
              <a:defRPr sz="1200"/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cxnSp>
        <p:nvCxnSpPr>
          <p:cNvPr id="21" name="Straight Connector 8"/>
          <p:cNvCxnSpPr/>
          <p:nvPr/>
        </p:nvCxnSpPr>
        <p:spPr>
          <a:xfrm>
            <a:off x="2335215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"/>
          <p:cNvCxnSpPr/>
          <p:nvPr/>
        </p:nvCxnSpPr>
        <p:spPr>
          <a:xfrm>
            <a:off x="2335215" y="3744919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EB6CD8-DD04-445D-95E4-3A9F38E93647}" type="datetime5">
              <a:rPr lang="en-US" smtClean="0"/>
              <a:pPr/>
              <a:t>4-Dec-19</a:t>
            </a:fld>
            <a:r>
              <a:rPr lang="ru-RU"/>
              <a:t> / </a:t>
            </a:r>
            <a:fld id="{FBFF7A77-ECFB-4A7C-9E3D-DDC296ED6CF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2336400" y="1540800"/>
            <a:ext cx="5871600" cy="1206000"/>
          </a:xfr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335215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2335215" y="3744919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47704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828000" y="216000"/>
            <a:ext cx="8136000" cy="6415200"/>
          </a:xfrm>
        </p:spPr>
        <p:txBody>
          <a:bodyPr>
            <a:normAutofit/>
          </a:bodyPr>
          <a:lstStyle>
            <a:lvl1pPr marL="136919" indent="-136919"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964000" y="29232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41022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28000" y="118800"/>
            <a:ext cx="8139600" cy="65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kern="1200">
              <a:solidFill>
                <a:srgbClr val="000000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21200" y="3171600"/>
            <a:ext cx="7534800" cy="29916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321200" y="1836000"/>
            <a:ext cx="7534800" cy="1018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7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10" name="Straight Connector 12"/>
          <p:cNvCxnSpPr/>
          <p:nvPr/>
        </p:nvCxnSpPr>
        <p:spPr>
          <a:xfrm>
            <a:off x="1320800" y="2976562"/>
            <a:ext cx="7534275" cy="0"/>
          </a:xfrm>
          <a:prstGeom prst="line">
            <a:avLst/>
          </a:prstGeom>
          <a:ln w="6350">
            <a:solidFill>
              <a:srgbClr val="404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Текст 19"/>
          <p:cNvSpPr>
            <a:spLocks noGrp="1"/>
          </p:cNvSpPr>
          <p:nvPr>
            <p:ph type="body" sz="quarter" idx="15" hasCustomPrompt="1"/>
          </p:nvPr>
        </p:nvSpPr>
        <p:spPr>
          <a:xfrm>
            <a:off x="7347600" y="727200"/>
            <a:ext cx="1508400" cy="334800"/>
          </a:xfrm>
        </p:spPr>
        <p:txBody>
          <a:bodyPr>
            <a:normAutofit/>
          </a:bodyPr>
          <a:lstStyle>
            <a:lvl1pPr marL="0" indent="0" algn="r">
              <a:buNone/>
              <a:defRPr sz="1500" b="0">
                <a:solidFill>
                  <a:srgbClr val="0D0D0D"/>
                </a:solidFill>
              </a:defRPr>
            </a:lvl1pPr>
            <a:lvl2pPr marL="0" indent="0" algn="r">
              <a:buNone/>
              <a:defRPr sz="1050"/>
            </a:lvl2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9648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9" descr="coral image2.jpg"/>
          <p:cNvPicPr>
            <a:picLocks noChangeAspect="1"/>
          </p:cNvPicPr>
          <p:nvPr/>
        </p:nvPicPr>
        <p:blipFill>
          <a:blip r:embed="rId2" cstate="print"/>
          <a:srcRect l="2441" r="2441"/>
          <a:stretch>
            <a:fillRect/>
          </a:stretch>
        </p:blipFill>
        <p:spPr>
          <a:xfrm>
            <a:off x="828000" y="216000"/>
            <a:ext cx="8136000" cy="6415200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5090000" y="1735200"/>
            <a:ext cx="3157603" cy="3927600"/>
            <a:chOff x="5089997" y="1735200"/>
            <a:chExt cx="3157603" cy="39276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5090400" y="2016000"/>
              <a:ext cx="3157200" cy="3646800"/>
            </a:xfrm>
            <a:prstGeom prst="rect">
              <a:avLst/>
            </a:prstGeom>
            <a:solidFill>
              <a:srgbClr val="102759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sz="1350">
                <a:ea typeface="+mn-ea"/>
                <a:cs typeface="+mn-cs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090400" y="1735200"/>
              <a:ext cx="1418400" cy="280800"/>
            </a:xfrm>
            <a:prstGeom prst="rect">
              <a:avLst/>
            </a:prstGeom>
            <a:solidFill>
              <a:srgbClr val="102759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sz="1350">
                <a:ea typeface="+mn-ea"/>
                <a:cs typeface="+mn-cs"/>
              </a:endParaRPr>
            </a:p>
          </p:txBody>
        </p:sp>
        <p:cxnSp>
          <p:nvCxnSpPr>
            <p:cNvPr id="23" name="Straight Connector 5"/>
            <p:cNvCxnSpPr/>
            <p:nvPr/>
          </p:nvCxnSpPr>
          <p:spPr>
            <a:xfrm>
              <a:off x="5173975" y="3881438"/>
              <a:ext cx="2921000" cy="1587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  <p:cxnSp>
          <p:nvCxnSpPr>
            <p:cNvPr id="24" name="Straight Connector 5"/>
            <p:cNvCxnSpPr/>
            <p:nvPr/>
          </p:nvCxnSpPr>
          <p:spPr>
            <a:xfrm>
              <a:off x="5173975" y="4775994"/>
              <a:ext cx="2921000" cy="1587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  <p:cxnSp>
          <p:nvCxnSpPr>
            <p:cNvPr id="25" name="Straight Connector 5"/>
            <p:cNvCxnSpPr/>
            <p:nvPr/>
          </p:nvCxnSpPr>
          <p:spPr>
            <a:xfrm flipV="1">
              <a:off x="5089997" y="2016124"/>
              <a:ext cx="3150000" cy="2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</p:grp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5173200" y="2235600"/>
            <a:ext cx="2919600" cy="1519200"/>
          </a:xfrm>
        </p:spPr>
        <p:txBody>
          <a:bodyPr lIns="90000" tIns="46800" rIns="90000" bIns="46800" anchor="t" anchorCtr="0">
            <a:normAutofit/>
          </a:bodyPr>
          <a:lstStyle>
            <a:lvl1pPr>
              <a:lnSpc>
                <a:spcPct val="90000"/>
              </a:lnSpc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5173200" y="3927600"/>
            <a:ext cx="2919600" cy="795600"/>
          </a:xfrm>
        </p:spPr>
        <p:txBody>
          <a:bodyPr lIns="90000" tIns="46800" rIns="90000" bIns="46800" anchor="ctr">
            <a:normAutofit/>
          </a:bodyPr>
          <a:lstStyle>
            <a:lvl1pPr marL="0" indent="0">
              <a:spcAft>
                <a:spcPts val="0"/>
              </a:spcAft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173200" y="4852800"/>
            <a:ext cx="2919600" cy="820800"/>
          </a:xfrm>
        </p:spPr>
        <p:txBody>
          <a:bodyPr lIns="90000" tIns="46800" rIns="90000" bIns="46800">
            <a:norm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2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tabLst/>
              <a:defRPr sz="1200" b="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33" name="Текст 32"/>
          <p:cNvSpPr>
            <a:spLocks noGrp="1"/>
          </p:cNvSpPr>
          <p:nvPr>
            <p:ph type="body" sz="quarter" idx="18" hasCustomPrompt="1"/>
          </p:nvPr>
        </p:nvSpPr>
        <p:spPr>
          <a:xfrm>
            <a:off x="5263201" y="1746000"/>
            <a:ext cx="1237262" cy="280800"/>
          </a:xfrm>
        </p:spPr>
        <p:txBody>
          <a:bodyPr anchor="ctr" anchorCtr="0">
            <a:normAutofit/>
          </a:bodyPr>
          <a:lstStyle>
            <a:lvl1pPr>
              <a:buNone/>
              <a:defRPr sz="825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64000" y="2923200"/>
            <a:ext cx="180000" cy="3704400"/>
          </a:xfrm>
          <a:prstGeom prst="rect">
            <a:avLst/>
          </a:prstGeom>
          <a:noFill/>
        </p:spPr>
        <p:txBody>
          <a:bodyPr vert="vert270" wrap="square" lIns="0" tIns="0" rIns="0" bIns="0" rtlCol="0">
            <a:noAutofit/>
          </a:bodyPr>
          <a:lstStyle/>
          <a:p>
            <a:r>
              <a:rPr lang="en-US" sz="600" kern="1200" dirty="0">
                <a:solidFill>
                  <a:srgbClr val="404040"/>
                </a:solidFill>
                <a:ea typeface="+mn-ea"/>
                <a:cs typeface="+mn-cs"/>
              </a:rPr>
              <a:t>© Cat Holloway / WWF-Canon</a:t>
            </a:r>
          </a:p>
        </p:txBody>
      </p:sp>
    </p:spTree>
    <p:extLst>
      <p:ext uri="{BB962C8B-B14F-4D97-AF65-F5344CB8AC3E}">
        <p14:creationId xmlns:p14="http://schemas.microsoft.com/office/powerpoint/2010/main" val="171242540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0" descr="Himalayas.jpg"/>
          <p:cNvPicPr>
            <a:picLocks noChangeAspect="1"/>
          </p:cNvPicPr>
          <p:nvPr/>
        </p:nvPicPr>
        <p:blipFill>
          <a:blip r:embed="rId2" cstate="print">
            <a:lum bright="-12000"/>
          </a:blip>
          <a:srcRect l="2441" r="2441"/>
          <a:stretch>
            <a:fillRect/>
          </a:stretch>
        </p:blipFill>
        <p:spPr>
          <a:xfrm>
            <a:off x="828000" y="216000"/>
            <a:ext cx="8136000" cy="641520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5099052" y="1555750"/>
            <a:ext cx="3155950" cy="2571750"/>
            <a:chOff x="5099050" y="1555750"/>
            <a:chExt cx="3155950" cy="2571750"/>
          </a:xfrm>
        </p:grpSpPr>
        <p:sp>
          <p:nvSpPr>
            <p:cNvPr id="20" name="Rectangle 4"/>
            <p:cNvSpPr>
              <a:spLocks noChangeArrowheads="1"/>
            </p:cNvSpPr>
            <p:nvPr/>
          </p:nvSpPr>
          <p:spPr bwMode="auto">
            <a:xfrm>
              <a:off x="5099050" y="1555750"/>
              <a:ext cx="3155950" cy="2571750"/>
            </a:xfrm>
            <a:prstGeom prst="rect">
              <a:avLst/>
            </a:prstGeom>
            <a:solidFill>
              <a:srgbClr val="7CC8E5">
                <a:alpha val="40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350" kern="1200">
                <a:ea typeface="+mn-ea"/>
                <a:cs typeface="+mn-cs"/>
              </a:endParaRPr>
            </a:p>
          </p:txBody>
        </p:sp>
        <p:cxnSp>
          <p:nvCxnSpPr>
            <p:cNvPr id="21" name="Straight Connector 10"/>
            <p:cNvCxnSpPr/>
            <p:nvPr/>
          </p:nvCxnSpPr>
          <p:spPr>
            <a:xfrm>
              <a:off x="5099050" y="1557338"/>
              <a:ext cx="3155950" cy="1587"/>
            </a:xfrm>
            <a:prstGeom prst="line">
              <a:avLst/>
            </a:prstGeom>
            <a:ln w="12700">
              <a:solidFill>
                <a:srgbClr val="F3F2E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5176800" y="4276800"/>
            <a:ext cx="2995200" cy="18864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176800" y="2991600"/>
            <a:ext cx="2995200" cy="1058400"/>
          </a:xfrm>
          <a:prstGeom prst="rect">
            <a:avLst/>
          </a:prstGeom>
        </p:spPr>
        <p:txBody>
          <a:bodyPr lIns="90000" tIns="46800" rIns="90000" bIns="46800" anchor="ctr" anchorCtr="0">
            <a:normAutofit/>
          </a:bodyPr>
          <a:lstStyle>
            <a:lvl1pPr>
              <a:lnSpc>
                <a:spcPct val="90000"/>
              </a:lnSpc>
              <a:defRPr sz="2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9"/>
          <p:cNvSpPr>
            <a:spLocks noGrp="1"/>
          </p:cNvSpPr>
          <p:nvPr>
            <p:ph type="body" sz="quarter" idx="15" hasCustomPrompt="1"/>
          </p:nvPr>
        </p:nvSpPr>
        <p:spPr>
          <a:xfrm>
            <a:off x="5176800" y="1638000"/>
            <a:ext cx="2995200" cy="1278000"/>
          </a:xfrm>
        </p:spPr>
        <p:txBody>
          <a:bodyPr lIns="90000" tIns="46800" rIns="90000" bIns="46800" anchor="ctr" anchorCtr="0">
            <a:noAutofit/>
          </a:bodyPr>
          <a:lstStyle>
            <a:lvl1pPr marL="0" indent="0" algn="l">
              <a:buNone/>
              <a:defRPr sz="7500" b="0">
                <a:solidFill>
                  <a:schemeClr val="bg2"/>
                </a:solidFill>
              </a:defRPr>
            </a:lvl1pPr>
            <a:lvl2pPr marL="0" indent="0" algn="r">
              <a:buNone/>
              <a:defRPr sz="1050"/>
            </a:lvl2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176800" y="579600"/>
            <a:ext cx="2995200" cy="903600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spcAft>
                <a:spcPts val="0"/>
              </a:spcAft>
              <a:buNone/>
              <a:tabLst/>
              <a:defRPr sz="1350" b="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64000" y="2923200"/>
            <a:ext cx="180000" cy="3704400"/>
          </a:xfrm>
          <a:prstGeom prst="rect">
            <a:avLst/>
          </a:prstGeom>
          <a:noFill/>
        </p:spPr>
        <p:txBody>
          <a:bodyPr vert="vert270" wrap="square" lIns="0" tIns="0" rIns="0" bIns="0" rtlCol="0">
            <a:noAutofit/>
          </a:bodyPr>
          <a:lstStyle/>
          <a:p>
            <a:r>
              <a:rPr lang="en-US" sz="600" kern="1200" dirty="0">
                <a:solidFill>
                  <a:srgbClr val="404040"/>
                </a:solidFill>
                <a:ea typeface="+mn-ea"/>
                <a:cs typeface="+mn-cs"/>
              </a:rPr>
              <a:t>© Murat </a:t>
            </a:r>
            <a:r>
              <a:rPr lang="en-US" sz="600" kern="1200" dirty="0" err="1">
                <a:solidFill>
                  <a:srgbClr val="404040"/>
                </a:solidFill>
                <a:ea typeface="+mn-ea"/>
                <a:cs typeface="+mn-cs"/>
              </a:rPr>
              <a:t>Selam</a:t>
            </a:r>
            <a:r>
              <a:rPr lang="en-US" sz="600" kern="1200" dirty="0">
                <a:solidFill>
                  <a:srgbClr val="404040"/>
                </a:solidFill>
                <a:ea typeface="+mn-ea"/>
                <a:cs typeface="+mn-cs"/>
              </a:rPr>
              <a:t> / WWF Nepal</a:t>
            </a:r>
          </a:p>
        </p:txBody>
      </p:sp>
    </p:spTree>
    <p:extLst>
      <p:ext uri="{BB962C8B-B14F-4D97-AF65-F5344CB8AC3E}">
        <p14:creationId xmlns:p14="http://schemas.microsoft.com/office/powerpoint/2010/main" val="323341994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1919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rkers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0" hasCustomPrompt="1"/>
          </p:nvPr>
        </p:nvSpPr>
        <p:spPr>
          <a:xfrm>
            <a:off x="820800" y="1879200"/>
            <a:ext cx="8049600" cy="3639600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620929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0" hasCustomPrompt="1"/>
          </p:nvPr>
        </p:nvSpPr>
        <p:spPr>
          <a:xfrm>
            <a:off x="820800" y="1879200"/>
            <a:ext cx="8049600" cy="3639600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760841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subheaders and 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856000" y="24588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295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indent="-134997">
              <a:defRPr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70169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title with ma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1200"/>
            <a:ext cx="8028912" cy="36720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45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64220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1200"/>
            <a:ext cx="8028912" cy="3672000"/>
          </a:xfrm>
        </p:spPr>
        <p:txBody>
          <a:bodyPr/>
          <a:lstStyle>
            <a:lvl1pPr marL="0" indent="0">
              <a:spcAft>
                <a:spcPts val="900"/>
              </a:spcAft>
              <a:buNone/>
              <a:defRPr baseline="0"/>
            </a:lvl1pPr>
            <a:lvl2pPr>
              <a:spcAft>
                <a:spcPts val="45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09197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4233600"/>
            <a:ext cx="3744912" cy="615600"/>
          </a:xfrm>
        </p:spPr>
        <p:txBody>
          <a:bodyPr/>
          <a:lstStyle>
            <a:lvl1pPr marL="0" indent="0">
              <a:buNone/>
              <a:defRPr i="1"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827088" y="1699200"/>
            <a:ext cx="8028912" cy="442800"/>
          </a:xfrm>
        </p:spPr>
        <p:txBody>
          <a:bodyPr anchor="b">
            <a:normAutofit/>
          </a:bodyPr>
          <a:lstStyle>
            <a:lvl1pPr marL="0" indent="0">
              <a:buNone/>
              <a:defRPr sz="1050" b="1" i="0" baseline="0">
                <a:solidFill>
                  <a:srgbClr val="707070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Заголовок 19"/>
          <p:cNvSpPr>
            <a:spLocks noGrp="1"/>
          </p:cNvSpPr>
          <p:nvPr>
            <p:ph type="title" hasCustomPrompt="1"/>
          </p:nvPr>
        </p:nvSpPr>
        <p:spPr>
          <a:xfrm>
            <a:off x="828000" y="2491200"/>
            <a:ext cx="8028000" cy="156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749144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ext frames with 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2896"/>
            <a:ext cx="3870000" cy="36720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4986000" y="2492896"/>
            <a:ext cx="3870000" cy="36720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2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88014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pkers with a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5136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476400" y="6105600"/>
            <a:ext cx="2379600" cy="270000"/>
          </a:xfrm>
        </p:spPr>
        <p:txBody>
          <a:bodyPr>
            <a:noAutofit/>
          </a:bodyPr>
          <a:lstStyle>
            <a:lvl1pPr marL="0" indent="0">
              <a:buNone/>
              <a:defRPr sz="600"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6476400" y="2491200"/>
            <a:ext cx="2379600" cy="3513600"/>
          </a:xfrm>
        </p:spPr>
        <p:txBody>
          <a:bodyPr>
            <a:normAutofit/>
          </a:bodyPr>
          <a:lstStyle>
            <a:lvl1pPr marL="136919" indent="-136919"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8877600" y="2491200"/>
            <a:ext cx="180000" cy="35136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7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80134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513600"/>
          </a:xfrm>
        </p:spPr>
        <p:txBody>
          <a:bodyPr/>
          <a:lstStyle>
            <a:lvl1pPr marL="0" indent="0">
              <a:spcAft>
                <a:spcPts val="900"/>
              </a:spcAft>
              <a:buNone/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476400" y="6105600"/>
            <a:ext cx="2379600" cy="270000"/>
          </a:xfrm>
        </p:spPr>
        <p:txBody>
          <a:bodyPr>
            <a:noAutofit/>
          </a:bodyPr>
          <a:lstStyle>
            <a:lvl1pPr marL="0" indent="0">
              <a:buNone/>
              <a:defRPr sz="600"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6476400" y="2491200"/>
            <a:ext cx="2379600" cy="3513600"/>
          </a:xfrm>
        </p:spPr>
        <p:txBody>
          <a:bodyPr>
            <a:normAutofit/>
          </a:bodyPr>
          <a:lstStyle>
            <a:lvl1pPr marL="136919" indent="-136919"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8877600" y="2491200"/>
            <a:ext cx="180000" cy="35136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7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3169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n object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6476400" y="2492375"/>
            <a:ext cx="2379600" cy="36720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107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indent="-134997">
              <a:defRPr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24499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7721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_with_text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539552" y="2492375"/>
            <a:ext cx="5724723" cy="36720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Текст 22"/>
          <p:cNvSpPr>
            <a:spLocks noGrp="1"/>
          </p:cNvSpPr>
          <p:nvPr>
            <p:ph type="body" sz="quarter" idx="20" hasCustomPrompt="1"/>
          </p:nvPr>
        </p:nvSpPr>
        <p:spPr>
          <a:xfrm>
            <a:off x="6477000" y="2492375"/>
            <a:ext cx="2378074" cy="3671888"/>
          </a:xfrm>
          <a:prstGeom prst="rect">
            <a:avLst/>
          </a:prstGeom>
        </p:spPr>
        <p:txBody>
          <a:bodyPr/>
          <a:lstStyle>
            <a:lvl1pPr marL="102392" indent="-102392">
              <a:spcBef>
                <a:spcPts val="450"/>
              </a:spcBef>
              <a:defRPr lang="ru-RU" sz="1050" kern="1200" baseline="0" dirty="0" smtClean="0">
                <a:solidFill>
                  <a:srgbClr val="404040"/>
                </a:solidFill>
                <a:latin typeface="Arial"/>
                <a:ea typeface="Geneva" pitchFamily="-106" charset="-128"/>
                <a:cs typeface="Arial"/>
              </a:defRPr>
            </a:lvl1pPr>
          </a:lstStyle>
          <a:p>
            <a:pPr marL="107153" marR="0" lvl="0" indent="-107153" algn="l" defTabSz="342892" rtl="0" eaLnBrk="0" fontAlgn="base" latin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Geneva" pitchFamily="-106" charset="-128"/>
                <a:cs typeface="Arial"/>
              </a:rPr>
              <a:t>Click to edit Master text style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Geneva" pitchFamily="-106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9322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26455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539551" y="2492375"/>
            <a:ext cx="6537600" cy="36720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5643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a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2062800" y="1519200"/>
            <a:ext cx="6789600" cy="37908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4" hasCustomPrompt="1"/>
          </p:nvPr>
        </p:nvSpPr>
        <p:spPr>
          <a:xfrm>
            <a:off x="2062800" y="5407200"/>
            <a:ext cx="4244400" cy="756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0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2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7236000" y="5407200"/>
            <a:ext cx="1616400" cy="756000"/>
          </a:xfrm>
        </p:spPr>
        <p:txBody>
          <a:bodyPr anchor="t">
            <a:noAutofit/>
          </a:bodyPr>
          <a:lstStyle>
            <a:lvl1pPr marL="0" indent="0">
              <a:buNone/>
              <a:defRPr sz="7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cxnSp>
        <p:nvCxnSpPr>
          <p:cNvPr id="13" name="Straight Connector 5"/>
          <p:cNvCxnSpPr/>
          <p:nvPr/>
        </p:nvCxnSpPr>
        <p:spPr>
          <a:xfrm>
            <a:off x="5173975" y="3881443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877600" y="1519200"/>
            <a:ext cx="180000" cy="37908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cxnSp>
        <p:nvCxnSpPr>
          <p:cNvPr id="14" name="Straight Connector 12"/>
          <p:cNvCxnSpPr/>
          <p:nvPr/>
        </p:nvCxnSpPr>
        <p:spPr>
          <a:xfrm>
            <a:off x="431800" y="1519238"/>
            <a:ext cx="8423274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97965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5"/>
          <p:cNvCxnSpPr/>
          <p:nvPr/>
        </p:nvCxnSpPr>
        <p:spPr>
          <a:xfrm>
            <a:off x="5173975" y="3881443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964000" y="29232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720000" cy="6858000"/>
          </a:xfrm>
          <a:prstGeom prst="rect">
            <a:avLst/>
          </a:prstGeom>
          <a:solidFill>
            <a:srgbClr val="F3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kern="1200">
              <a:solidFill>
                <a:srgbClr val="000000"/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176400" y="118800"/>
            <a:ext cx="8787600" cy="651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8"/>
          </p:nvPr>
        </p:nvSpPr>
        <p:spPr>
          <a:xfrm>
            <a:off x="174875" y="6670800"/>
            <a:ext cx="2401200" cy="190800"/>
          </a:xfrm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56738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336400" y="1540800"/>
            <a:ext cx="5871600" cy="120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2336400" y="2968831"/>
            <a:ext cx="5871600" cy="724396"/>
          </a:xfrm>
        </p:spPr>
        <p:txBody>
          <a:bodyPr anchor="ctr">
            <a:normAutofit/>
          </a:bodyPr>
          <a:lstStyle>
            <a:lvl1pPr marL="0" indent="0">
              <a:spcAft>
                <a:spcPts val="0"/>
              </a:spcAft>
              <a:buNone/>
              <a:defRPr sz="1200"/>
            </a:lvl1pPr>
          </a:lstStyle>
          <a:p>
            <a:pPr lvl="0"/>
            <a:r>
              <a:rPr lang="en-US" dirty="0"/>
              <a:t>Click to edit Master text</a:t>
            </a:r>
            <a:r>
              <a:rPr lang="ru-RU" dirty="0"/>
              <a:t> </a:t>
            </a:r>
            <a:r>
              <a:rPr lang="en-US" dirty="0"/>
              <a:t>style</a:t>
            </a:r>
            <a:endParaRPr lang="ru-RU" dirty="0"/>
          </a:p>
        </p:txBody>
      </p:sp>
      <p:cxnSp>
        <p:nvCxnSpPr>
          <p:cNvPr id="21" name="Straight Connector 8"/>
          <p:cNvCxnSpPr/>
          <p:nvPr/>
        </p:nvCxnSpPr>
        <p:spPr>
          <a:xfrm>
            <a:off x="2335215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"/>
          <p:cNvCxnSpPr/>
          <p:nvPr/>
        </p:nvCxnSpPr>
        <p:spPr>
          <a:xfrm>
            <a:off x="2335215" y="3744919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821558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2336400" y="3067200"/>
            <a:ext cx="2919600" cy="806400"/>
          </a:xfrm>
        </p:spPr>
        <p:txBody>
          <a:bodyPr>
            <a:normAutofit/>
          </a:bodyPr>
          <a:lstStyle>
            <a:lvl1pPr marL="0" indent="0">
              <a:buNone/>
              <a:defRPr sz="1350" baseline="0"/>
            </a:lvl1pPr>
          </a:lstStyle>
          <a:p>
            <a:pPr lvl="0"/>
            <a:r>
              <a:rPr lang="en-US" dirty="0"/>
              <a:t>Click to edit Master text</a:t>
            </a:r>
            <a:r>
              <a:rPr lang="ru-RU" dirty="0"/>
              <a:t> </a:t>
            </a:r>
            <a:r>
              <a:rPr lang="en-US" dirty="0"/>
              <a:t>style</a:t>
            </a:r>
            <a:endParaRPr lang="ru-RU" dirty="0"/>
          </a:p>
        </p:txBody>
      </p:sp>
      <p:cxnSp>
        <p:nvCxnSpPr>
          <p:cNvPr id="10" name="Straight Connector 8"/>
          <p:cNvCxnSpPr/>
          <p:nvPr/>
        </p:nvCxnSpPr>
        <p:spPr>
          <a:xfrm>
            <a:off x="2335215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1"/>
          <p:cNvSpPr>
            <a:spLocks noGrp="1"/>
          </p:cNvSpPr>
          <p:nvPr>
            <p:ph type="title" hasCustomPrompt="1"/>
          </p:nvPr>
        </p:nvSpPr>
        <p:spPr>
          <a:xfrm>
            <a:off x="2336400" y="1540800"/>
            <a:ext cx="5871600" cy="120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8"/>
          </p:nvPr>
        </p:nvSpPr>
        <p:spPr>
          <a:xfrm>
            <a:off x="6832800" y="6667200"/>
            <a:ext cx="2133600" cy="190800"/>
          </a:xfrm>
          <a:prstGeom prst="rect">
            <a:avLst/>
          </a:prstGeom>
        </p:spPr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046905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5"/>
          <p:cNvCxnSpPr/>
          <p:nvPr/>
        </p:nvCxnSpPr>
        <p:spPr>
          <a:xfrm>
            <a:off x="5173975" y="3881443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90800" y="0"/>
            <a:ext cx="734400" cy="1036800"/>
          </a:xfrm>
          <a:prstGeom prst="rect">
            <a:avLst/>
          </a:prstGeom>
          <a:solidFill>
            <a:srgbClr val="F3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kern="1200" dirty="0">
              <a:solidFill>
                <a:srgbClr val="F3F3E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59011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381000" y="6283325"/>
            <a:ext cx="2514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34289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i-FI" sz="2400" kern="1200" smtClean="0">
                <a:solidFill>
                  <a:srgbClr val="404040"/>
                </a:solidFill>
                <a:latin typeface="Arial" charset="0"/>
                <a:ea typeface="+mn-ea"/>
                <a:cs typeface="+mn-cs"/>
              </a:rPr>
              <a:t>7.5.2009                                                    Helsinki</a:t>
            </a:r>
            <a:endParaRPr lang="fi-FI" kern="1200">
              <a:solidFill>
                <a:srgbClr val="404040"/>
              </a:solidFill>
              <a:ea typeface="+mn-ea"/>
              <a:cs typeface="+mn-cs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Toni Jokinen                                               Oiled Wildlife Response                          </a:t>
            </a:r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016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_with_text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539552" y="2492375"/>
            <a:ext cx="5724723" cy="36720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Текст 22"/>
          <p:cNvSpPr>
            <a:spLocks noGrp="1"/>
          </p:cNvSpPr>
          <p:nvPr>
            <p:ph type="body" sz="quarter" idx="20" hasCustomPrompt="1"/>
          </p:nvPr>
        </p:nvSpPr>
        <p:spPr>
          <a:xfrm>
            <a:off x="6477000" y="2492375"/>
            <a:ext cx="2378074" cy="3671888"/>
          </a:xfrm>
          <a:prstGeom prst="rect">
            <a:avLst/>
          </a:prstGeom>
        </p:spPr>
        <p:txBody>
          <a:bodyPr/>
          <a:lstStyle>
            <a:lvl1pPr marL="102392" indent="-102392">
              <a:spcBef>
                <a:spcPts val="450"/>
              </a:spcBef>
              <a:defRPr lang="ru-RU" sz="1050" kern="1200" baseline="0" dirty="0" smtClean="0">
                <a:solidFill>
                  <a:srgbClr val="404040"/>
                </a:solidFill>
                <a:latin typeface="Arial"/>
                <a:ea typeface="Geneva" pitchFamily="-106" charset="-128"/>
                <a:cs typeface="Arial"/>
              </a:defRPr>
            </a:lvl1pPr>
          </a:lstStyle>
          <a:p>
            <a:pPr marL="107153" marR="0" lvl="0" indent="-107153" algn="l" defTabSz="342892" rtl="0" eaLnBrk="0" fontAlgn="base" latin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Geneva" pitchFamily="-106" charset="-128"/>
                <a:cs typeface="Arial"/>
              </a:rPr>
              <a:t>Click to edit Master text style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Geneva" pitchFamily="-106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9110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828000" y="216000"/>
            <a:ext cx="8136000" cy="6415200"/>
          </a:xfrm>
        </p:spPr>
        <p:txBody>
          <a:bodyPr>
            <a:normAutofit/>
          </a:bodyPr>
          <a:lstStyle>
            <a:lvl1pPr marL="136919" indent="-136919"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964000" y="29232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306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539551" y="2492375"/>
            <a:ext cx="6537600" cy="36720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37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a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2062800" y="1519200"/>
            <a:ext cx="6789600" cy="37908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4" hasCustomPrompt="1"/>
          </p:nvPr>
        </p:nvSpPr>
        <p:spPr>
          <a:xfrm>
            <a:off x="2062800" y="5407200"/>
            <a:ext cx="4244400" cy="756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0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2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7236000" y="5407200"/>
            <a:ext cx="1616400" cy="756000"/>
          </a:xfrm>
        </p:spPr>
        <p:txBody>
          <a:bodyPr anchor="t">
            <a:noAutofit/>
          </a:bodyPr>
          <a:lstStyle>
            <a:lvl1pPr marL="0" indent="0">
              <a:buNone/>
              <a:defRPr sz="7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cxnSp>
        <p:nvCxnSpPr>
          <p:cNvPr id="13" name="Straight Connector 5"/>
          <p:cNvCxnSpPr/>
          <p:nvPr/>
        </p:nvCxnSpPr>
        <p:spPr>
          <a:xfrm>
            <a:off x="5173975" y="3881443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877600" y="1519200"/>
            <a:ext cx="180000" cy="37908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cxnSp>
        <p:nvCxnSpPr>
          <p:cNvPr id="14" name="Straight Connector 12"/>
          <p:cNvCxnSpPr/>
          <p:nvPr/>
        </p:nvCxnSpPr>
        <p:spPr>
          <a:xfrm>
            <a:off x="431800" y="1519238"/>
            <a:ext cx="8423274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258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5"/>
          <p:cNvCxnSpPr/>
          <p:nvPr/>
        </p:nvCxnSpPr>
        <p:spPr>
          <a:xfrm>
            <a:off x="5173975" y="3881443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964000" y="29232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720000" cy="6858000"/>
          </a:xfrm>
          <a:prstGeom prst="rect">
            <a:avLst/>
          </a:prstGeom>
          <a:solidFill>
            <a:srgbClr val="F3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kern="1200">
              <a:solidFill>
                <a:srgbClr val="000000"/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176400" y="118800"/>
            <a:ext cx="8787600" cy="651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8"/>
          </p:nvPr>
        </p:nvSpPr>
        <p:spPr>
          <a:xfrm>
            <a:off x="174875" y="6670800"/>
            <a:ext cx="2401200" cy="190800"/>
          </a:xfrm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6948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336400" y="1540800"/>
            <a:ext cx="5871600" cy="120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2336400" y="2968831"/>
            <a:ext cx="5871600" cy="724396"/>
          </a:xfrm>
        </p:spPr>
        <p:txBody>
          <a:bodyPr anchor="ctr">
            <a:normAutofit/>
          </a:bodyPr>
          <a:lstStyle>
            <a:lvl1pPr marL="0" indent="0">
              <a:spcAft>
                <a:spcPts val="0"/>
              </a:spcAft>
              <a:buNone/>
              <a:defRPr sz="1200"/>
            </a:lvl1pPr>
          </a:lstStyle>
          <a:p>
            <a:pPr lvl="0"/>
            <a:r>
              <a:rPr lang="en-US" dirty="0"/>
              <a:t>Click to edit Master text</a:t>
            </a:r>
            <a:r>
              <a:rPr lang="ru-RU" dirty="0"/>
              <a:t> </a:t>
            </a:r>
            <a:r>
              <a:rPr lang="en-US" dirty="0"/>
              <a:t>style</a:t>
            </a:r>
            <a:endParaRPr lang="ru-RU" dirty="0"/>
          </a:p>
        </p:txBody>
      </p:sp>
      <p:cxnSp>
        <p:nvCxnSpPr>
          <p:cNvPr id="21" name="Straight Connector 8"/>
          <p:cNvCxnSpPr/>
          <p:nvPr/>
        </p:nvCxnSpPr>
        <p:spPr>
          <a:xfrm>
            <a:off x="2335215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"/>
          <p:cNvCxnSpPr/>
          <p:nvPr/>
        </p:nvCxnSpPr>
        <p:spPr>
          <a:xfrm>
            <a:off x="2335215" y="3744919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16302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2336400" y="3067200"/>
            <a:ext cx="2919600" cy="806400"/>
          </a:xfrm>
        </p:spPr>
        <p:txBody>
          <a:bodyPr>
            <a:normAutofit/>
          </a:bodyPr>
          <a:lstStyle>
            <a:lvl1pPr marL="0" indent="0">
              <a:buNone/>
              <a:defRPr sz="1350" baseline="0"/>
            </a:lvl1pPr>
          </a:lstStyle>
          <a:p>
            <a:pPr lvl="0"/>
            <a:r>
              <a:rPr lang="en-US" dirty="0"/>
              <a:t>Click to edit Master text</a:t>
            </a:r>
            <a:r>
              <a:rPr lang="ru-RU" dirty="0"/>
              <a:t> </a:t>
            </a:r>
            <a:r>
              <a:rPr lang="en-US" dirty="0"/>
              <a:t>style</a:t>
            </a:r>
            <a:endParaRPr lang="ru-RU" dirty="0"/>
          </a:p>
        </p:txBody>
      </p:sp>
      <p:cxnSp>
        <p:nvCxnSpPr>
          <p:cNvPr id="10" name="Straight Connector 8"/>
          <p:cNvCxnSpPr/>
          <p:nvPr/>
        </p:nvCxnSpPr>
        <p:spPr>
          <a:xfrm>
            <a:off x="2335215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1"/>
          <p:cNvSpPr>
            <a:spLocks noGrp="1"/>
          </p:cNvSpPr>
          <p:nvPr>
            <p:ph type="title" hasCustomPrompt="1"/>
          </p:nvPr>
        </p:nvSpPr>
        <p:spPr>
          <a:xfrm>
            <a:off x="2336400" y="1540800"/>
            <a:ext cx="5871600" cy="120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8"/>
          </p:nvPr>
        </p:nvSpPr>
        <p:spPr>
          <a:xfrm>
            <a:off x="6832800" y="6667200"/>
            <a:ext cx="2133600" cy="190800"/>
          </a:xfrm>
          <a:prstGeom prst="rect">
            <a:avLst/>
          </a:prstGeom>
        </p:spPr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23563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5"/>
          <p:cNvCxnSpPr/>
          <p:nvPr/>
        </p:nvCxnSpPr>
        <p:spPr>
          <a:xfrm>
            <a:off x="5173975" y="3881443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90800" y="0"/>
            <a:ext cx="734400" cy="1036800"/>
          </a:xfrm>
          <a:prstGeom prst="rect">
            <a:avLst/>
          </a:prstGeom>
          <a:solidFill>
            <a:srgbClr val="F3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kern="1200" dirty="0">
              <a:solidFill>
                <a:srgbClr val="F3F3E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8112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>
          <a:xfrm>
            <a:off x="457202" y="6245231"/>
            <a:ext cx="2132013" cy="474663"/>
          </a:xfrm>
          <a:prstGeom prst="rect">
            <a:avLst/>
          </a:prstGeom>
        </p:spPr>
        <p:txBody>
          <a:bodyPr/>
          <a:lstStyle>
            <a:lvl1pPr defTabSz="685783"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 sz="1350" kern="1200">
              <a:solidFill>
                <a:srgbClr val="404040"/>
              </a:solidFill>
              <a:ea typeface="+mn-ea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685783"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685783"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EE77108-05FD-4DAB-8397-52573D79B0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61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F2E9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342892">
              <a:defRPr/>
            </a:pPr>
            <a:endParaRPr lang="en-US" sz="1350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261462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with 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2"/>
          <p:cNvCxnSpPr/>
          <p:nvPr/>
        </p:nvCxnSpPr>
        <p:spPr>
          <a:xfrm>
            <a:off x="431803" y="1484319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Текст 14"/>
          <p:cNvSpPr>
            <a:spLocks noGrp="1"/>
          </p:cNvSpPr>
          <p:nvPr>
            <p:ph type="body" sz="quarter" idx="14"/>
          </p:nvPr>
        </p:nvSpPr>
        <p:spPr>
          <a:xfrm>
            <a:off x="827088" y="1772816"/>
            <a:ext cx="8028912" cy="4390384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900"/>
              </a:spcAft>
              <a:buNone/>
              <a:defRPr baseline="0">
                <a:solidFill>
                  <a:schemeClr val="bg1"/>
                </a:solidFill>
              </a:defRPr>
            </a:lvl1pPr>
            <a:lvl2pPr>
              <a:spcAft>
                <a:spcPts val="450"/>
              </a:spcAft>
              <a:defRPr/>
            </a:lvl2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826162" y="260648"/>
            <a:ext cx="8028912" cy="784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>
                <a:solidFill>
                  <a:srgbClr val="002060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aseline="-25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0591F48-5289-4245-9EC5-8908C51AFE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850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2336400" y="2923200"/>
            <a:ext cx="5871600" cy="828000"/>
          </a:xfrm>
        </p:spPr>
        <p:txBody>
          <a:bodyPr anchor="ctr">
            <a:normAutofit/>
          </a:bodyPr>
          <a:lstStyle>
            <a:lvl1pPr marL="0" indent="0">
              <a:spcAft>
                <a:spcPts val="0"/>
              </a:spcAft>
              <a:buNone/>
              <a:defRPr sz="1200"/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cxnSp>
        <p:nvCxnSpPr>
          <p:cNvPr id="21" name="Straight Connector 8"/>
          <p:cNvCxnSpPr/>
          <p:nvPr/>
        </p:nvCxnSpPr>
        <p:spPr>
          <a:xfrm>
            <a:off x="2335215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"/>
          <p:cNvCxnSpPr/>
          <p:nvPr/>
        </p:nvCxnSpPr>
        <p:spPr>
          <a:xfrm>
            <a:off x="2335215" y="3744919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EB6CD8-DD04-445D-95E4-3A9F38E93647}" type="datetime5">
              <a:rPr lang="en-US" smtClean="0"/>
              <a:pPr/>
              <a:t>4-Dec-19</a:t>
            </a:fld>
            <a:r>
              <a:rPr lang="ru-RU"/>
              <a:t> / </a:t>
            </a:r>
            <a:fld id="{FBFF7A77-ECFB-4A7C-9E3D-DDC296ED6CF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2336400" y="1540800"/>
            <a:ext cx="5871600" cy="1206000"/>
          </a:xfr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335215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2335215" y="3744919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030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28000" y="118800"/>
            <a:ext cx="8139600" cy="65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kern="1200">
              <a:solidFill>
                <a:srgbClr val="000000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21200" y="3171600"/>
            <a:ext cx="7534800" cy="29916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321200" y="1836000"/>
            <a:ext cx="7534800" cy="1018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7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10" name="Straight Connector 12"/>
          <p:cNvCxnSpPr/>
          <p:nvPr/>
        </p:nvCxnSpPr>
        <p:spPr>
          <a:xfrm>
            <a:off x="1320800" y="2976562"/>
            <a:ext cx="7534275" cy="0"/>
          </a:xfrm>
          <a:prstGeom prst="line">
            <a:avLst/>
          </a:prstGeom>
          <a:ln w="6350">
            <a:solidFill>
              <a:srgbClr val="404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Текст 19"/>
          <p:cNvSpPr>
            <a:spLocks noGrp="1"/>
          </p:cNvSpPr>
          <p:nvPr>
            <p:ph type="body" sz="quarter" idx="15" hasCustomPrompt="1"/>
          </p:nvPr>
        </p:nvSpPr>
        <p:spPr>
          <a:xfrm>
            <a:off x="7347600" y="727200"/>
            <a:ext cx="1508400" cy="334800"/>
          </a:xfrm>
        </p:spPr>
        <p:txBody>
          <a:bodyPr>
            <a:normAutofit/>
          </a:bodyPr>
          <a:lstStyle>
            <a:lvl1pPr marL="0" indent="0" algn="r">
              <a:buNone/>
              <a:defRPr sz="1500" b="0">
                <a:solidFill>
                  <a:srgbClr val="0D0D0D"/>
                </a:solidFill>
              </a:defRPr>
            </a:lvl1pPr>
            <a:lvl2pPr marL="0" indent="0" algn="r">
              <a:buNone/>
              <a:defRPr sz="1050"/>
            </a:lvl2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7175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828000" y="216000"/>
            <a:ext cx="8136000" cy="6415200"/>
          </a:xfrm>
        </p:spPr>
        <p:txBody>
          <a:bodyPr>
            <a:normAutofit/>
          </a:bodyPr>
          <a:lstStyle>
            <a:lvl1pPr marL="136919" indent="-136919"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964000" y="29232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1610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28000" y="118800"/>
            <a:ext cx="8139600" cy="65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kern="1200">
              <a:solidFill>
                <a:srgbClr val="000000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21200" y="3171600"/>
            <a:ext cx="7534800" cy="29916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321200" y="1836000"/>
            <a:ext cx="7534800" cy="1018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7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10" name="Straight Connector 12"/>
          <p:cNvCxnSpPr/>
          <p:nvPr/>
        </p:nvCxnSpPr>
        <p:spPr>
          <a:xfrm>
            <a:off x="1320800" y="2976562"/>
            <a:ext cx="7534275" cy="0"/>
          </a:xfrm>
          <a:prstGeom prst="line">
            <a:avLst/>
          </a:prstGeom>
          <a:ln w="6350">
            <a:solidFill>
              <a:srgbClr val="404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Текст 19"/>
          <p:cNvSpPr>
            <a:spLocks noGrp="1"/>
          </p:cNvSpPr>
          <p:nvPr>
            <p:ph type="body" sz="quarter" idx="15" hasCustomPrompt="1"/>
          </p:nvPr>
        </p:nvSpPr>
        <p:spPr>
          <a:xfrm>
            <a:off x="7347600" y="727200"/>
            <a:ext cx="1508400" cy="334800"/>
          </a:xfrm>
        </p:spPr>
        <p:txBody>
          <a:bodyPr>
            <a:normAutofit/>
          </a:bodyPr>
          <a:lstStyle>
            <a:lvl1pPr marL="0" indent="0" algn="r">
              <a:buNone/>
              <a:defRPr sz="1500" b="0">
                <a:solidFill>
                  <a:srgbClr val="0D0D0D"/>
                </a:solidFill>
              </a:defRPr>
            </a:lvl1pPr>
            <a:lvl2pPr marL="0" indent="0" algn="r">
              <a:buNone/>
              <a:defRPr sz="1050"/>
            </a:lvl2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3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9" descr="coral image2.jpg"/>
          <p:cNvPicPr>
            <a:picLocks noChangeAspect="1"/>
          </p:cNvPicPr>
          <p:nvPr/>
        </p:nvPicPr>
        <p:blipFill>
          <a:blip r:embed="rId2" cstate="print"/>
          <a:srcRect l="2441" r="2441"/>
          <a:stretch>
            <a:fillRect/>
          </a:stretch>
        </p:blipFill>
        <p:spPr>
          <a:xfrm>
            <a:off x="828000" y="216000"/>
            <a:ext cx="8136000" cy="6415200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5090000" y="1735200"/>
            <a:ext cx="3157603" cy="3927600"/>
            <a:chOff x="5089997" y="1735200"/>
            <a:chExt cx="3157603" cy="39276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5090400" y="2016000"/>
              <a:ext cx="3157200" cy="3646800"/>
            </a:xfrm>
            <a:prstGeom prst="rect">
              <a:avLst/>
            </a:prstGeom>
            <a:solidFill>
              <a:srgbClr val="102759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sz="1350">
                <a:ea typeface="+mn-ea"/>
                <a:cs typeface="+mn-cs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090400" y="1735200"/>
              <a:ext cx="1418400" cy="280800"/>
            </a:xfrm>
            <a:prstGeom prst="rect">
              <a:avLst/>
            </a:prstGeom>
            <a:solidFill>
              <a:srgbClr val="102759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sz="1350">
                <a:ea typeface="+mn-ea"/>
                <a:cs typeface="+mn-cs"/>
              </a:endParaRPr>
            </a:p>
          </p:txBody>
        </p:sp>
        <p:cxnSp>
          <p:nvCxnSpPr>
            <p:cNvPr id="23" name="Straight Connector 5"/>
            <p:cNvCxnSpPr/>
            <p:nvPr/>
          </p:nvCxnSpPr>
          <p:spPr>
            <a:xfrm>
              <a:off x="5173975" y="3881438"/>
              <a:ext cx="2921000" cy="1587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  <p:cxnSp>
          <p:nvCxnSpPr>
            <p:cNvPr id="24" name="Straight Connector 5"/>
            <p:cNvCxnSpPr/>
            <p:nvPr/>
          </p:nvCxnSpPr>
          <p:spPr>
            <a:xfrm>
              <a:off x="5173975" y="4775994"/>
              <a:ext cx="2921000" cy="1587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  <p:cxnSp>
          <p:nvCxnSpPr>
            <p:cNvPr id="25" name="Straight Connector 5"/>
            <p:cNvCxnSpPr/>
            <p:nvPr/>
          </p:nvCxnSpPr>
          <p:spPr>
            <a:xfrm flipV="1">
              <a:off x="5089997" y="2016124"/>
              <a:ext cx="3150000" cy="2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</p:grp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5173200" y="2235600"/>
            <a:ext cx="2919600" cy="1519200"/>
          </a:xfrm>
        </p:spPr>
        <p:txBody>
          <a:bodyPr lIns="90000" tIns="46800" rIns="90000" bIns="46800" anchor="t" anchorCtr="0">
            <a:normAutofit/>
          </a:bodyPr>
          <a:lstStyle>
            <a:lvl1pPr>
              <a:lnSpc>
                <a:spcPct val="90000"/>
              </a:lnSpc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5173200" y="3927600"/>
            <a:ext cx="2919600" cy="795600"/>
          </a:xfrm>
        </p:spPr>
        <p:txBody>
          <a:bodyPr lIns="90000" tIns="46800" rIns="90000" bIns="46800" anchor="ctr">
            <a:normAutofit/>
          </a:bodyPr>
          <a:lstStyle>
            <a:lvl1pPr marL="0" indent="0">
              <a:spcAft>
                <a:spcPts val="0"/>
              </a:spcAft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173200" y="4852800"/>
            <a:ext cx="2919600" cy="820800"/>
          </a:xfrm>
        </p:spPr>
        <p:txBody>
          <a:bodyPr lIns="90000" tIns="46800" rIns="90000" bIns="46800">
            <a:norm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2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tabLst/>
              <a:defRPr sz="1200" b="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33" name="Текст 32"/>
          <p:cNvSpPr>
            <a:spLocks noGrp="1"/>
          </p:cNvSpPr>
          <p:nvPr>
            <p:ph type="body" sz="quarter" idx="18" hasCustomPrompt="1"/>
          </p:nvPr>
        </p:nvSpPr>
        <p:spPr>
          <a:xfrm>
            <a:off x="5263201" y="1746000"/>
            <a:ext cx="1237262" cy="280800"/>
          </a:xfrm>
        </p:spPr>
        <p:txBody>
          <a:bodyPr anchor="ctr" anchorCtr="0">
            <a:normAutofit/>
          </a:bodyPr>
          <a:lstStyle>
            <a:lvl1pPr>
              <a:buNone/>
              <a:defRPr sz="825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64000" y="2923200"/>
            <a:ext cx="180000" cy="3704400"/>
          </a:xfrm>
          <a:prstGeom prst="rect">
            <a:avLst/>
          </a:prstGeom>
          <a:noFill/>
        </p:spPr>
        <p:txBody>
          <a:bodyPr vert="vert270" wrap="square" lIns="0" tIns="0" rIns="0" bIns="0" rtlCol="0">
            <a:noAutofit/>
          </a:bodyPr>
          <a:lstStyle/>
          <a:p>
            <a:r>
              <a:rPr lang="en-US" sz="600" kern="1200" dirty="0">
                <a:solidFill>
                  <a:srgbClr val="404040"/>
                </a:solidFill>
                <a:ea typeface="+mn-ea"/>
                <a:cs typeface="+mn-cs"/>
              </a:rPr>
              <a:t>© Cat Holloway / WWF-Canon</a:t>
            </a:r>
          </a:p>
        </p:txBody>
      </p:sp>
    </p:spTree>
    <p:extLst>
      <p:ext uri="{BB962C8B-B14F-4D97-AF65-F5344CB8AC3E}">
        <p14:creationId xmlns:p14="http://schemas.microsoft.com/office/powerpoint/2010/main" val="32216157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0" descr="Himalayas.jpg"/>
          <p:cNvPicPr>
            <a:picLocks noChangeAspect="1"/>
          </p:cNvPicPr>
          <p:nvPr/>
        </p:nvPicPr>
        <p:blipFill>
          <a:blip r:embed="rId2" cstate="print">
            <a:lum bright="-12000"/>
          </a:blip>
          <a:srcRect l="2441" r="2441"/>
          <a:stretch>
            <a:fillRect/>
          </a:stretch>
        </p:blipFill>
        <p:spPr>
          <a:xfrm>
            <a:off x="828000" y="216000"/>
            <a:ext cx="8136000" cy="641520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5099052" y="1555750"/>
            <a:ext cx="3155950" cy="2571750"/>
            <a:chOff x="5099050" y="1555750"/>
            <a:chExt cx="3155950" cy="2571750"/>
          </a:xfrm>
        </p:grpSpPr>
        <p:sp>
          <p:nvSpPr>
            <p:cNvPr id="20" name="Rectangle 4"/>
            <p:cNvSpPr>
              <a:spLocks noChangeArrowheads="1"/>
            </p:cNvSpPr>
            <p:nvPr/>
          </p:nvSpPr>
          <p:spPr bwMode="auto">
            <a:xfrm>
              <a:off x="5099050" y="1555750"/>
              <a:ext cx="3155950" cy="2571750"/>
            </a:xfrm>
            <a:prstGeom prst="rect">
              <a:avLst/>
            </a:prstGeom>
            <a:solidFill>
              <a:srgbClr val="7CC8E5">
                <a:alpha val="40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350" kern="1200">
                <a:ea typeface="+mn-ea"/>
                <a:cs typeface="+mn-cs"/>
              </a:endParaRPr>
            </a:p>
          </p:txBody>
        </p:sp>
        <p:cxnSp>
          <p:nvCxnSpPr>
            <p:cNvPr id="21" name="Straight Connector 10"/>
            <p:cNvCxnSpPr/>
            <p:nvPr/>
          </p:nvCxnSpPr>
          <p:spPr>
            <a:xfrm>
              <a:off x="5099050" y="1557338"/>
              <a:ext cx="3155950" cy="1587"/>
            </a:xfrm>
            <a:prstGeom prst="line">
              <a:avLst/>
            </a:prstGeom>
            <a:ln w="12700">
              <a:solidFill>
                <a:srgbClr val="F3F2E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5176800" y="4276800"/>
            <a:ext cx="2995200" cy="18864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176800" y="2991600"/>
            <a:ext cx="2995200" cy="1058400"/>
          </a:xfrm>
          <a:prstGeom prst="rect">
            <a:avLst/>
          </a:prstGeom>
        </p:spPr>
        <p:txBody>
          <a:bodyPr lIns="90000" tIns="46800" rIns="90000" bIns="46800" anchor="ctr" anchorCtr="0">
            <a:normAutofit/>
          </a:bodyPr>
          <a:lstStyle>
            <a:lvl1pPr>
              <a:lnSpc>
                <a:spcPct val="90000"/>
              </a:lnSpc>
              <a:defRPr sz="2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9"/>
          <p:cNvSpPr>
            <a:spLocks noGrp="1"/>
          </p:cNvSpPr>
          <p:nvPr>
            <p:ph type="body" sz="quarter" idx="15" hasCustomPrompt="1"/>
          </p:nvPr>
        </p:nvSpPr>
        <p:spPr>
          <a:xfrm>
            <a:off x="5176800" y="1638000"/>
            <a:ext cx="2995200" cy="1278000"/>
          </a:xfrm>
        </p:spPr>
        <p:txBody>
          <a:bodyPr lIns="90000" tIns="46800" rIns="90000" bIns="46800" anchor="ctr" anchorCtr="0">
            <a:noAutofit/>
          </a:bodyPr>
          <a:lstStyle>
            <a:lvl1pPr marL="0" indent="0" algn="l">
              <a:buNone/>
              <a:defRPr sz="7500" b="0">
                <a:solidFill>
                  <a:schemeClr val="bg2"/>
                </a:solidFill>
              </a:defRPr>
            </a:lvl1pPr>
            <a:lvl2pPr marL="0" indent="0" algn="r">
              <a:buNone/>
              <a:defRPr sz="1050"/>
            </a:lvl2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176800" y="579600"/>
            <a:ext cx="2995200" cy="903600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spcAft>
                <a:spcPts val="0"/>
              </a:spcAft>
              <a:buNone/>
              <a:tabLst/>
              <a:defRPr sz="1350" b="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64000" y="2923200"/>
            <a:ext cx="180000" cy="3704400"/>
          </a:xfrm>
          <a:prstGeom prst="rect">
            <a:avLst/>
          </a:prstGeom>
          <a:noFill/>
        </p:spPr>
        <p:txBody>
          <a:bodyPr vert="vert270" wrap="square" lIns="0" tIns="0" rIns="0" bIns="0" rtlCol="0">
            <a:noAutofit/>
          </a:bodyPr>
          <a:lstStyle/>
          <a:p>
            <a:r>
              <a:rPr lang="en-US" sz="600" kern="1200" dirty="0">
                <a:solidFill>
                  <a:srgbClr val="404040"/>
                </a:solidFill>
                <a:ea typeface="+mn-ea"/>
                <a:cs typeface="+mn-cs"/>
              </a:rPr>
              <a:t>© Murat </a:t>
            </a:r>
            <a:r>
              <a:rPr lang="en-US" sz="600" kern="1200" dirty="0" err="1">
                <a:solidFill>
                  <a:srgbClr val="404040"/>
                </a:solidFill>
                <a:ea typeface="+mn-ea"/>
                <a:cs typeface="+mn-cs"/>
              </a:rPr>
              <a:t>Selam</a:t>
            </a:r>
            <a:r>
              <a:rPr lang="en-US" sz="600" kern="1200" dirty="0">
                <a:solidFill>
                  <a:srgbClr val="404040"/>
                </a:solidFill>
                <a:ea typeface="+mn-ea"/>
                <a:cs typeface="+mn-cs"/>
              </a:rPr>
              <a:t> / WWF Nepal</a:t>
            </a:r>
          </a:p>
        </p:txBody>
      </p:sp>
    </p:spTree>
    <p:extLst>
      <p:ext uri="{BB962C8B-B14F-4D97-AF65-F5344CB8AC3E}">
        <p14:creationId xmlns:p14="http://schemas.microsoft.com/office/powerpoint/2010/main" val="38804768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3896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rkers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0" hasCustomPrompt="1"/>
          </p:nvPr>
        </p:nvSpPr>
        <p:spPr>
          <a:xfrm>
            <a:off x="820800" y="1879200"/>
            <a:ext cx="8049600" cy="3639600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3498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0" hasCustomPrompt="1"/>
          </p:nvPr>
        </p:nvSpPr>
        <p:spPr>
          <a:xfrm>
            <a:off x="820800" y="1879200"/>
            <a:ext cx="8049600" cy="3639600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35890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subheaders and 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856000" y="24588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683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title with ma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1200"/>
            <a:ext cx="8028912" cy="36720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45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757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1200"/>
            <a:ext cx="8028912" cy="3672000"/>
          </a:xfrm>
        </p:spPr>
        <p:txBody>
          <a:bodyPr/>
          <a:lstStyle>
            <a:lvl1pPr marL="0" indent="0">
              <a:spcAft>
                <a:spcPts val="900"/>
              </a:spcAft>
              <a:buNone/>
              <a:defRPr baseline="0"/>
            </a:lvl1pPr>
            <a:lvl2pPr>
              <a:spcAft>
                <a:spcPts val="45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351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9" descr="coral image2.jpg"/>
          <p:cNvPicPr>
            <a:picLocks noChangeAspect="1"/>
          </p:cNvPicPr>
          <p:nvPr/>
        </p:nvPicPr>
        <p:blipFill>
          <a:blip r:embed="rId2" cstate="print"/>
          <a:srcRect l="2441" r="2441"/>
          <a:stretch>
            <a:fillRect/>
          </a:stretch>
        </p:blipFill>
        <p:spPr>
          <a:xfrm>
            <a:off x="828000" y="216000"/>
            <a:ext cx="8136000" cy="6415200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5090000" y="1735200"/>
            <a:ext cx="3157603" cy="3927600"/>
            <a:chOff x="5089997" y="1735200"/>
            <a:chExt cx="3157603" cy="39276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5090400" y="2016000"/>
              <a:ext cx="3157200" cy="3646800"/>
            </a:xfrm>
            <a:prstGeom prst="rect">
              <a:avLst/>
            </a:prstGeom>
            <a:solidFill>
              <a:srgbClr val="102759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sz="1350">
                <a:ea typeface="+mn-ea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090400" y="1735200"/>
              <a:ext cx="1418400" cy="280800"/>
            </a:xfrm>
            <a:prstGeom prst="rect">
              <a:avLst/>
            </a:prstGeom>
            <a:solidFill>
              <a:srgbClr val="102759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sz="1350">
                <a:ea typeface="+mn-ea"/>
              </a:endParaRPr>
            </a:p>
          </p:txBody>
        </p:sp>
        <p:cxnSp>
          <p:nvCxnSpPr>
            <p:cNvPr id="23" name="Straight Connector 5"/>
            <p:cNvCxnSpPr/>
            <p:nvPr/>
          </p:nvCxnSpPr>
          <p:spPr>
            <a:xfrm>
              <a:off x="5173975" y="3881438"/>
              <a:ext cx="2921000" cy="1587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  <p:cxnSp>
          <p:nvCxnSpPr>
            <p:cNvPr id="24" name="Straight Connector 5"/>
            <p:cNvCxnSpPr/>
            <p:nvPr/>
          </p:nvCxnSpPr>
          <p:spPr>
            <a:xfrm>
              <a:off x="5173975" y="4775994"/>
              <a:ext cx="2921000" cy="1587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  <p:cxnSp>
          <p:nvCxnSpPr>
            <p:cNvPr id="25" name="Straight Connector 5"/>
            <p:cNvCxnSpPr/>
            <p:nvPr/>
          </p:nvCxnSpPr>
          <p:spPr>
            <a:xfrm flipV="1">
              <a:off x="5089997" y="2016124"/>
              <a:ext cx="3150000" cy="2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</p:grp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5173200" y="2235600"/>
            <a:ext cx="2919600" cy="1519200"/>
          </a:xfrm>
        </p:spPr>
        <p:txBody>
          <a:bodyPr lIns="90000" tIns="46800" rIns="90000" bIns="46800" anchor="t" anchorCtr="0">
            <a:normAutofit/>
          </a:bodyPr>
          <a:lstStyle>
            <a:lvl1pPr>
              <a:lnSpc>
                <a:spcPct val="90000"/>
              </a:lnSpc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5173200" y="3927600"/>
            <a:ext cx="2919600" cy="795600"/>
          </a:xfrm>
        </p:spPr>
        <p:txBody>
          <a:bodyPr lIns="90000" tIns="46800" rIns="90000" bIns="46800" anchor="ctr">
            <a:normAutofit/>
          </a:bodyPr>
          <a:lstStyle>
            <a:lvl1pPr marL="0" indent="0">
              <a:spcAft>
                <a:spcPts val="0"/>
              </a:spcAft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173200" y="4852800"/>
            <a:ext cx="2919600" cy="820800"/>
          </a:xfrm>
        </p:spPr>
        <p:txBody>
          <a:bodyPr lIns="90000" tIns="46800" rIns="90000" bIns="46800">
            <a:norm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2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tabLst/>
              <a:defRPr sz="1200" b="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33" name="Текст 32"/>
          <p:cNvSpPr>
            <a:spLocks noGrp="1"/>
          </p:cNvSpPr>
          <p:nvPr>
            <p:ph type="body" sz="quarter" idx="18" hasCustomPrompt="1"/>
          </p:nvPr>
        </p:nvSpPr>
        <p:spPr>
          <a:xfrm>
            <a:off x="5263201" y="1746000"/>
            <a:ext cx="1237262" cy="280800"/>
          </a:xfrm>
        </p:spPr>
        <p:txBody>
          <a:bodyPr anchor="ctr" anchorCtr="0">
            <a:normAutofit/>
          </a:bodyPr>
          <a:lstStyle>
            <a:lvl1pPr>
              <a:buNone/>
              <a:defRPr sz="825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64000" y="2923200"/>
            <a:ext cx="180000" cy="3704400"/>
          </a:xfrm>
          <a:prstGeom prst="rect">
            <a:avLst/>
          </a:prstGeom>
          <a:noFill/>
        </p:spPr>
        <p:txBody>
          <a:bodyPr vert="vert270" wrap="square" lIns="0" tIns="0" rIns="0" bIns="0" rtlCol="0">
            <a:noAutofit/>
          </a:bodyPr>
          <a:lstStyle/>
          <a:p>
            <a:r>
              <a:rPr lang="en-US" sz="600" kern="1200" dirty="0">
                <a:solidFill>
                  <a:srgbClr val="404040"/>
                </a:solidFill>
                <a:ea typeface="+mn-ea"/>
              </a:rPr>
              <a:t>© Cat Holloway / WWF-Canon</a:t>
            </a:r>
          </a:p>
        </p:txBody>
      </p:sp>
    </p:spTree>
    <p:extLst>
      <p:ext uri="{BB962C8B-B14F-4D97-AF65-F5344CB8AC3E}">
        <p14:creationId xmlns:p14="http://schemas.microsoft.com/office/powerpoint/2010/main" val="41133300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4233600"/>
            <a:ext cx="3744912" cy="615600"/>
          </a:xfrm>
        </p:spPr>
        <p:txBody>
          <a:bodyPr/>
          <a:lstStyle>
            <a:lvl1pPr marL="0" indent="0">
              <a:buNone/>
              <a:defRPr i="1"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827088" y="1699200"/>
            <a:ext cx="8028912" cy="442800"/>
          </a:xfrm>
        </p:spPr>
        <p:txBody>
          <a:bodyPr anchor="b">
            <a:normAutofit/>
          </a:bodyPr>
          <a:lstStyle>
            <a:lvl1pPr marL="0" indent="0">
              <a:buNone/>
              <a:defRPr sz="1050" b="1" i="0" baseline="0">
                <a:solidFill>
                  <a:srgbClr val="707070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Заголовок 19"/>
          <p:cNvSpPr>
            <a:spLocks noGrp="1"/>
          </p:cNvSpPr>
          <p:nvPr>
            <p:ph type="title" hasCustomPrompt="1"/>
          </p:nvPr>
        </p:nvSpPr>
        <p:spPr>
          <a:xfrm>
            <a:off x="828000" y="2491200"/>
            <a:ext cx="8028000" cy="156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27345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ext frames with 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2896"/>
            <a:ext cx="3870000" cy="36720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4986000" y="2492896"/>
            <a:ext cx="3870000" cy="36720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2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4162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pkers with a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5136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476400" y="6105600"/>
            <a:ext cx="2379600" cy="270000"/>
          </a:xfrm>
        </p:spPr>
        <p:txBody>
          <a:bodyPr>
            <a:noAutofit/>
          </a:bodyPr>
          <a:lstStyle>
            <a:lvl1pPr marL="0" indent="0">
              <a:buNone/>
              <a:defRPr sz="600"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6476400" y="2491200"/>
            <a:ext cx="2379600" cy="3513600"/>
          </a:xfrm>
        </p:spPr>
        <p:txBody>
          <a:bodyPr>
            <a:normAutofit/>
          </a:bodyPr>
          <a:lstStyle>
            <a:lvl1pPr marL="136919" indent="-136919"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8877600" y="2491200"/>
            <a:ext cx="180000" cy="35136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7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55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513600"/>
          </a:xfrm>
        </p:spPr>
        <p:txBody>
          <a:bodyPr/>
          <a:lstStyle>
            <a:lvl1pPr marL="0" indent="0">
              <a:spcAft>
                <a:spcPts val="900"/>
              </a:spcAft>
              <a:buNone/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476400" y="6105600"/>
            <a:ext cx="2379600" cy="270000"/>
          </a:xfrm>
        </p:spPr>
        <p:txBody>
          <a:bodyPr>
            <a:noAutofit/>
          </a:bodyPr>
          <a:lstStyle>
            <a:lvl1pPr marL="0" indent="0">
              <a:buNone/>
              <a:defRPr sz="600"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6476400" y="2491200"/>
            <a:ext cx="2379600" cy="3513600"/>
          </a:xfrm>
        </p:spPr>
        <p:txBody>
          <a:bodyPr>
            <a:normAutofit/>
          </a:bodyPr>
          <a:lstStyle>
            <a:lvl1pPr marL="136919" indent="-136919"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8877600" y="2491200"/>
            <a:ext cx="180000" cy="35136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7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6682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n object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6476400" y="2492375"/>
            <a:ext cx="2379600" cy="36720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782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indent="-134997">
              <a:defRPr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4690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0630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_with_text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539552" y="2492375"/>
            <a:ext cx="5724723" cy="36720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Текст 22"/>
          <p:cNvSpPr>
            <a:spLocks noGrp="1"/>
          </p:cNvSpPr>
          <p:nvPr>
            <p:ph type="body" sz="quarter" idx="20" hasCustomPrompt="1"/>
          </p:nvPr>
        </p:nvSpPr>
        <p:spPr>
          <a:xfrm>
            <a:off x="6477000" y="2492375"/>
            <a:ext cx="2378074" cy="3671888"/>
          </a:xfrm>
          <a:prstGeom prst="rect">
            <a:avLst/>
          </a:prstGeom>
        </p:spPr>
        <p:txBody>
          <a:bodyPr/>
          <a:lstStyle>
            <a:lvl1pPr marL="102392" indent="-102392">
              <a:spcBef>
                <a:spcPts val="450"/>
              </a:spcBef>
              <a:defRPr lang="ru-RU" sz="1050" kern="1200" baseline="0" dirty="0" smtClean="0">
                <a:solidFill>
                  <a:srgbClr val="404040"/>
                </a:solidFill>
                <a:latin typeface="Arial"/>
                <a:ea typeface="Geneva" pitchFamily="-106" charset="-128"/>
                <a:cs typeface="Arial"/>
              </a:defRPr>
            </a:lvl1pPr>
          </a:lstStyle>
          <a:p>
            <a:pPr marL="107153" marR="0" lvl="0" indent="-107153" algn="l" defTabSz="342892" rtl="0" eaLnBrk="0" fontAlgn="base" latin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Geneva" pitchFamily="-106" charset="-128"/>
                <a:cs typeface="Arial"/>
              </a:rPr>
              <a:t>Click to edit Master text style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Geneva" pitchFamily="-106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99769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539551" y="2492375"/>
            <a:ext cx="6537600" cy="36720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17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a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2062800" y="1519200"/>
            <a:ext cx="6789600" cy="37908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4" hasCustomPrompt="1"/>
          </p:nvPr>
        </p:nvSpPr>
        <p:spPr>
          <a:xfrm>
            <a:off x="2062800" y="5407200"/>
            <a:ext cx="4244400" cy="756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0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2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7236000" y="5407200"/>
            <a:ext cx="1616400" cy="756000"/>
          </a:xfrm>
        </p:spPr>
        <p:txBody>
          <a:bodyPr anchor="t">
            <a:noAutofit/>
          </a:bodyPr>
          <a:lstStyle>
            <a:lvl1pPr marL="0" indent="0">
              <a:buNone/>
              <a:defRPr sz="7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cxnSp>
        <p:nvCxnSpPr>
          <p:cNvPr id="13" name="Straight Connector 5"/>
          <p:cNvCxnSpPr/>
          <p:nvPr/>
        </p:nvCxnSpPr>
        <p:spPr>
          <a:xfrm>
            <a:off x="5173975" y="3881443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877600" y="1519200"/>
            <a:ext cx="180000" cy="37908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cxnSp>
        <p:nvCxnSpPr>
          <p:cNvPr id="14" name="Straight Connector 12"/>
          <p:cNvCxnSpPr/>
          <p:nvPr/>
        </p:nvCxnSpPr>
        <p:spPr>
          <a:xfrm>
            <a:off x="431800" y="1519238"/>
            <a:ext cx="8423274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308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0" descr="Himalayas.jpg"/>
          <p:cNvPicPr>
            <a:picLocks noChangeAspect="1"/>
          </p:cNvPicPr>
          <p:nvPr/>
        </p:nvPicPr>
        <p:blipFill>
          <a:blip r:embed="rId2" cstate="print">
            <a:lum bright="-12000"/>
          </a:blip>
          <a:srcRect l="2441" r="2441"/>
          <a:stretch>
            <a:fillRect/>
          </a:stretch>
        </p:blipFill>
        <p:spPr>
          <a:xfrm>
            <a:off x="828000" y="216000"/>
            <a:ext cx="8136000" cy="641520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5099052" y="1555750"/>
            <a:ext cx="3155950" cy="2571750"/>
            <a:chOff x="5099050" y="1555750"/>
            <a:chExt cx="3155950" cy="2571750"/>
          </a:xfrm>
        </p:grpSpPr>
        <p:sp>
          <p:nvSpPr>
            <p:cNvPr id="20" name="Rectangle 4"/>
            <p:cNvSpPr>
              <a:spLocks noChangeArrowheads="1"/>
            </p:cNvSpPr>
            <p:nvPr/>
          </p:nvSpPr>
          <p:spPr bwMode="auto">
            <a:xfrm>
              <a:off x="5099050" y="1555750"/>
              <a:ext cx="3155950" cy="2571750"/>
            </a:xfrm>
            <a:prstGeom prst="rect">
              <a:avLst/>
            </a:prstGeom>
            <a:solidFill>
              <a:srgbClr val="7CC8E5">
                <a:alpha val="40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350" kern="1200">
                <a:ea typeface="+mn-ea"/>
              </a:endParaRPr>
            </a:p>
          </p:txBody>
        </p:sp>
        <p:cxnSp>
          <p:nvCxnSpPr>
            <p:cNvPr id="21" name="Straight Connector 10"/>
            <p:cNvCxnSpPr/>
            <p:nvPr/>
          </p:nvCxnSpPr>
          <p:spPr>
            <a:xfrm>
              <a:off x="5099050" y="1557338"/>
              <a:ext cx="3155950" cy="1587"/>
            </a:xfrm>
            <a:prstGeom prst="line">
              <a:avLst/>
            </a:prstGeom>
            <a:ln w="12700">
              <a:solidFill>
                <a:srgbClr val="F3F2E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5176800" y="4276800"/>
            <a:ext cx="2995200" cy="18864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176800" y="2991600"/>
            <a:ext cx="2995200" cy="1058400"/>
          </a:xfrm>
          <a:prstGeom prst="rect">
            <a:avLst/>
          </a:prstGeom>
        </p:spPr>
        <p:txBody>
          <a:bodyPr lIns="90000" tIns="46800" rIns="90000" bIns="46800" anchor="ctr" anchorCtr="0">
            <a:normAutofit/>
          </a:bodyPr>
          <a:lstStyle>
            <a:lvl1pPr>
              <a:lnSpc>
                <a:spcPct val="90000"/>
              </a:lnSpc>
              <a:defRPr sz="2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9"/>
          <p:cNvSpPr>
            <a:spLocks noGrp="1"/>
          </p:cNvSpPr>
          <p:nvPr>
            <p:ph type="body" sz="quarter" idx="15" hasCustomPrompt="1"/>
          </p:nvPr>
        </p:nvSpPr>
        <p:spPr>
          <a:xfrm>
            <a:off x="5176800" y="1638000"/>
            <a:ext cx="2995200" cy="1278000"/>
          </a:xfrm>
        </p:spPr>
        <p:txBody>
          <a:bodyPr lIns="90000" tIns="46800" rIns="90000" bIns="46800" anchor="ctr" anchorCtr="0">
            <a:noAutofit/>
          </a:bodyPr>
          <a:lstStyle>
            <a:lvl1pPr marL="0" indent="0" algn="l">
              <a:buNone/>
              <a:defRPr sz="7500" b="0">
                <a:solidFill>
                  <a:schemeClr val="bg2"/>
                </a:solidFill>
              </a:defRPr>
            </a:lvl1pPr>
            <a:lvl2pPr marL="0" indent="0" algn="r">
              <a:buNone/>
              <a:defRPr sz="1050"/>
            </a:lvl2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176800" y="579600"/>
            <a:ext cx="2995200" cy="903600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spcAft>
                <a:spcPts val="0"/>
              </a:spcAft>
              <a:buNone/>
              <a:tabLst/>
              <a:defRPr sz="1350" b="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64000" y="2923200"/>
            <a:ext cx="180000" cy="3704400"/>
          </a:xfrm>
          <a:prstGeom prst="rect">
            <a:avLst/>
          </a:prstGeom>
          <a:noFill/>
        </p:spPr>
        <p:txBody>
          <a:bodyPr vert="vert270" wrap="square" lIns="0" tIns="0" rIns="0" bIns="0" rtlCol="0">
            <a:noAutofit/>
          </a:bodyPr>
          <a:lstStyle/>
          <a:p>
            <a:r>
              <a:rPr lang="en-US" sz="600" kern="1200" dirty="0">
                <a:solidFill>
                  <a:srgbClr val="404040"/>
                </a:solidFill>
                <a:ea typeface="+mn-ea"/>
              </a:rPr>
              <a:t>© Murat </a:t>
            </a:r>
            <a:r>
              <a:rPr lang="en-US" sz="600" kern="1200" dirty="0" err="1">
                <a:solidFill>
                  <a:srgbClr val="404040"/>
                </a:solidFill>
                <a:ea typeface="+mn-ea"/>
              </a:rPr>
              <a:t>Selam</a:t>
            </a:r>
            <a:r>
              <a:rPr lang="en-US" sz="600" kern="1200" dirty="0">
                <a:solidFill>
                  <a:srgbClr val="404040"/>
                </a:solidFill>
                <a:ea typeface="+mn-ea"/>
              </a:rPr>
              <a:t> / WWF Nepal</a:t>
            </a:r>
          </a:p>
        </p:txBody>
      </p:sp>
    </p:spTree>
    <p:extLst>
      <p:ext uri="{BB962C8B-B14F-4D97-AF65-F5344CB8AC3E}">
        <p14:creationId xmlns:p14="http://schemas.microsoft.com/office/powerpoint/2010/main" val="42607766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5"/>
          <p:cNvCxnSpPr/>
          <p:nvPr/>
        </p:nvCxnSpPr>
        <p:spPr>
          <a:xfrm>
            <a:off x="5173975" y="3881443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964000" y="29232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720000" cy="6858000"/>
          </a:xfrm>
          <a:prstGeom prst="rect">
            <a:avLst/>
          </a:prstGeom>
          <a:solidFill>
            <a:srgbClr val="F3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kern="1200">
              <a:solidFill>
                <a:srgbClr val="000000"/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176400" y="118800"/>
            <a:ext cx="8787600" cy="651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8"/>
          </p:nvPr>
        </p:nvSpPr>
        <p:spPr>
          <a:xfrm>
            <a:off x="174875" y="6670800"/>
            <a:ext cx="2401200" cy="190800"/>
          </a:xfrm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72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336400" y="1540800"/>
            <a:ext cx="5871600" cy="120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2336400" y="2968831"/>
            <a:ext cx="5871600" cy="724396"/>
          </a:xfrm>
        </p:spPr>
        <p:txBody>
          <a:bodyPr anchor="ctr">
            <a:normAutofit/>
          </a:bodyPr>
          <a:lstStyle>
            <a:lvl1pPr marL="0" indent="0">
              <a:spcAft>
                <a:spcPts val="0"/>
              </a:spcAft>
              <a:buNone/>
              <a:defRPr sz="1200"/>
            </a:lvl1pPr>
          </a:lstStyle>
          <a:p>
            <a:pPr lvl="0"/>
            <a:r>
              <a:rPr lang="en-US" dirty="0"/>
              <a:t>Click to edit Master text</a:t>
            </a:r>
            <a:r>
              <a:rPr lang="ru-RU" dirty="0"/>
              <a:t> </a:t>
            </a:r>
            <a:r>
              <a:rPr lang="en-US" dirty="0"/>
              <a:t>style</a:t>
            </a:r>
            <a:endParaRPr lang="ru-RU" dirty="0"/>
          </a:p>
        </p:txBody>
      </p:sp>
      <p:cxnSp>
        <p:nvCxnSpPr>
          <p:cNvPr id="21" name="Straight Connector 8"/>
          <p:cNvCxnSpPr/>
          <p:nvPr/>
        </p:nvCxnSpPr>
        <p:spPr>
          <a:xfrm>
            <a:off x="2335215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"/>
          <p:cNvCxnSpPr/>
          <p:nvPr/>
        </p:nvCxnSpPr>
        <p:spPr>
          <a:xfrm>
            <a:off x="2335215" y="3744919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176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2336400" y="3067200"/>
            <a:ext cx="2919600" cy="806400"/>
          </a:xfrm>
        </p:spPr>
        <p:txBody>
          <a:bodyPr>
            <a:normAutofit/>
          </a:bodyPr>
          <a:lstStyle>
            <a:lvl1pPr marL="0" indent="0">
              <a:buNone/>
              <a:defRPr sz="1350" baseline="0"/>
            </a:lvl1pPr>
          </a:lstStyle>
          <a:p>
            <a:pPr lvl="0"/>
            <a:r>
              <a:rPr lang="en-US" dirty="0"/>
              <a:t>Click to edit Master text</a:t>
            </a:r>
            <a:r>
              <a:rPr lang="ru-RU" dirty="0"/>
              <a:t> </a:t>
            </a:r>
            <a:r>
              <a:rPr lang="en-US" dirty="0"/>
              <a:t>style</a:t>
            </a:r>
            <a:endParaRPr lang="ru-RU" dirty="0"/>
          </a:p>
        </p:txBody>
      </p:sp>
      <p:cxnSp>
        <p:nvCxnSpPr>
          <p:cNvPr id="10" name="Straight Connector 8"/>
          <p:cNvCxnSpPr/>
          <p:nvPr/>
        </p:nvCxnSpPr>
        <p:spPr>
          <a:xfrm>
            <a:off x="2335215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1"/>
          <p:cNvSpPr>
            <a:spLocks noGrp="1"/>
          </p:cNvSpPr>
          <p:nvPr>
            <p:ph type="title" hasCustomPrompt="1"/>
          </p:nvPr>
        </p:nvSpPr>
        <p:spPr>
          <a:xfrm>
            <a:off x="2336400" y="1540800"/>
            <a:ext cx="5871600" cy="120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8"/>
          </p:nvPr>
        </p:nvSpPr>
        <p:spPr>
          <a:xfrm>
            <a:off x="6832800" y="6667200"/>
            <a:ext cx="2133600" cy="190800"/>
          </a:xfrm>
          <a:prstGeom prst="rect">
            <a:avLst/>
          </a:prstGeom>
        </p:spPr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00435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5"/>
          <p:cNvCxnSpPr/>
          <p:nvPr/>
        </p:nvCxnSpPr>
        <p:spPr>
          <a:xfrm>
            <a:off x="5173975" y="3881443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90800" y="0"/>
            <a:ext cx="734400" cy="1036800"/>
          </a:xfrm>
          <a:prstGeom prst="rect">
            <a:avLst/>
          </a:prstGeom>
          <a:solidFill>
            <a:srgbClr val="F3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kern="1200" dirty="0">
              <a:solidFill>
                <a:srgbClr val="F3F3E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3938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/>
          <p:cNvSpPr>
            <a:spLocks noGrp="1" noChangeArrowheads="1"/>
          </p:cNvSpPr>
          <p:nvPr>
            <p:ph type="dt" sz="half" idx="10"/>
          </p:nvPr>
        </p:nvSpPr>
        <p:spPr>
          <a:xfrm>
            <a:off x="7524753" y="6308731"/>
            <a:ext cx="1439863" cy="288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844CE-8D3B-4CB8-B02F-89E5118AE666}" type="datetime3">
              <a:rPr lang="en-IE" sz="1350" kern="1200">
                <a:solidFill>
                  <a:srgbClr val="404040"/>
                </a:solidFill>
                <a:ea typeface="+mn-ea"/>
                <a:cs typeface="+mn-cs"/>
              </a:rPr>
              <a:pPr>
                <a:defRPr/>
              </a:pPr>
              <a:t>4 December 2019</a:t>
            </a:fld>
            <a:r>
              <a:rPr lang="en-IE" sz="1350" kern="1200">
                <a:solidFill>
                  <a:srgbClr val="404040"/>
                </a:solidFill>
                <a:ea typeface="+mn-ea"/>
                <a:cs typeface="+mn-cs"/>
              </a:rPr>
              <a:t> - </a:t>
            </a:r>
            <a:fld id="{707F2342-4B69-4A09-9AE1-7AE4D7161943}" type="slidenum">
              <a:rPr lang="en-IE" sz="1350" kern="1200">
                <a:solidFill>
                  <a:srgbClr val="404040"/>
                </a:solidFill>
                <a:ea typeface="+mn-ea"/>
                <a:cs typeface="+mn-cs"/>
              </a:rPr>
              <a:pPr>
                <a:defRPr/>
              </a:pPr>
              <a:t>‹#›</a:t>
            </a:fld>
            <a:endParaRPr lang="en-IE" sz="1350" kern="1200">
              <a:solidFill>
                <a:srgbClr val="40404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1503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4753" y="6308731"/>
            <a:ext cx="1439863" cy="288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254B4C6-CC54-4C94-AFE9-0F54045858DA}" type="datetime3">
              <a:rPr lang="en-IE" sz="1350" kern="1200">
                <a:solidFill>
                  <a:srgbClr val="404040"/>
                </a:solidFill>
                <a:ea typeface="+mn-ea"/>
                <a:cs typeface="+mn-cs"/>
              </a:rPr>
              <a:pPr/>
              <a:t>4 December 2019</a:t>
            </a:fld>
            <a:r>
              <a:rPr lang="en-IE" sz="1350" kern="1200">
                <a:solidFill>
                  <a:srgbClr val="404040"/>
                </a:solidFill>
                <a:ea typeface="+mn-ea"/>
                <a:cs typeface="+mn-cs"/>
              </a:rPr>
              <a:t> - </a:t>
            </a:r>
            <a:fld id="{3F49C7DA-27F3-4D40-A4BD-E98FA4A14804}" type="slidenum">
              <a:rPr lang="en-IE" sz="1350" kern="1200">
                <a:solidFill>
                  <a:srgbClr val="404040"/>
                </a:solidFill>
                <a:ea typeface="+mn-ea"/>
                <a:cs typeface="+mn-cs"/>
              </a:rPr>
              <a:pPr/>
              <a:t>‹#›</a:t>
            </a:fld>
            <a:endParaRPr lang="en-IE" sz="1350" kern="1200">
              <a:solidFill>
                <a:srgbClr val="40404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1387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2336400" y="2923200"/>
            <a:ext cx="5871600" cy="828000"/>
          </a:xfrm>
        </p:spPr>
        <p:txBody>
          <a:bodyPr anchor="ctr">
            <a:normAutofit/>
          </a:bodyPr>
          <a:lstStyle>
            <a:lvl1pPr marL="0" indent="0">
              <a:spcAft>
                <a:spcPts val="0"/>
              </a:spcAft>
              <a:buNone/>
              <a:defRPr sz="1200"/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cxnSp>
        <p:nvCxnSpPr>
          <p:cNvPr id="21" name="Straight Connector 8"/>
          <p:cNvCxnSpPr/>
          <p:nvPr/>
        </p:nvCxnSpPr>
        <p:spPr>
          <a:xfrm>
            <a:off x="2335215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"/>
          <p:cNvCxnSpPr/>
          <p:nvPr/>
        </p:nvCxnSpPr>
        <p:spPr>
          <a:xfrm>
            <a:off x="2335215" y="3744919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EB6CD8-DD04-445D-95E4-3A9F38E93647}" type="datetime5">
              <a:rPr lang="en-US" smtClean="0"/>
              <a:pPr/>
              <a:t>4-Dec-19</a:t>
            </a:fld>
            <a:r>
              <a:rPr lang="ru-RU"/>
              <a:t> / </a:t>
            </a:r>
            <a:fld id="{FBFF7A77-ECFB-4A7C-9E3D-DDC296ED6CF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2336400" y="1540800"/>
            <a:ext cx="5871600" cy="1206000"/>
          </a:xfr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335215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2335215" y="3744919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4449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828000" y="216000"/>
            <a:ext cx="8136000" cy="6415200"/>
          </a:xfrm>
        </p:spPr>
        <p:txBody>
          <a:bodyPr>
            <a:normAutofit/>
          </a:bodyPr>
          <a:lstStyle>
            <a:lvl1pPr marL="136919" indent="-136919"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964000" y="29232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7699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28000" y="118800"/>
            <a:ext cx="8139600" cy="65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kern="1200">
              <a:solidFill>
                <a:srgbClr val="000000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21200" y="3171600"/>
            <a:ext cx="7534800" cy="29916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321200" y="1836000"/>
            <a:ext cx="7534800" cy="1018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7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10" name="Straight Connector 12"/>
          <p:cNvCxnSpPr/>
          <p:nvPr/>
        </p:nvCxnSpPr>
        <p:spPr>
          <a:xfrm>
            <a:off x="1320800" y="2976562"/>
            <a:ext cx="7534275" cy="0"/>
          </a:xfrm>
          <a:prstGeom prst="line">
            <a:avLst/>
          </a:prstGeom>
          <a:ln w="6350">
            <a:solidFill>
              <a:srgbClr val="404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Текст 19"/>
          <p:cNvSpPr>
            <a:spLocks noGrp="1"/>
          </p:cNvSpPr>
          <p:nvPr>
            <p:ph type="body" sz="quarter" idx="15" hasCustomPrompt="1"/>
          </p:nvPr>
        </p:nvSpPr>
        <p:spPr>
          <a:xfrm>
            <a:off x="7347600" y="727200"/>
            <a:ext cx="1508400" cy="334800"/>
          </a:xfrm>
        </p:spPr>
        <p:txBody>
          <a:bodyPr>
            <a:normAutofit/>
          </a:bodyPr>
          <a:lstStyle>
            <a:lvl1pPr marL="0" indent="0" algn="r">
              <a:buNone/>
              <a:defRPr sz="1500" b="0">
                <a:solidFill>
                  <a:srgbClr val="0D0D0D"/>
                </a:solidFill>
              </a:defRPr>
            </a:lvl1pPr>
            <a:lvl2pPr marL="0" indent="0" algn="r">
              <a:buNone/>
              <a:defRPr sz="1050"/>
            </a:lvl2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7136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9" descr="coral image2.jpg"/>
          <p:cNvPicPr>
            <a:picLocks noChangeAspect="1"/>
          </p:cNvPicPr>
          <p:nvPr/>
        </p:nvPicPr>
        <p:blipFill>
          <a:blip r:embed="rId2" cstate="print"/>
          <a:srcRect l="2441" r="2441"/>
          <a:stretch>
            <a:fillRect/>
          </a:stretch>
        </p:blipFill>
        <p:spPr>
          <a:xfrm>
            <a:off x="828000" y="216000"/>
            <a:ext cx="8136000" cy="6415200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5090000" y="1735200"/>
            <a:ext cx="3157603" cy="3927600"/>
            <a:chOff x="5089997" y="1735200"/>
            <a:chExt cx="3157603" cy="39276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5090400" y="2016000"/>
              <a:ext cx="3157200" cy="3646800"/>
            </a:xfrm>
            <a:prstGeom prst="rect">
              <a:avLst/>
            </a:prstGeom>
            <a:solidFill>
              <a:srgbClr val="102759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sz="1350">
                <a:ea typeface="+mn-ea"/>
                <a:cs typeface="+mn-cs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090400" y="1735200"/>
              <a:ext cx="1418400" cy="280800"/>
            </a:xfrm>
            <a:prstGeom prst="rect">
              <a:avLst/>
            </a:prstGeom>
            <a:solidFill>
              <a:srgbClr val="102759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sz="1350">
                <a:ea typeface="+mn-ea"/>
                <a:cs typeface="+mn-cs"/>
              </a:endParaRPr>
            </a:p>
          </p:txBody>
        </p:sp>
        <p:cxnSp>
          <p:nvCxnSpPr>
            <p:cNvPr id="23" name="Straight Connector 5"/>
            <p:cNvCxnSpPr/>
            <p:nvPr/>
          </p:nvCxnSpPr>
          <p:spPr>
            <a:xfrm>
              <a:off x="5173975" y="3881438"/>
              <a:ext cx="2921000" cy="1587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  <p:cxnSp>
          <p:nvCxnSpPr>
            <p:cNvPr id="24" name="Straight Connector 5"/>
            <p:cNvCxnSpPr/>
            <p:nvPr/>
          </p:nvCxnSpPr>
          <p:spPr>
            <a:xfrm>
              <a:off x="5173975" y="4775994"/>
              <a:ext cx="2921000" cy="1587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  <p:cxnSp>
          <p:nvCxnSpPr>
            <p:cNvPr id="25" name="Straight Connector 5"/>
            <p:cNvCxnSpPr/>
            <p:nvPr/>
          </p:nvCxnSpPr>
          <p:spPr>
            <a:xfrm flipV="1">
              <a:off x="5089997" y="2016124"/>
              <a:ext cx="3150000" cy="2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</p:grp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5173200" y="2235600"/>
            <a:ext cx="2919600" cy="1519200"/>
          </a:xfrm>
        </p:spPr>
        <p:txBody>
          <a:bodyPr lIns="90000" tIns="46800" rIns="90000" bIns="46800" anchor="t" anchorCtr="0">
            <a:normAutofit/>
          </a:bodyPr>
          <a:lstStyle>
            <a:lvl1pPr>
              <a:lnSpc>
                <a:spcPct val="90000"/>
              </a:lnSpc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5173200" y="3927600"/>
            <a:ext cx="2919600" cy="795600"/>
          </a:xfrm>
        </p:spPr>
        <p:txBody>
          <a:bodyPr lIns="90000" tIns="46800" rIns="90000" bIns="46800" anchor="ctr">
            <a:normAutofit/>
          </a:bodyPr>
          <a:lstStyle>
            <a:lvl1pPr marL="0" indent="0">
              <a:spcAft>
                <a:spcPts val="0"/>
              </a:spcAft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173200" y="4852800"/>
            <a:ext cx="2919600" cy="820800"/>
          </a:xfrm>
        </p:spPr>
        <p:txBody>
          <a:bodyPr lIns="90000" tIns="46800" rIns="90000" bIns="46800">
            <a:norm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2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tabLst/>
              <a:defRPr sz="1200" b="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33" name="Текст 32"/>
          <p:cNvSpPr>
            <a:spLocks noGrp="1"/>
          </p:cNvSpPr>
          <p:nvPr>
            <p:ph type="body" sz="quarter" idx="18" hasCustomPrompt="1"/>
          </p:nvPr>
        </p:nvSpPr>
        <p:spPr>
          <a:xfrm>
            <a:off x="5263201" y="1746000"/>
            <a:ext cx="1237262" cy="280800"/>
          </a:xfrm>
        </p:spPr>
        <p:txBody>
          <a:bodyPr anchor="ctr" anchorCtr="0">
            <a:normAutofit/>
          </a:bodyPr>
          <a:lstStyle>
            <a:lvl1pPr>
              <a:buNone/>
              <a:defRPr sz="825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64000" y="2923200"/>
            <a:ext cx="180000" cy="3704400"/>
          </a:xfrm>
          <a:prstGeom prst="rect">
            <a:avLst/>
          </a:prstGeom>
          <a:noFill/>
        </p:spPr>
        <p:txBody>
          <a:bodyPr vert="vert270" wrap="square" lIns="0" tIns="0" rIns="0" bIns="0" rtlCol="0">
            <a:noAutofit/>
          </a:bodyPr>
          <a:lstStyle/>
          <a:p>
            <a:r>
              <a:rPr lang="en-US" sz="600" kern="1200" dirty="0">
                <a:solidFill>
                  <a:srgbClr val="404040"/>
                </a:solidFill>
                <a:ea typeface="+mn-ea"/>
                <a:cs typeface="+mn-cs"/>
              </a:rPr>
              <a:t>© Cat Holloway / WWF-Canon</a:t>
            </a:r>
          </a:p>
        </p:txBody>
      </p:sp>
    </p:spTree>
    <p:extLst>
      <p:ext uri="{BB962C8B-B14F-4D97-AF65-F5344CB8AC3E}">
        <p14:creationId xmlns:p14="http://schemas.microsoft.com/office/powerpoint/2010/main" val="1253179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725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0" descr="Himalayas.jpg"/>
          <p:cNvPicPr>
            <a:picLocks noChangeAspect="1"/>
          </p:cNvPicPr>
          <p:nvPr/>
        </p:nvPicPr>
        <p:blipFill>
          <a:blip r:embed="rId2" cstate="print">
            <a:lum bright="-12000"/>
          </a:blip>
          <a:srcRect l="2441" r="2441"/>
          <a:stretch>
            <a:fillRect/>
          </a:stretch>
        </p:blipFill>
        <p:spPr>
          <a:xfrm>
            <a:off x="828000" y="216000"/>
            <a:ext cx="8136000" cy="641520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5099052" y="1555750"/>
            <a:ext cx="3155950" cy="2571750"/>
            <a:chOff x="5099050" y="1555750"/>
            <a:chExt cx="3155950" cy="2571750"/>
          </a:xfrm>
        </p:grpSpPr>
        <p:sp>
          <p:nvSpPr>
            <p:cNvPr id="20" name="Rectangle 4"/>
            <p:cNvSpPr>
              <a:spLocks noChangeArrowheads="1"/>
            </p:cNvSpPr>
            <p:nvPr/>
          </p:nvSpPr>
          <p:spPr bwMode="auto">
            <a:xfrm>
              <a:off x="5099050" y="1555750"/>
              <a:ext cx="3155950" cy="2571750"/>
            </a:xfrm>
            <a:prstGeom prst="rect">
              <a:avLst/>
            </a:prstGeom>
            <a:solidFill>
              <a:srgbClr val="7CC8E5">
                <a:alpha val="40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350" kern="1200">
                <a:ea typeface="+mn-ea"/>
                <a:cs typeface="+mn-cs"/>
              </a:endParaRPr>
            </a:p>
          </p:txBody>
        </p:sp>
        <p:cxnSp>
          <p:nvCxnSpPr>
            <p:cNvPr id="21" name="Straight Connector 10"/>
            <p:cNvCxnSpPr/>
            <p:nvPr/>
          </p:nvCxnSpPr>
          <p:spPr>
            <a:xfrm>
              <a:off x="5099050" y="1557338"/>
              <a:ext cx="3155950" cy="1587"/>
            </a:xfrm>
            <a:prstGeom prst="line">
              <a:avLst/>
            </a:prstGeom>
            <a:ln w="12700">
              <a:solidFill>
                <a:srgbClr val="F3F2E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5176800" y="4276800"/>
            <a:ext cx="2995200" cy="18864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176800" y="2991600"/>
            <a:ext cx="2995200" cy="1058400"/>
          </a:xfrm>
          <a:prstGeom prst="rect">
            <a:avLst/>
          </a:prstGeom>
        </p:spPr>
        <p:txBody>
          <a:bodyPr lIns="90000" tIns="46800" rIns="90000" bIns="46800" anchor="ctr" anchorCtr="0">
            <a:normAutofit/>
          </a:bodyPr>
          <a:lstStyle>
            <a:lvl1pPr>
              <a:lnSpc>
                <a:spcPct val="90000"/>
              </a:lnSpc>
              <a:defRPr sz="2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9"/>
          <p:cNvSpPr>
            <a:spLocks noGrp="1"/>
          </p:cNvSpPr>
          <p:nvPr>
            <p:ph type="body" sz="quarter" idx="15" hasCustomPrompt="1"/>
          </p:nvPr>
        </p:nvSpPr>
        <p:spPr>
          <a:xfrm>
            <a:off x="5176800" y="1638000"/>
            <a:ext cx="2995200" cy="1278000"/>
          </a:xfrm>
        </p:spPr>
        <p:txBody>
          <a:bodyPr lIns="90000" tIns="46800" rIns="90000" bIns="46800" anchor="ctr" anchorCtr="0">
            <a:noAutofit/>
          </a:bodyPr>
          <a:lstStyle>
            <a:lvl1pPr marL="0" indent="0" algn="l">
              <a:buNone/>
              <a:defRPr sz="7500" b="0">
                <a:solidFill>
                  <a:schemeClr val="bg2"/>
                </a:solidFill>
              </a:defRPr>
            </a:lvl1pPr>
            <a:lvl2pPr marL="0" indent="0" algn="r">
              <a:buNone/>
              <a:defRPr sz="1050"/>
            </a:lvl2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176800" y="579600"/>
            <a:ext cx="2995200" cy="903600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spcAft>
                <a:spcPts val="0"/>
              </a:spcAft>
              <a:buNone/>
              <a:tabLst/>
              <a:defRPr sz="1350" b="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64000" y="2923200"/>
            <a:ext cx="180000" cy="3704400"/>
          </a:xfrm>
          <a:prstGeom prst="rect">
            <a:avLst/>
          </a:prstGeom>
          <a:noFill/>
        </p:spPr>
        <p:txBody>
          <a:bodyPr vert="vert270" wrap="square" lIns="0" tIns="0" rIns="0" bIns="0" rtlCol="0">
            <a:noAutofit/>
          </a:bodyPr>
          <a:lstStyle/>
          <a:p>
            <a:r>
              <a:rPr lang="en-US" sz="600" kern="1200" dirty="0">
                <a:solidFill>
                  <a:srgbClr val="404040"/>
                </a:solidFill>
                <a:ea typeface="+mn-ea"/>
                <a:cs typeface="+mn-cs"/>
              </a:rPr>
              <a:t>© Murat </a:t>
            </a:r>
            <a:r>
              <a:rPr lang="en-US" sz="600" kern="1200" dirty="0" err="1">
                <a:solidFill>
                  <a:srgbClr val="404040"/>
                </a:solidFill>
                <a:ea typeface="+mn-ea"/>
                <a:cs typeface="+mn-cs"/>
              </a:rPr>
              <a:t>Selam</a:t>
            </a:r>
            <a:r>
              <a:rPr lang="en-US" sz="600" kern="1200" dirty="0">
                <a:solidFill>
                  <a:srgbClr val="404040"/>
                </a:solidFill>
                <a:ea typeface="+mn-ea"/>
                <a:cs typeface="+mn-cs"/>
              </a:rPr>
              <a:t> / WWF Nepal</a:t>
            </a:r>
          </a:p>
        </p:txBody>
      </p:sp>
    </p:spTree>
    <p:extLst>
      <p:ext uri="{BB962C8B-B14F-4D97-AF65-F5344CB8AC3E}">
        <p14:creationId xmlns:p14="http://schemas.microsoft.com/office/powerpoint/2010/main" val="36350824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153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rkers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0" hasCustomPrompt="1"/>
          </p:nvPr>
        </p:nvSpPr>
        <p:spPr>
          <a:xfrm>
            <a:off x="820800" y="1879200"/>
            <a:ext cx="8049600" cy="3639600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95036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0" hasCustomPrompt="1"/>
          </p:nvPr>
        </p:nvSpPr>
        <p:spPr>
          <a:xfrm>
            <a:off x="820800" y="1879200"/>
            <a:ext cx="8049600" cy="3639600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34123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subheaders and 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856000" y="24588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9221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title with ma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1200"/>
            <a:ext cx="8028912" cy="36720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45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857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1200"/>
            <a:ext cx="8028912" cy="3672000"/>
          </a:xfrm>
        </p:spPr>
        <p:txBody>
          <a:bodyPr/>
          <a:lstStyle>
            <a:lvl1pPr marL="0" indent="0">
              <a:spcAft>
                <a:spcPts val="900"/>
              </a:spcAft>
              <a:buNone/>
              <a:defRPr baseline="0"/>
            </a:lvl1pPr>
            <a:lvl2pPr>
              <a:spcAft>
                <a:spcPts val="45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8892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4233600"/>
            <a:ext cx="3744912" cy="615600"/>
          </a:xfrm>
        </p:spPr>
        <p:txBody>
          <a:bodyPr/>
          <a:lstStyle>
            <a:lvl1pPr marL="0" indent="0">
              <a:buNone/>
              <a:defRPr i="1"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827088" y="1699200"/>
            <a:ext cx="8028912" cy="442800"/>
          </a:xfrm>
        </p:spPr>
        <p:txBody>
          <a:bodyPr anchor="b">
            <a:normAutofit/>
          </a:bodyPr>
          <a:lstStyle>
            <a:lvl1pPr marL="0" indent="0">
              <a:buNone/>
              <a:defRPr sz="1050" b="1" i="0" baseline="0">
                <a:solidFill>
                  <a:srgbClr val="707070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Заголовок 19"/>
          <p:cNvSpPr>
            <a:spLocks noGrp="1"/>
          </p:cNvSpPr>
          <p:nvPr>
            <p:ph type="title" hasCustomPrompt="1"/>
          </p:nvPr>
        </p:nvSpPr>
        <p:spPr>
          <a:xfrm>
            <a:off x="828000" y="2491200"/>
            <a:ext cx="8028000" cy="156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69201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ext frames with 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2896"/>
            <a:ext cx="3870000" cy="36720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4986000" y="2492896"/>
            <a:ext cx="3870000" cy="36720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2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4496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pkers with a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5136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476400" y="6105600"/>
            <a:ext cx="2379600" cy="270000"/>
          </a:xfrm>
        </p:spPr>
        <p:txBody>
          <a:bodyPr>
            <a:noAutofit/>
          </a:bodyPr>
          <a:lstStyle>
            <a:lvl1pPr marL="0" indent="0">
              <a:buNone/>
              <a:defRPr sz="600"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6476400" y="2491200"/>
            <a:ext cx="2379600" cy="3513600"/>
          </a:xfrm>
        </p:spPr>
        <p:txBody>
          <a:bodyPr>
            <a:normAutofit/>
          </a:bodyPr>
          <a:lstStyle>
            <a:lvl1pPr marL="136919" indent="-136919"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8877600" y="2491200"/>
            <a:ext cx="180000" cy="35136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7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355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rkers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0" hasCustomPrompt="1"/>
          </p:nvPr>
        </p:nvSpPr>
        <p:spPr>
          <a:xfrm>
            <a:off x="820800" y="1879200"/>
            <a:ext cx="8049600" cy="3639600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56880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513600"/>
          </a:xfrm>
        </p:spPr>
        <p:txBody>
          <a:bodyPr/>
          <a:lstStyle>
            <a:lvl1pPr marL="0" indent="0">
              <a:spcAft>
                <a:spcPts val="900"/>
              </a:spcAft>
              <a:buNone/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476400" y="6105600"/>
            <a:ext cx="2379600" cy="270000"/>
          </a:xfrm>
        </p:spPr>
        <p:txBody>
          <a:bodyPr>
            <a:noAutofit/>
          </a:bodyPr>
          <a:lstStyle>
            <a:lvl1pPr marL="0" indent="0">
              <a:buNone/>
              <a:defRPr sz="600"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6476400" y="2491200"/>
            <a:ext cx="2379600" cy="3513600"/>
          </a:xfrm>
        </p:spPr>
        <p:txBody>
          <a:bodyPr>
            <a:normAutofit/>
          </a:bodyPr>
          <a:lstStyle>
            <a:lvl1pPr marL="136919" indent="-136919"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8877600" y="2491200"/>
            <a:ext cx="180000" cy="35136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7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5576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n object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6476400" y="2492375"/>
            <a:ext cx="2379600" cy="36720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4097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indent="-134997">
              <a:defRPr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497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6402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_with_text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539552" y="2492375"/>
            <a:ext cx="5724723" cy="36720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Текст 22"/>
          <p:cNvSpPr>
            <a:spLocks noGrp="1"/>
          </p:cNvSpPr>
          <p:nvPr>
            <p:ph type="body" sz="quarter" idx="20" hasCustomPrompt="1"/>
          </p:nvPr>
        </p:nvSpPr>
        <p:spPr>
          <a:xfrm>
            <a:off x="6477000" y="2492375"/>
            <a:ext cx="2378074" cy="3671888"/>
          </a:xfrm>
          <a:prstGeom prst="rect">
            <a:avLst/>
          </a:prstGeom>
        </p:spPr>
        <p:txBody>
          <a:bodyPr/>
          <a:lstStyle>
            <a:lvl1pPr marL="102392" indent="-102392">
              <a:spcBef>
                <a:spcPts val="450"/>
              </a:spcBef>
              <a:defRPr lang="ru-RU" sz="1050" kern="1200" baseline="0" dirty="0" smtClean="0">
                <a:solidFill>
                  <a:srgbClr val="404040"/>
                </a:solidFill>
                <a:latin typeface="Arial"/>
                <a:ea typeface="Geneva" pitchFamily="-106" charset="-128"/>
                <a:cs typeface="Arial"/>
              </a:defRPr>
            </a:lvl1pPr>
          </a:lstStyle>
          <a:p>
            <a:pPr marL="107153" marR="0" lvl="0" indent="-107153" algn="l" defTabSz="342892" rtl="0" eaLnBrk="0" fontAlgn="base" latin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Geneva" pitchFamily="-106" charset="-128"/>
                <a:cs typeface="Arial"/>
              </a:rPr>
              <a:t>Click to edit Master text style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Geneva" pitchFamily="-106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89678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539551" y="2492375"/>
            <a:ext cx="6537600" cy="36720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8077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a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2062800" y="1519200"/>
            <a:ext cx="6789600" cy="37908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4" hasCustomPrompt="1"/>
          </p:nvPr>
        </p:nvSpPr>
        <p:spPr>
          <a:xfrm>
            <a:off x="2062800" y="5407200"/>
            <a:ext cx="4244400" cy="756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0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2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7236000" y="5407200"/>
            <a:ext cx="1616400" cy="756000"/>
          </a:xfrm>
        </p:spPr>
        <p:txBody>
          <a:bodyPr anchor="t">
            <a:noAutofit/>
          </a:bodyPr>
          <a:lstStyle>
            <a:lvl1pPr marL="0" indent="0">
              <a:buNone/>
              <a:defRPr sz="7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cxnSp>
        <p:nvCxnSpPr>
          <p:cNvPr id="13" name="Straight Connector 5"/>
          <p:cNvCxnSpPr/>
          <p:nvPr/>
        </p:nvCxnSpPr>
        <p:spPr>
          <a:xfrm>
            <a:off x="5173975" y="3881443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877600" y="1519200"/>
            <a:ext cx="180000" cy="37908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cxnSp>
        <p:nvCxnSpPr>
          <p:cNvPr id="14" name="Straight Connector 12"/>
          <p:cNvCxnSpPr/>
          <p:nvPr/>
        </p:nvCxnSpPr>
        <p:spPr>
          <a:xfrm>
            <a:off x="431800" y="1519238"/>
            <a:ext cx="8423274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914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5"/>
          <p:cNvCxnSpPr/>
          <p:nvPr/>
        </p:nvCxnSpPr>
        <p:spPr>
          <a:xfrm>
            <a:off x="5173975" y="3881443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964000" y="29232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720000" cy="6858000"/>
          </a:xfrm>
          <a:prstGeom prst="rect">
            <a:avLst/>
          </a:prstGeom>
          <a:solidFill>
            <a:srgbClr val="F3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kern="1200">
              <a:solidFill>
                <a:srgbClr val="000000"/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176400" y="118800"/>
            <a:ext cx="8787600" cy="651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8"/>
          </p:nvPr>
        </p:nvSpPr>
        <p:spPr>
          <a:xfrm>
            <a:off x="174875" y="6670800"/>
            <a:ext cx="2401200" cy="190800"/>
          </a:xfrm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2778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336400" y="1540800"/>
            <a:ext cx="5871600" cy="120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2336400" y="2968831"/>
            <a:ext cx="5871600" cy="724396"/>
          </a:xfrm>
        </p:spPr>
        <p:txBody>
          <a:bodyPr anchor="ctr">
            <a:normAutofit/>
          </a:bodyPr>
          <a:lstStyle>
            <a:lvl1pPr marL="0" indent="0">
              <a:spcAft>
                <a:spcPts val="0"/>
              </a:spcAft>
              <a:buNone/>
              <a:defRPr sz="1200"/>
            </a:lvl1pPr>
          </a:lstStyle>
          <a:p>
            <a:pPr lvl="0"/>
            <a:r>
              <a:rPr lang="en-US" dirty="0"/>
              <a:t>Click to edit Master text</a:t>
            </a:r>
            <a:r>
              <a:rPr lang="ru-RU" dirty="0"/>
              <a:t> </a:t>
            </a:r>
            <a:r>
              <a:rPr lang="en-US" dirty="0"/>
              <a:t>style</a:t>
            </a:r>
            <a:endParaRPr lang="ru-RU" dirty="0"/>
          </a:p>
        </p:txBody>
      </p:sp>
      <p:cxnSp>
        <p:nvCxnSpPr>
          <p:cNvPr id="21" name="Straight Connector 8"/>
          <p:cNvCxnSpPr/>
          <p:nvPr/>
        </p:nvCxnSpPr>
        <p:spPr>
          <a:xfrm>
            <a:off x="2335215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"/>
          <p:cNvCxnSpPr/>
          <p:nvPr/>
        </p:nvCxnSpPr>
        <p:spPr>
          <a:xfrm>
            <a:off x="2335215" y="3744919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73198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2336400" y="3067200"/>
            <a:ext cx="2919600" cy="806400"/>
          </a:xfrm>
        </p:spPr>
        <p:txBody>
          <a:bodyPr>
            <a:normAutofit/>
          </a:bodyPr>
          <a:lstStyle>
            <a:lvl1pPr marL="0" indent="0">
              <a:buNone/>
              <a:defRPr sz="1350" baseline="0"/>
            </a:lvl1pPr>
          </a:lstStyle>
          <a:p>
            <a:pPr lvl="0"/>
            <a:r>
              <a:rPr lang="en-US" dirty="0"/>
              <a:t>Click to edit Master text</a:t>
            </a:r>
            <a:r>
              <a:rPr lang="ru-RU" dirty="0"/>
              <a:t> </a:t>
            </a:r>
            <a:r>
              <a:rPr lang="en-US" dirty="0"/>
              <a:t>style</a:t>
            </a:r>
            <a:endParaRPr lang="ru-RU" dirty="0"/>
          </a:p>
        </p:txBody>
      </p:sp>
      <p:cxnSp>
        <p:nvCxnSpPr>
          <p:cNvPr id="10" name="Straight Connector 8"/>
          <p:cNvCxnSpPr/>
          <p:nvPr/>
        </p:nvCxnSpPr>
        <p:spPr>
          <a:xfrm>
            <a:off x="2335215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1"/>
          <p:cNvSpPr>
            <a:spLocks noGrp="1"/>
          </p:cNvSpPr>
          <p:nvPr>
            <p:ph type="title" hasCustomPrompt="1"/>
          </p:nvPr>
        </p:nvSpPr>
        <p:spPr>
          <a:xfrm>
            <a:off x="2336400" y="1540800"/>
            <a:ext cx="5871600" cy="120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8"/>
          </p:nvPr>
        </p:nvSpPr>
        <p:spPr>
          <a:xfrm>
            <a:off x="6832800" y="6667200"/>
            <a:ext cx="2133600" cy="190800"/>
          </a:xfrm>
          <a:prstGeom prst="rect">
            <a:avLst/>
          </a:prstGeom>
        </p:spPr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3913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0" hasCustomPrompt="1"/>
          </p:nvPr>
        </p:nvSpPr>
        <p:spPr>
          <a:xfrm>
            <a:off x="820800" y="1879200"/>
            <a:ext cx="8049600" cy="3639600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33245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5"/>
          <p:cNvCxnSpPr/>
          <p:nvPr/>
        </p:nvCxnSpPr>
        <p:spPr>
          <a:xfrm>
            <a:off x="5173975" y="3881443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90800" y="0"/>
            <a:ext cx="734400" cy="1036800"/>
          </a:xfrm>
          <a:prstGeom prst="rect">
            <a:avLst/>
          </a:prstGeom>
          <a:solidFill>
            <a:srgbClr val="F3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kern="1200" dirty="0">
              <a:solidFill>
                <a:srgbClr val="F3F3E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8630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F2E9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342892"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7780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342892" fontAlgn="base">
              <a:spcBef>
                <a:spcPct val="0"/>
              </a:spcBef>
              <a:spcAft>
                <a:spcPct val="0"/>
              </a:spcAft>
              <a:defRPr/>
            </a:pPr>
            <a:fld id="{88D722A9-E92B-45CD-972D-9FF729426A5F}" type="datetimeFigureOut">
              <a:rPr lang="ru-RU" sz="2400" kern="1200" smtClean="0">
                <a:solidFill>
                  <a:srgbClr val="404040"/>
                </a:solidFill>
                <a:latin typeface="Arial" charset="0"/>
                <a:ea typeface="+mn-ea"/>
                <a:cs typeface="+mn-cs"/>
              </a:rPr>
              <a:pPr defTabSz="342892" fontAlgn="base">
                <a:spcBef>
                  <a:spcPct val="0"/>
                </a:spcBef>
                <a:spcAft>
                  <a:spcPct val="0"/>
                </a:spcAft>
                <a:defRPr/>
              </a:pPr>
              <a:t>04.12.2019</a:t>
            </a:fld>
            <a:endParaRPr lang="ru-RU" sz="2400" kern="1200">
              <a:solidFill>
                <a:srgbClr val="40404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67D95-70D5-4C86-987F-4BF1499254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6064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2336400" y="2923200"/>
            <a:ext cx="5871600" cy="828000"/>
          </a:xfrm>
        </p:spPr>
        <p:txBody>
          <a:bodyPr anchor="ctr">
            <a:normAutofit/>
          </a:bodyPr>
          <a:lstStyle>
            <a:lvl1pPr marL="0" indent="0">
              <a:spcAft>
                <a:spcPts val="0"/>
              </a:spcAft>
              <a:buNone/>
              <a:defRPr sz="1200"/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cxnSp>
        <p:nvCxnSpPr>
          <p:cNvPr id="21" name="Straight Connector 8"/>
          <p:cNvCxnSpPr/>
          <p:nvPr/>
        </p:nvCxnSpPr>
        <p:spPr>
          <a:xfrm>
            <a:off x="2335215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"/>
          <p:cNvCxnSpPr/>
          <p:nvPr/>
        </p:nvCxnSpPr>
        <p:spPr>
          <a:xfrm>
            <a:off x="2335215" y="3744919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EB6CD8-DD04-445D-95E4-3A9F38E93647}" type="datetime5">
              <a:rPr lang="en-US" smtClean="0"/>
              <a:pPr/>
              <a:t>4-Dec-19</a:t>
            </a:fld>
            <a:r>
              <a:rPr lang="ru-RU"/>
              <a:t> / </a:t>
            </a:r>
            <a:fld id="{FBFF7A77-ECFB-4A7C-9E3D-DDC296ED6CF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2336400" y="1540800"/>
            <a:ext cx="5871600" cy="1206000"/>
          </a:xfr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335215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2335215" y="3744919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354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828000" y="216000"/>
            <a:ext cx="8136000" cy="6415200"/>
          </a:xfrm>
        </p:spPr>
        <p:txBody>
          <a:bodyPr>
            <a:normAutofit/>
          </a:bodyPr>
          <a:lstStyle>
            <a:lvl1pPr marL="136919" indent="-136919"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964000" y="29232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071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28000" y="118800"/>
            <a:ext cx="8139600" cy="65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kern="1200">
              <a:solidFill>
                <a:srgbClr val="000000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21200" y="3171600"/>
            <a:ext cx="7534800" cy="29916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321200" y="1836000"/>
            <a:ext cx="7534800" cy="1018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7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10" name="Straight Connector 12"/>
          <p:cNvCxnSpPr/>
          <p:nvPr/>
        </p:nvCxnSpPr>
        <p:spPr>
          <a:xfrm>
            <a:off x="1320800" y="2976562"/>
            <a:ext cx="7534275" cy="0"/>
          </a:xfrm>
          <a:prstGeom prst="line">
            <a:avLst/>
          </a:prstGeom>
          <a:ln w="6350">
            <a:solidFill>
              <a:srgbClr val="404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Текст 19"/>
          <p:cNvSpPr>
            <a:spLocks noGrp="1"/>
          </p:cNvSpPr>
          <p:nvPr>
            <p:ph type="body" sz="quarter" idx="15" hasCustomPrompt="1"/>
          </p:nvPr>
        </p:nvSpPr>
        <p:spPr>
          <a:xfrm>
            <a:off x="7347600" y="727200"/>
            <a:ext cx="1508400" cy="334800"/>
          </a:xfrm>
        </p:spPr>
        <p:txBody>
          <a:bodyPr>
            <a:normAutofit/>
          </a:bodyPr>
          <a:lstStyle>
            <a:lvl1pPr marL="0" indent="0" algn="r">
              <a:buNone/>
              <a:defRPr sz="1500" b="0">
                <a:solidFill>
                  <a:srgbClr val="0D0D0D"/>
                </a:solidFill>
              </a:defRPr>
            </a:lvl1pPr>
            <a:lvl2pPr marL="0" indent="0" algn="r">
              <a:buNone/>
              <a:defRPr sz="1050"/>
            </a:lvl2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950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9" descr="coral image2.jpg"/>
          <p:cNvPicPr>
            <a:picLocks noChangeAspect="1"/>
          </p:cNvPicPr>
          <p:nvPr/>
        </p:nvPicPr>
        <p:blipFill>
          <a:blip r:embed="rId2" cstate="print"/>
          <a:srcRect l="2441" r="2441"/>
          <a:stretch>
            <a:fillRect/>
          </a:stretch>
        </p:blipFill>
        <p:spPr>
          <a:xfrm>
            <a:off x="828000" y="216000"/>
            <a:ext cx="8136000" cy="6415200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5090000" y="1735200"/>
            <a:ext cx="3157603" cy="3927600"/>
            <a:chOff x="5089997" y="1735200"/>
            <a:chExt cx="3157603" cy="39276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5090400" y="2016000"/>
              <a:ext cx="3157200" cy="3646800"/>
            </a:xfrm>
            <a:prstGeom prst="rect">
              <a:avLst/>
            </a:prstGeom>
            <a:solidFill>
              <a:srgbClr val="102759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sz="1350">
                <a:ea typeface="+mn-ea"/>
                <a:cs typeface="+mn-cs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090400" y="1735200"/>
              <a:ext cx="1418400" cy="280800"/>
            </a:xfrm>
            <a:prstGeom prst="rect">
              <a:avLst/>
            </a:prstGeom>
            <a:solidFill>
              <a:srgbClr val="102759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sz="1350">
                <a:ea typeface="+mn-ea"/>
                <a:cs typeface="+mn-cs"/>
              </a:endParaRPr>
            </a:p>
          </p:txBody>
        </p:sp>
        <p:cxnSp>
          <p:nvCxnSpPr>
            <p:cNvPr id="23" name="Straight Connector 5"/>
            <p:cNvCxnSpPr/>
            <p:nvPr/>
          </p:nvCxnSpPr>
          <p:spPr>
            <a:xfrm>
              <a:off x="5173975" y="3881438"/>
              <a:ext cx="2921000" cy="1587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  <p:cxnSp>
          <p:nvCxnSpPr>
            <p:cNvPr id="24" name="Straight Connector 5"/>
            <p:cNvCxnSpPr/>
            <p:nvPr/>
          </p:nvCxnSpPr>
          <p:spPr>
            <a:xfrm>
              <a:off x="5173975" y="4775994"/>
              <a:ext cx="2921000" cy="1587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  <p:cxnSp>
          <p:nvCxnSpPr>
            <p:cNvPr id="25" name="Straight Connector 5"/>
            <p:cNvCxnSpPr/>
            <p:nvPr/>
          </p:nvCxnSpPr>
          <p:spPr>
            <a:xfrm flipV="1">
              <a:off x="5089997" y="2016124"/>
              <a:ext cx="3150000" cy="2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</p:grp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5173200" y="2235600"/>
            <a:ext cx="2919600" cy="1519200"/>
          </a:xfrm>
        </p:spPr>
        <p:txBody>
          <a:bodyPr lIns="90000" tIns="46800" rIns="90000" bIns="46800" anchor="t" anchorCtr="0">
            <a:normAutofit/>
          </a:bodyPr>
          <a:lstStyle>
            <a:lvl1pPr>
              <a:lnSpc>
                <a:spcPct val="90000"/>
              </a:lnSpc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5173200" y="3927600"/>
            <a:ext cx="2919600" cy="795600"/>
          </a:xfrm>
        </p:spPr>
        <p:txBody>
          <a:bodyPr lIns="90000" tIns="46800" rIns="90000" bIns="46800" anchor="ctr">
            <a:normAutofit/>
          </a:bodyPr>
          <a:lstStyle>
            <a:lvl1pPr marL="0" indent="0">
              <a:spcAft>
                <a:spcPts val="0"/>
              </a:spcAft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173200" y="4852800"/>
            <a:ext cx="2919600" cy="820800"/>
          </a:xfrm>
        </p:spPr>
        <p:txBody>
          <a:bodyPr lIns="90000" tIns="46800" rIns="90000" bIns="46800">
            <a:norm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2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tabLst/>
              <a:defRPr sz="1200" b="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33" name="Текст 32"/>
          <p:cNvSpPr>
            <a:spLocks noGrp="1"/>
          </p:cNvSpPr>
          <p:nvPr>
            <p:ph type="body" sz="quarter" idx="18" hasCustomPrompt="1"/>
          </p:nvPr>
        </p:nvSpPr>
        <p:spPr>
          <a:xfrm>
            <a:off x="5263201" y="1746000"/>
            <a:ext cx="1237262" cy="280800"/>
          </a:xfrm>
        </p:spPr>
        <p:txBody>
          <a:bodyPr anchor="ctr" anchorCtr="0">
            <a:normAutofit/>
          </a:bodyPr>
          <a:lstStyle>
            <a:lvl1pPr>
              <a:buNone/>
              <a:defRPr sz="825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64000" y="2923200"/>
            <a:ext cx="180000" cy="3704400"/>
          </a:xfrm>
          <a:prstGeom prst="rect">
            <a:avLst/>
          </a:prstGeom>
          <a:noFill/>
        </p:spPr>
        <p:txBody>
          <a:bodyPr vert="vert270" wrap="square" lIns="0" tIns="0" rIns="0" bIns="0" rtlCol="0">
            <a:noAutofit/>
          </a:bodyPr>
          <a:lstStyle/>
          <a:p>
            <a:r>
              <a:rPr lang="en-US" sz="600" kern="1200" dirty="0">
                <a:solidFill>
                  <a:srgbClr val="404040"/>
                </a:solidFill>
                <a:ea typeface="+mn-ea"/>
                <a:cs typeface="+mn-cs"/>
              </a:rPr>
              <a:t>© Cat Holloway / WWF-Canon</a:t>
            </a:r>
          </a:p>
        </p:txBody>
      </p:sp>
    </p:spTree>
    <p:extLst>
      <p:ext uri="{BB962C8B-B14F-4D97-AF65-F5344CB8AC3E}">
        <p14:creationId xmlns:p14="http://schemas.microsoft.com/office/powerpoint/2010/main" val="15944940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0" descr="Himalayas.jpg"/>
          <p:cNvPicPr>
            <a:picLocks noChangeAspect="1"/>
          </p:cNvPicPr>
          <p:nvPr/>
        </p:nvPicPr>
        <p:blipFill>
          <a:blip r:embed="rId2" cstate="print">
            <a:lum bright="-12000"/>
          </a:blip>
          <a:srcRect l="2441" r="2441"/>
          <a:stretch>
            <a:fillRect/>
          </a:stretch>
        </p:blipFill>
        <p:spPr>
          <a:xfrm>
            <a:off x="828000" y="216000"/>
            <a:ext cx="8136000" cy="641520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5099052" y="1555750"/>
            <a:ext cx="3155950" cy="2571750"/>
            <a:chOff x="5099050" y="1555750"/>
            <a:chExt cx="3155950" cy="2571750"/>
          </a:xfrm>
        </p:grpSpPr>
        <p:sp>
          <p:nvSpPr>
            <p:cNvPr id="20" name="Rectangle 4"/>
            <p:cNvSpPr>
              <a:spLocks noChangeArrowheads="1"/>
            </p:cNvSpPr>
            <p:nvPr/>
          </p:nvSpPr>
          <p:spPr bwMode="auto">
            <a:xfrm>
              <a:off x="5099050" y="1555750"/>
              <a:ext cx="3155950" cy="2571750"/>
            </a:xfrm>
            <a:prstGeom prst="rect">
              <a:avLst/>
            </a:prstGeom>
            <a:solidFill>
              <a:srgbClr val="7CC8E5">
                <a:alpha val="40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350" kern="1200">
                <a:ea typeface="+mn-ea"/>
                <a:cs typeface="+mn-cs"/>
              </a:endParaRPr>
            </a:p>
          </p:txBody>
        </p:sp>
        <p:cxnSp>
          <p:nvCxnSpPr>
            <p:cNvPr id="21" name="Straight Connector 10"/>
            <p:cNvCxnSpPr/>
            <p:nvPr/>
          </p:nvCxnSpPr>
          <p:spPr>
            <a:xfrm>
              <a:off x="5099050" y="1557338"/>
              <a:ext cx="3155950" cy="1587"/>
            </a:xfrm>
            <a:prstGeom prst="line">
              <a:avLst/>
            </a:prstGeom>
            <a:ln w="12700">
              <a:solidFill>
                <a:srgbClr val="F3F2E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5176800" y="4276800"/>
            <a:ext cx="2995200" cy="18864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176800" y="2991600"/>
            <a:ext cx="2995200" cy="1058400"/>
          </a:xfrm>
          <a:prstGeom prst="rect">
            <a:avLst/>
          </a:prstGeom>
        </p:spPr>
        <p:txBody>
          <a:bodyPr lIns="90000" tIns="46800" rIns="90000" bIns="46800" anchor="ctr" anchorCtr="0">
            <a:normAutofit/>
          </a:bodyPr>
          <a:lstStyle>
            <a:lvl1pPr>
              <a:lnSpc>
                <a:spcPct val="90000"/>
              </a:lnSpc>
              <a:defRPr sz="2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9"/>
          <p:cNvSpPr>
            <a:spLocks noGrp="1"/>
          </p:cNvSpPr>
          <p:nvPr>
            <p:ph type="body" sz="quarter" idx="15" hasCustomPrompt="1"/>
          </p:nvPr>
        </p:nvSpPr>
        <p:spPr>
          <a:xfrm>
            <a:off x="5176800" y="1638000"/>
            <a:ext cx="2995200" cy="1278000"/>
          </a:xfrm>
        </p:spPr>
        <p:txBody>
          <a:bodyPr lIns="90000" tIns="46800" rIns="90000" bIns="46800" anchor="ctr" anchorCtr="0">
            <a:noAutofit/>
          </a:bodyPr>
          <a:lstStyle>
            <a:lvl1pPr marL="0" indent="0" algn="l">
              <a:buNone/>
              <a:defRPr sz="7500" b="0">
                <a:solidFill>
                  <a:schemeClr val="bg2"/>
                </a:solidFill>
              </a:defRPr>
            </a:lvl1pPr>
            <a:lvl2pPr marL="0" indent="0" algn="r">
              <a:buNone/>
              <a:defRPr sz="1050"/>
            </a:lvl2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176800" y="579600"/>
            <a:ext cx="2995200" cy="903600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spcAft>
                <a:spcPts val="0"/>
              </a:spcAft>
              <a:buNone/>
              <a:tabLst/>
              <a:defRPr sz="1350" b="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64000" y="2923200"/>
            <a:ext cx="180000" cy="3704400"/>
          </a:xfrm>
          <a:prstGeom prst="rect">
            <a:avLst/>
          </a:prstGeom>
          <a:noFill/>
        </p:spPr>
        <p:txBody>
          <a:bodyPr vert="vert270" wrap="square" lIns="0" tIns="0" rIns="0" bIns="0" rtlCol="0">
            <a:noAutofit/>
          </a:bodyPr>
          <a:lstStyle/>
          <a:p>
            <a:r>
              <a:rPr lang="en-US" sz="600" kern="1200" dirty="0">
                <a:solidFill>
                  <a:srgbClr val="404040"/>
                </a:solidFill>
                <a:ea typeface="+mn-ea"/>
                <a:cs typeface="+mn-cs"/>
              </a:rPr>
              <a:t>© Murat </a:t>
            </a:r>
            <a:r>
              <a:rPr lang="en-US" sz="600" kern="1200" dirty="0" err="1">
                <a:solidFill>
                  <a:srgbClr val="404040"/>
                </a:solidFill>
                <a:ea typeface="+mn-ea"/>
                <a:cs typeface="+mn-cs"/>
              </a:rPr>
              <a:t>Selam</a:t>
            </a:r>
            <a:r>
              <a:rPr lang="en-US" sz="600" kern="1200" dirty="0">
                <a:solidFill>
                  <a:srgbClr val="404040"/>
                </a:solidFill>
                <a:ea typeface="+mn-ea"/>
                <a:cs typeface="+mn-cs"/>
              </a:rPr>
              <a:t> / WWF Nepal</a:t>
            </a:r>
          </a:p>
        </p:txBody>
      </p:sp>
    </p:spTree>
    <p:extLst>
      <p:ext uri="{BB962C8B-B14F-4D97-AF65-F5344CB8AC3E}">
        <p14:creationId xmlns:p14="http://schemas.microsoft.com/office/powerpoint/2010/main" val="18257433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7173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rkers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0" hasCustomPrompt="1"/>
          </p:nvPr>
        </p:nvSpPr>
        <p:spPr>
          <a:xfrm>
            <a:off x="820800" y="1879200"/>
            <a:ext cx="8049600" cy="3639600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2872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subheaders and 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856000" y="24588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1535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0" hasCustomPrompt="1"/>
          </p:nvPr>
        </p:nvSpPr>
        <p:spPr>
          <a:xfrm>
            <a:off x="820800" y="1879200"/>
            <a:ext cx="8049600" cy="3639600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57615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subheaders and 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856000" y="24588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9794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title with ma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1200"/>
            <a:ext cx="8028912" cy="36720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45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6391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1200"/>
            <a:ext cx="8028912" cy="3672000"/>
          </a:xfrm>
        </p:spPr>
        <p:txBody>
          <a:bodyPr/>
          <a:lstStyle>
            <a:lvl1pPr marL="0" indent="0">
              <a:spcAft>
                <a:spcPts val="900"/>
              </a:spcAft>
              <a:buNone/>
              <a:defRPr baseline="0"/>
            </a:lvl1pPr>
            <a:lvl2pPr>
              <a:spcAft>
                <a:spcPts val="45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8833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4233600"/>
            <a:ext cx="3744912" cy="615600"/>
          </a:xfrm>
        </p:spPr>
        <p:txBody>
          <a:bodyPr/>
          <a:lstStyle>
            <a:lvl1pPr marL="0" indent="0">
              <a:buNone/>
              <a:defRPr i="1"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827088" y="1699200"/>
            <a:ext cx="8028912" cy="442800"/>
          </a:xfrm>
        </p:spPr>
        <p:txBody>
          <a:bodyPr anchor="b">
            <a:normAutofit/>
          </a:bodyPr>
          <a:lstStyle>
            <a:lvl1pPr marL="0" indent="0">
              <a:buNone/>
              <a:defRPr sz="1050" b="1" i="0" baseline="0">
                <a:solidFill>
                  <a:srgbClr val="707070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Заголовок 19"/>
          <p:cNvSpPr>
            <a:spLocks noGrp="1"/>
          </p:cNvSpPr>
          <p:nvPr>
            <p:ph type="title" hasCustomPrompt="1"/>
          </p:nvPr>
        </p:nvSpPr>
        <p:spPr>
          <a:xfrm>
            <a:off x="828000" y="2491200"/>
            <a:ext cx="8028000" cy="156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24408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ext frames with 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2896"/>
            <a:ext cx="3870000" cy="36720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4986000" y="2492896"/>
            <a:ext cx="3870000" cy="36720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2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7727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pkers with a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5136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476400" y="6105600"/>
            <a:ext cx="2379600" cy="270000"/>
          </a:xfrm>
        </p:spPr>
        <p:txBody>
          <a:bodyPr>
            <a:noAutofit/>
          </a:bodyPr>
          <a:lstStyle>
            <a:lvl1pPr marL="0" indent="0">
              <a:buNone/>
              <a:defRPr sz="600"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6476400" y="2491200"/>
            <a:ext cx="2379600" cy="3513600"/>
          </a:xfrm>
        </p:spPr>
        <p:txBody>
          <a:bodyPr>
            <a:normAutofit/>
          </a:bodyPr>
          <a:lstStyle>
            <a:lvl1pPr marL="136919" indent="-136919"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8877600" y="2491200"/>
            <a:ext cx="180000" cy="35136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7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8474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513600"/>
          </a:xfrm>
        </p:spPr>
        <p:txBody>
          <a:bodyPr/>
          <a:lstStyle>
            <a:lvl1pPr marL="0" indent="0">
              <a:spcAft>
                <a:spcPts val="900"/>
              </a:spcAft>
              <a:buNone/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476400" y="6105600"/>
            <a:ext cx="2379600" cy="270000"/>
          </a:xfrm>
        </p:spPr>
        <p:txBody>
          <a:bodyPr>
            <a:noAutofit/>
          </a:bodyPr>
          <a:lstStyle>
            <a:lvl1pPr marL="0" indent="0">
              <a:buNone/>
              <a:defRPr sz="600"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6476400" y="2491200"/>
            <a:ext cx="2379600" cy="3513600"/>
          </a:xfrm>
        </p:spPr>
        <p:txBody>
          <a:bodyPr>
            <a:normAutofit/>
          </a:bodyPr>
          <a:lstStyle>
            <a:lvl1pPr marL="136919" indent="-136919">
              <a:defRPr sz="12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8877600" y="2491200"/>
            <a:ext cx="180000" cy="3513600"/>
          </a:xfrm>
        </p:spPr>
        <p:txBody>
          <a:bodyPr vert="vert270" wrap="none">
            <a:noAutofit/>
          </a:bodyPr>
          <a:lstStyle>
            <a:lvl1pPr>
              <a:buNone/>
              <a:defRPr sz="6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7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5927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n object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indent="-134997">
              <a:spcAft>
                <a:spcPts val="900"/>
              </a:spcAft>
              <a:defRPr baseline="0"/>
            </a:lvl1pPr>
            <a:lvl2pPr>
              <a:spcAft>
                <a:spcPts val="9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6476400" y="2492375"/>
            <a:ext cx="2379600" cy="36720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0080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indent="-134997">
              <a:defRPr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3" y="2293944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05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05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95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26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26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11.xml"/><Relationship Id="rId21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5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0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24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23" Type="http://schemas.openxmlformats.org/officeDocument/2006/relationships/slideLayout" Target="../slideLayouts/slideLayout131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Relationship Id="rId22" Type="http://schemas.openxmlformats.org/officeDocument/2006/relationships/slideLayout" Target="../slideLayouts/slideLayout130.xml"/><Relationship Id="rId27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52.xml"/><Relationship Id="rId26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37.xml"/><Relationship Id="rId21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5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0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2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23" Type="http://schemas.openxmlformats.org/officeDocument/2006/relationships/slideLayout" Target="../slideLayouts/slideLayout157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144.xml"/><Relationship Id="rId19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Relationship Id="rId22" Type="http://schemas.openxmlformats.org/officeDocument/2006/relationships/slideLayout" Target="../slideLayouts/slideLayout156.xml"/><Relationship Id="rId27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18" Type="http://schemas.openxmlformats.org/officeDocument/2006/relationships/slideLayout" Target="../slideLayouts/slideLayout178.xml"/><Relationship Id="rId26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17" Type="http://schemas.openxmlformats.org/officeDocument/2006/relationships/slideLayout" Target="../slideLayouts/slideLayout177.xml"/><Relationship Id="rId25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62.xml"/><Relationship Id="rId16" Type="http://schemas.openxmlformats.org/officeDocument/2006/relationships/slideLayout" Target="../slideLayouts/slideLayout176.xml"/><Relationship Id="rId20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24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65.xml"/><Relationship Id="rId15" Type="http://schemas.openxmlformats.org/officeDocument/2006/relationships/slideLayout" Target="../slideLayouts/slideLayout175.xml"/><Relationship Id="rId23" Type="http://schemas.openxmlformats.org/officeDocument/2006/relationships/slideLayout" Target="../slideLayouts/slideLayout183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170.xml"/><Relationship Id="rId19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slideLayout" Target="../slideLayouts/slideLayout174.xml"/><Relationship Id="rId22" Type="http://schemas.openxmlformats.org/officeDocument/2006/relationships/slideLayout" Target="../slideLayouts/slideLayout182.xml"/><Relationship Id="rId27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2000" y="1600206"/>
            <a:ext cx="84240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pic>
        <p:nvPicPr>
          <p:cNvPr id="7" name="Picture 13" descr="master panda.jpg"/>
          <p:cNvPicPr>
            <a:picLocks noChangeAspect="1"/>
          </p:cNvPicPr>
          <p:nvPr/>
        </p:nvPicPr>
        <p:blipFill>
          <a:blip r:embed="rId30" cstate="print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807" y="114306"/>
            <a:ext cx="42875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0"/>
          <p:cNvSpPr/>
          <p:nvPr/>
        </p:nvSpPr>
        <p:spPr>
          <a:xfrm flipH="1">
            <a:off x="-2" y="0"/>
            <a:ext cx="106365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kern="1200" dirty="0">
              <a:solidFill>
                <a:srgbClr val="7CC8E5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828000" y="6670800"/>
            <a:ext cx="2401200" cy="190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0">
              <a:defRPr sz="675" baseline="0">
                <a:solidFill>
                  <a:schemeClr val="bg1"/>
                </a:solidFill>
              </a:defRPr>
            </a:lvl1pPr>
          </a:lstStyle>
          <a:p>
            <a:endParaRPr lang="ru-RU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4"/>
          </p:nvPr>
        </p:nvSpPr>
        <p:spPr>
          <a:xfrm>
            <a:off x="5652120" y="6667200"/>
            <a:ext cx="3232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675">
                <a:solidFill>
                  <a:srgbClr val="000000"/>
                </a:solidFill>
              </a:defRPr>
            </a:lvl1pPr>
          </a:lstStyle>
          <a:p>
            <a:fld id="{7378C474-D9EC-4FD3-93C8-5D4CFD216598}" type="slidenum">
              <a:rPr lang="ru-RU" kern="1200" smtClean="0">
                <a:ea typeface="+mn-ea"/>
              </a:rPr>
              <a:pPr/>
              <a:t>‹#›</a:t>
            </a:fld>
            <a:endParaRPr lang="ru-RU" kern="1200">
              <a:ea typeface="+mn-ea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123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4" r:id="rId27"/>
    <p:sldLayoutId id="2147483725" r:id="rId28"/>
  </p:sldLayoutIdLst>
  <p:txStyles>
    <p:titleStyle>
      <a:lvl1pPr algn="l" defTabSz="685783" rtl="0" eaLnBrk="1" latinLnBrk="0" hangingPunct="1">
        <a:spcBef>
          <a:spcPct val="0"/>
        </a:spcBef>
        <a:buNone/>
        <a:defRPr sz="1875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34997" indent="-134997" algn="l" defTabSz="685783" rtl="0" eaLnBrk="1" latinLnBrk="0" hangingPunct="1">
        <a:spcBef>
          <a:spcPts val="0"/>
        </a:spcBef>
        <a:spcAft>
          <a:spcPts val="900"/>
        </a:spcAft>
        <a:buFont typeface="Arial" pitchFamily="34" charset="0"/>
        <a:buChar char="•"/>
        <a:defRPr sz="1500" kern="1200">
          <a:solidFill>
            <a:srgbClr val="404040"/>
          </a:solidFill>
          <a:latin typeface="+mn-lt"/>
          <a:ea typeface="+mn-ea"/>
          <a:cs typeface="+mn-cs"/>
        </a:defRPr>
      </a:lvl1pPr>
      <a:lvl2pPr marL="267884" indent="-113397" algn="l" defTabSz="685783" rtl="0" eaLnBrk="1" latinLnBrk="0" hangingPunct="1">
        <a:spcBef>
          <a:spcPts val="0"/>
        </a:spcBef>
        <a:spcAft>
          <a:spcPts val="900"/>
        </a:spcAft>
        <a:buFont typeface="Arial" pitchFamily="34" charset="0"/>
        <a:buChar char="•"/>
        <a:defRPr sz="1200" kern="1200" baseline="0">
          <a:solidFill>
            <a:srgbClr val="404040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2000" y="1600206"/>
            <a:ext cx="84240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pic>
        <p:nvPicPr>
          <p:cNvPr id="7" name="Picture 13" descr="master panda.jpg"/>
          <p:cNvPicPr>
            <a:picLocks noChangeAspect="1"/>
          </p:cNvPicPr>
          <p:nvPr/>
        </p:nvPicPr>
        <p:blipFill>
          <a:blip r:embed="rId29" cstate="print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807" y="114306"/>
            <a:ext cx="48276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0"/>
          <p:cNvSpPr/>
          <p:nvPr/>
        </p:nvSpPr>
        <p:spPr>
          <a:xfrm flipH="1">
            <a:off x="-2" y="0"/>
            <a:ext cx="106365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kern="1200" dirty="0">
              <a:solidFill>
                <a:srgbClr val="7CC8E5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828000" y="6670800"/>
            <a:ext cx="2401200" cy="190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0">
              <a:defRPr sz="675" baseline="0">
                <a:solidFill>
                  <a:schemeClr val="bg1"/>
                </a:solidFill>
              </a:defRPr>
            </a:lvl1pPr>
          </a:lstStyle>
          <a:p>
            <a:endParaRPr lang="ru-RU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4"/>
          </p:nvPr>
        </p:nvSpPr>
        <p:spPr>
          <a:xfrm>
            <a:off x="5652120" y="6667200"/>
            <a:ext cx="3232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675">
                <a:solidFill>
                  <a:srgbClr val="000000"/>
                </a:solidFill>
              </a:defRPr>
            </a:lvl1pPr>
          </a:lstStyle>
          <a:p>
            <a:fld id="{0D7058E8-82E6-4A3E-832E-3EAFF4A7855C}" type="slidenum">
              <a:rPr lang="ru-RU" kern="1200" smtClean="0">
                <a:ea typeface="+mn-ea"/>
                <a:cs typeface="+mn-cs"/>
              </a:rPr>
              <a:pPr/>
              <a:t>‹#›</a:t>
            </a:fld>
            <a:endParaRPr lang="ru-RU" kern="1200">
              <a:ea typeface="+mn-ea"/>
              <a:cs typeface="+mn-cs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810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  <p:sldLayoutId id="2147483792" r:id="rId18"/>
    <p:sldLayoutId id="2147483793" r:id="rId19"/>
    <p:sldLayoutId id="2147483794" r:id="rId20"/>
    <p:sldLayoutId id="2147483795" r:id="rId21"/>
    <p:sldLayoutId id="2147483796" r:id="rId22"/>
    <p:sldLayoutId id="2147483797" r:id="rId23"/>
    <p:sldLayoutId id="2147483798" r:id="rId24"/>
    <p:sldLayoutId id="2147483799" r:id="rId25"/>
    <p:sldLayoutId id="2147483800" r:id="rId26"/>
    <p:sldLayoutId id="2147483801" r:id="rId27"/>
  </p:sldLayoutIdLst>
  <p:txStyles>
    <p:titleStyle>
      <a:lvl1pPr algn="l" defTabSz="685783" rtl="0" eaLnBrk="1" latinLnBrk="0" hangingPunct="1">
        <a:spcBef>
          <a:spcPct val="0"/>
        </a:spcBef>
        <a:buNone/>
        <a:defRPr sz="1875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34997" indent="-134997" algn="l" defTabSz="685783" rtl="0" eaLnBrk="1" latinLnBrk="0" hangingPunct="1">
        <a:spcBef>
          <a:spcPts val="0"/>
        </a:spcBef>
        <a:spcAft>
          <a:spcPts val="900"/>
        </a:spcAft>
        <a:buFont typeface="Arial" pitchFamily="34" charset="0"/>
        <a:buChar char="•"/>
        <a:defRPr sz="1500" kern="1200">
          <a:solidFill>
            <a:srgbClr val="404040"/>
          </a:solidFill>
          <a:latin typeface="+mn-lt"/>
          <a:ea typeface="+mn-ea"/>
          <a:cs typeface="+mn-cs"/>
        </a:defRPr>
      </a:lvl1pPr>
      <a:lvl2pPr marL="267884" indent="-113397" algn="l" defTabSz="685783" rtl="0" eaLnBrk="1" latinLnBrk="0" hangingPunct="1">
        <a:spcBef>
          <a:spcPts val="0"/>
        </a:spcBef>
        <a:spcAft>
          <a:spcPts val="900"/>
        </a:spcAft>
        <a:buFont typeface="Arial" pitchFamily="34" charset="0"/>
        <a:buChar char="•"/>
        <a:defRPr sz="1200" kern="1200" baseline="0">
          <a:solidFill>
            <a:srgbClr val="404040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2000" y="1600206"/>
            <a:ext cx="84240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pic>
        <p:nvPicPr>
          <p:cNvPr id="7" name="Picture 13" descr="master panda.jpg"/>
          <p:cNvPicPr>
            <a:picLocks noChangeAspect="1"/>
          </p:cNvPicPr>
          <p:nvPr/>
        </p:nvPicPr>
        <p:blipFill>
          <a:blip r:embed="rId29" cstate="print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807" y="114306"/>
            <a:ext cx="48276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0"/>
          <p:cNvSpPr/>
          <p:nvPr/>
        </p:nvSpPr>
        <p:spPr>
          <a:xfrm flipH="1">
            <a:off x="-2" y="0"/>
            <a:ext cx="106365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kern="1200" dirty="0">
              <a:solidFill>
                <a:srgbClr val="7CC8E5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828000" y="6670800"/>
            <a:ext cx="2401200" cy="190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0">
              <a:defRPr sz="675" baseline="0">
                <a:solidFill>
                  <a:schemeClr val="bg1"/>
                </a:solidFill>
              </a:defRPr>
            </a:lvl1pPr>
          </a:lstStyle>
          <a:p>
            <a:endParaRPr lang="ru-RU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4"/>
          </p:nvPr>
        </p:nvSpPr>
        <p:spPr>
          <a:xfrm>
            <a:off x="5652120" y="6667200"/>
            <a:ext cx="3232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675">
                <a:solidFill>
                  <a:srgbClr val="000000"/>
                </a:solidFill>
              </a:defRPr>
            </a:lvl1pPr>
          </a:lstStyle>
          <a:p>
            <a:fld id="{7378C474-D9EC-4FD3-93C8-5D4CFD216598}" type="slidenum">
              <a:rPr lang="ru-RU" kern="1200" smtClean="0">
                <a:ea typeface="+mn-ea"/>
                <a:cs typeface="+mn-cs"/>
              </a:rPr>
              <a:pPr/>
              <a:t>‹#›</a:t>
            </a:fld>
            <a:endParaRPr lang="ru-RU" kern="1200">
              <a:ea typeface="+mn-ea"/>
              <a:cs typeface="+mn-cs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4911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  <p:sldLayoutId id="2147483825" r:id="rId21"/>
    <p:sldLayoutId id="2147483826" r:id="rId22"/>
    <p:sldLayoutId id="2147483827" r:id="rId23"/>
    <p:sldLayoutId id="2147483828" r:id="rId24"/>
    <p:sldLayoutId id="2147483829" r:id="rId25"/>
    <p:sldLayoutId id="2147483974" r:id="rId26"/>
    <p:sldLayoutId id="2147483975" r:id="rId27"/>
  </p:sldLayoutIdLst>
  <p:txStyles>
    <p:titleStyle>
      <a:lvl1pPr algn="l" defTabSz="685783" rtl="0" eaLnBrk="1" latinLnBrk="0" hangingPunct="1">
        <a:spcBef>
          <a:spcPct val="0"/>
        </a:spcBef>
        <a:buNone/>
        <a:defRPr sz="1875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34997" indent="-134997" algn="l" defTabSz="685783" rtl="0" eaLnBrk="1" latinLnBrk="0" hangingPunct="1">
        <a:spcBef>
          <a:spcPts val="0"/>
        </a:spcBef>
        <a:spcAft>
          <a:spcPts val="900"/>
        </a:spcAft>
        <a:buFont typeface="Arial" pitchFamily="34" charset="0"/>
        <a:buChar char="•"/>
        <a:defRPr sz="1500" kern="1200">
          <a:solidFill>
            <a:srgbClr val="404040"/>
          </a:solidFill>
          <a:latin typeface="+mn-lt"/>
          <a:ea typeface="+mn-ea"/>
          <a:cs typeface="+mn-cs"/>
        </a:defRPr>
      </a:lvl1pPr>
      <a:lvl2pPr marL="267884" indent="-113397" algn="l" defTabSz="685783" rtl="0" eaLnBrk="1" latinLnBrk="0" hangingPunct="1">
        <a:spcBef>
          <a:spcPts val="0"/>
        </a:spcBef>
        <a:spcAft>
          <a:spcPts val="900"/>
        </a:spcAft>
        <a:buFont typeface="Arial" pitchFamily="34" charset="0"/>
        <a:buChar char="•"/>
        <a:defRPr sz="1200" kern="1200" baseline="0">
          <a:solidFill>
            <a:srgbClr val="404040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2000" y="1600206"/>
            <a:ext cx="84240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pic>
        <p:nvPicPr>
          <p:cNvPr id="7" name="Picture 13" descr="master panda.jpg"/>
          <p:cNvPicPr>
            <a:picLocks noChangeAspect="1"/>
          </p:cNvPicPr>
          <p:nvPr/>
        </p:nvPicPr>
        <p:blipFill>
          <a:blip r:embed="rId28" cstate="print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807" y="114306"/>
            <a:ext cx="48276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0"/>
          <p:cNvSpPr/>
          <p:nvPr/>
        </p:nvSpPr>
        <p:spPr>
          <a:xfrm flipH="1">
            <a:off x="-2" y="0"/>
            <a:ext cx="106365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kern="1200" dirty="0">
              <a:solidFill>
                <a:srgbClr val="7CC8E5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828000" y="6670800"/>
            <a:ext cx="2401200" cy="190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0">
              <a:defRPr sz="675" baseline="0">
                <a:solidFill>
                  <a:schemeClr val="bg1"/>
                </a:solidFill>
              </a:defRPr>
            </a:lvl1pPr>
          </a:lstStyle>
          <a:p>
            <a:endParaRPr lang="ru-RU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4"/>
          </p:nvPr>
        </p:nvSpPr>
        <p:spPr>
          <a:xfrm>
            <a:off x="5652120" y="6667200"/>
            <a:ext cx="3232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675">
                <a:solidFill>
                  <a:srgbClr val="000000"/>
                </a:solidFill>
              </a:defRPr>
            </a:lvl1pPr>
          </a:lstStyle>
          <a:p>
            <a:fld id="{7378C474-D9EC-4FD3-93C8-5D4CFD216598}" type="slidenum">
              <a:rPr lang="ru-RU" kern="1200" smtClean="0">
                <a:ea typeface="+mn-ea"/>
                <a:cs typeface="+mn-cs"/>
              </a:rPr>
              <a:pPr/>
              <a:t>‹#›</a:t>
            </a:fld>
            <a:endParaRPr lang="ru-RU" kern="1200">
              <a:ea typeface="+mn-ea"/>
              <a:cs typeface="+mn-cs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03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0" r:id="rId19"/>
    <p:sldLayoutId id="2147483851" r:id="rId20"/>
    <p:sldLayoutId id="2147483852" r:id="rId21"/>
    <p:sldLayoutId id="2147483853" r:id="rId22"/>
    <p:sldLayoutId id="2147483854" r:id="rId23"/>
    <p:sldLayoutId id="2147483855" r:id="rId24"/>
    <p:sldLayoutId id="2147483856" r:id="rId25"/>
    <p:sldLayoutId id="2147483857" r:id="rId26"/>
  </p:sldLayoutIdLst>
  <p:txStyles>
    <p:titleStyle>
      <a:lvl1pPr algn="l" defTabSz="685783" rtl="0" eaLnBrk="1" latinLnBrk="0" hangingPunct="1">
        <a:spcBef>
          <a:spcPct val="0"/>
        </a:spcBef>
        <a:buNone/>
        <a:defRPr sz="1875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34997" indent="-134997" algn="l" defTabSz="685783" rtl="0" eaLnBrk="1" latinLnBrk="0" hangingPunct="1">
        <a:spcBef>
          <a:spcPts val="0"/>
        </a:spcBef>
        <a:spcAft>
          <a:spcPts val="900"/>
        </a:spcAft>
        <a:buFont typeface="Arial" pitchFamily="34" charset="0"/>
        <a:buChar char="•"/>
        <a:defRPr sz="1500" kern="1200">
          <a:solidFill>
            <a:srgbClr val="404040"/>
          </a:solidFill>
          <a:latin typeface="+mn-lt"/>
          <a:ea typeface="+mn-ea"/>
          <a:cs typeface="+mn-cs"/>
        </a:defRPr>
      </a:lvl1pPr>
      <a:lvl2pPr marL="267884" indent="-113397" algn="l" defTabSz="685783" rtl="0" eaLnBrk="1" latinLnBrk="0" hangingPunct="1">
        <a:spcBef>
          <a:spcPts val="0"/>
        </a:spcBef>
        <a:spcAft>
          <a:spcPts val="900"/>
        </a:spcAft>
        <a:buFont typeface="Arial" pitchFamily="34" charset="0"/>
        <a:buChar char="•"/>
        <a:defRPr sz="1200" kern="1200" baseline="0">
          <a:solidFill>
            <a:srgbClr val="404040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2000" y="1600206"/>
            <a:ext cx="84240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pic>
        <p:nvPicPr>
          <p:cNvPr id="7" name="Picture 13" descr="master panda.jpg"/>
          <p:cNvPicPr>
            <a:picLocks noChangeAspect="1"/>
          </p:cNvPicPr>
          <p:nvPr/>
        </p:nvPicPr>
        <p:blipFill>
          <a:blip r:embed="rId28" cstate="print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807" y="114306"/>
            <a:ext cx="48276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0"/>
          <p:cNvSpPr/>
          <p:nvPr/>
        </p:nvSpPr>
        <p:spPr>
          <a:xfrm flipH="1">
            <a:off x="-2" y="0"/>
            <a:ext cx="106365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kern="1200" dirty="0">
              <a:solidFill>
                <a:srgbClr val="7CC8E5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828000" y="6670800"/>
            <a:ext cx="2401200" cy="190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0">
              <a:defRPr sz="675" baseline="0">
                <a:solidFill>
                  <a:schemeClr val="bg1"/>
                </a:solidFill>
              </a:defRPr>
            </a:lvl1pPr>
          </a:lstStyle>
          <a:p>
            <a:endParaRPr lang="ru-RU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4"/>
          </p:nvPr>
        </p:nvSpPr>
        <p:spPr>
          <a:xfrm>
            <a:off x="5652120" y="6667200"/>
            <a:ext cx="3232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675">
                <a:solidFill>
                  <a:srgbClr val="000000"/>
                </a:solidFill>
              </a:defRPr>
            </a:lvl1pPr>
          </a:lstStyle>
          <a:p>
            <a:fld id="{7378C474-D9EC-4FD3-93C8-5D4CFD216598}" type="slidenum">
              <a:rPr lang="ru-RU" kern="1200" smtClean="0">
                <a:ea typeface="+mn-ea"/>
                <a:cs typeface="+mn-cs"/>
              </a:rPr>
              <a:pPr/>
              <a:t>‹#›</a:t>
            </a:fld>
            <a:endParaRPr lang="ru-RU" kern="1200">
              <a:ea typeface="+mn-ea"/>
              <a:cs typeface="+mn-cs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127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  <p:sldLayoutId id="2147483876" r:id="rId18"/>
    <p:sldLayoutId id="2147483877" r:id="rId19"/>
    <p:sldLayoutId id="2147483878" r:id="rId20"/>
    <p:sldLayoutId id="2147483879" r:id="rId21"/>
    <p:sldLayoutId id="2147483880" r:id="rId22"/>
    <p:sldLayoutId id="2147483881" r:id="rId23"/>
    <p:sldLayoutId id="2147483882" r:id="rId24"/>
    <p:sldLayoutId id="2147483883" r:id="rId25"/>
    <p:sldLayoutId id="2147483971" r:id="rId26"/>
  </p:sldLayoutIdLst>
  <p:txStyles>
    <p:titleStyle>
      <a:lvl1pPr algn="l" defTabSz="685783" rtl="0" eaLnBrk="1" latinLnBrk="0" hangingPunct="1">
        <a:spcBef>
          <a:spcPct val="0"/>
        </a:spcBef>
        <a:buNone/>
        <a:defRPr sz="1875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34997" indent="-134997" algn="l" defTabSz="685783" rtl="0" eaLnBrk="1" latinLnBrk="0" hangingPunct="1">
        <a:spcBef>
          <a:spcPts val="0"/>
        </a:spcBef>
        <a:spcAft>
          <a:spcPts val="900"/>
        </a:spcAft>
        <a:buFont typeface="Arial" pitchFamily="34" charset="0"/>
        <a:buChar char="•"/>
        <a:defRPr sz="1500" kern="1200">
          <a:solidFill>
            <a:srgbClr val="404040"/>
          </a:solidFill>
          <a:latin typeface="+mn-lt"/>
          <a:ea typeface="+mn-ea"/>
          <a:cs typeface="+mn-cs"/>
        </a:defRPr>
      </a:lvl1pPr>
      <a:lvl2pPr marL="267884" indent="-113397" algn="l" defTabSz="685783" rtl="0" eaLnBrk="1" latinLnBrk="0" hangingPunct="1">
        <a:spcBef>
          <a:spcPts val="0"/>
        </a:spcBef>
        <a:spcAft>
          <a:spcPts val="900"/>
        </a:spcAft>
        <a:buFont typeface="Arial" pitchFamily="34" charset="0"/>
        <a:buChar char="•"/>
        <a:defRPr sz="1200" kern="1200" baseline="0">
          <a:solidFill>
            <a:srgbClr val="404040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2000" y="1600206"/>
            <a:ext cx="84240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pic>
        <p:nvPicPr>
          <p:cNvPr id="7" name="Picture 13" descr="master panda.jpg"/>
          <p:cNvPicPr>
            <a:picLocks noChangeAspect="1"/>
          </p:cNvPicPr>
          <p:nvPr/>
        </p:nvPicPr>
        <p:blipFill>
          <a:blip r:embed="rId28" cstate="print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807" y="114306"/>
            <a:ext cx="48276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0"/>
          <p:cNvSpPr/>
          <p:nvPr/>
        </p:nvSpPr>
        <p:spPr>
          <a:xfrm flipH="1">
            <a:off x="-2" y="0"/>
            <a:ext cx="106365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kern="1200" dirty="0">
              <a:solidFill>
                <a:srgbClr val="7CC8E5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828000" y="6670800"/>
            <a:ext cx="2401200" cy="190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0">
              <a:defRPr sz="675" baseline="0">
                <a:solidFill>
                  <a:schemeClr val="bg1"/>
                </a:solidFill>
              </a:defRPr>
            </a:lvl1pPr>
          </a:lstStyle>
          <a:p>
            <a:endParaRPr lang="ru-RU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4"/>
          </p:nvPr>
        </p:nvSpPr>
        <p:spPr>
          <a:xfrm>
            <a:off x="5652120" y="6667200"/>
            <a:ext cx="3232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675">
                <a:solidFill>
                  <a:srgbClr val="000000"/>
                </a:solidFill>
              </a:defRPr>
            </a:lvl1pPr>
          </a:lstStyle>
          <a:p>
            <a:fld id="{7378C474-D9EC-4FD3-93C8-5D4CFD216598}" type="slidenum">
              <a:rPr lang="ru-RU" kern="1200" smtClean="0">
                <a:ea typeface="+mn-ea"/>
              </a:rPr>
              <a:pPr/>
              <a:t>‹#›</a:t>
            </a:fld>
            <a:endParaRPr lang="ru-RU" kern="1200">
              <a:ea typeface="+mn-ea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0196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  <p:sldLayoutId id="2147483904" r:id="rId17"/>
    <p:sldLayoutId id="2147483905" r:id="rId18"/>
    <p:sldLayoutId id="2147483906" r:id="rId19"/>
    <p:sldLayoutId id="2147483907" r:id="rId20"/>
    <p:sldLayoutId id="2147483908" r:id="rId21"/>
    <p:sldLayoutId id="2147483909" r:id="rId22"/>
    <p:sldLayoutId id="2147483910" r:id="rId23"/>
    <p:sldLayoutId id="2147483911" r:id="rId24"/>
    <p:sldLayoutId id="2147483912" r:id="rId25"/>
    <p:sldLayoutId id="2147483913" r:id="rId26"/>
  </p:sldLayoutIdLst>
  <p:txStyles>
    <p:titleStyle>
      <a:lvl1pPr algn="l" defTabSz="685783" rtl="0" eaLnBrk="1" latinLnBrk="0" hangingPunct="1">
        <a:spcBef>
          <a:spcPct val="0"/>
        </a:spcBef>
        <a:buNone/>
        <a:defRPr sz="1875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34997" indent="-134997" algn="l" defTabSz="685783" rtl="0" eaLnBrk="1" latinLnBrk="0" hangingPunct="1">
        <a:spcBef>
          <a:spcPts val="0"/>
        </a:spcBef>
        <a:spcAft>
          <a:spcPts val="900"/>
        </a:spcAft>
        <a:buFont typeface="Arial" pitchFamily="34" charset="0"/>
        <a:buChar char="•"/>
        <a:defRPr sz="1500" kern="1200">
          <a:solidFill>
            <a:srgbClr val="404040"/>
          </a:solidFill>
          <a:latin typeface="+mn-lt"/>
          <a:ea typeface="+mn-ea"/>
          <a:cs typeface="+mn-cs"/>
        </a:defRPr>
      </a:lvl1pPr>
      <a:lvl2pPr marL="267884" indent="-113397" algn="l" defTabSz="685783" rtl="0" eaLnBrk="1" latinLnBrk="0" hangingPunct="1">
        <a:spcBef>
          <a:spcPts val="0"/>
        </a:spcBef>
        <a:spcAft>
          <a:spcPts val="900"/>
        </a:spcAft>
        <a:buFont typeface="Arial" pitchFamily="34" charset="0"/>
        <a:buChar char="•"/>
        <a:defRPr sz="1200" kern="1200" baseline="0">
          <a:solidFill>
            <a:srgbClr val="404040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2000" y="1600206"/>
            <a:ext cx="84240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pic>
        <p:nvPicPr>
          <p:cNvPr id="7" name="Picture 13" descr="master panda.jpg"/>
          <p:cNvPicPr>
            <a:picLocks noChangeAspect="1"/>
          </p:cNvPicPr>
          <p:nvPr/>
        </p:nvPicPr>
        <p:blipFill>
          <a:blip r:embed="rId28" cstate="print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807" y="114306"/>
            <a:ext cx="48276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0"/>
          <p:cNvSpPr/>
          <p:nvPr/>
        </p:nvSpPr>
        <p:spPr>
          <a:xfrm flipH="1">
            <a:off x="-2" y="0"/>
            <a:ext cx="106365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kern="1200" dirty="0">
              <a:solidFill>
                <a:srgbClr val="7CC8E5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828000" y="6670800"/>
            <a:ext cx="2401200" cy="190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0">
              <a:defRPr sz="675" baseline="0">
                <a:solidFill>
                  <a:schemeClr val="bg1"/>
                </a:solidFill>
              </a:defRPr>
            </a:lvl1pPr>
          </a:lstStyle>
          <a:p>
            <a:endParaRPr lang="ru-RU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4"/>
          </p:nvPr>
        </p:nvSpPr>
        <p:spPr>
          <a:xfrm>
            <a:off x="5652120" y="6667200"/>
            <a:ext cx="3232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675">
                <a:solidFill>
                  <a:srgbClr val="000000"/>
                </a:solidFill>
              </a:defRPr>
            </a:lvl1pPr>
          </a:lstStyle>
          <a:p>
            <a:fld id="{7378C474-D9EC-4FD3-93C8-5D4CFD216598}" type="slidenum">
              <a:rPr lang="ru-RU" kern="1200" smtClean="0">
                <a:ea typeface="+mn-ea"/>
                <a:cs typeface="+mn-cs"/>
              </a:rPr>
              <a:pPr/>
              <a:t>‹#›</a:t>
            </a:fld>
            <a:endParaRPr lang="ru-RU" kern="1200">
              <a:ea typeface="+mn-ea"/>
              <a:cs typeface="+mn-cs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8067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  <p:sldLayoutId id="2147483955" r:id="rId13"/>
    <p:sldLayoutId id="2147483956" r:id="rId14"/>
    <p:sldLayoutId id="2147483957" r:id="rId15"/>
    <p:sldLayoutId id="2147483958" r:id="rId16"/>
    <p:sldLayoutId id="2147483959" r:id="rId17"/>
    <p:sldLayoutId id="2147483960" r:id="rId18"/>
    <p:sldLayoutId id="2147483961" r:id="rId19"/>
    <p:sldLayoutId id="2147483962" r:id="rId20"/>
    <p:sldLayoutId id="2147483963" r:id="rId21"/>
    <p:sldLayoutId id="2147483964" r:id="rId22"/>
    <p:sldLayoutId id="2147483965" r:id="rId23"/>
    <p:sldLayoutId id="2147483966" r:id="rId24"/>
    <p:sldLayoutId id="2147483967" r:id="rId25"/>
    <p:sldLayoutId id="2147483969" r:id="rId26"/>
  </p:sldLayoutIdLst>
  <p:txStyles>
    <p:titleStyle>
      <a:lvl1pPr algn="l" defTabSz="685783" rtl="0" eaLnBrk="1" latinLnBrk="0" hangingPunct="1">
        <a:spcBef>
          <a:spcPct val="0"/>
        </a:spcBef>
        <a:buNone/>
        <a:defRPr sz="1875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34997" indent="-134997" algn="l" defTabSz="685783" rtl="0" eaLnBrk="1" latinLnBrk="0" hangingPunct="1">
        <a:spcBef>
          <a:spcPts val="0"/>
        </a:spcBef>
        <a:spcAft>
          <a:spcPts val="900"/>
        </a:spcAft>
        <a:buFont typeface="Arial" pitchFamily="34" charset="0"/>
        <a:buChar char="•"/>
        <a:defRPr sz="1500" kern="1200">
          <a:solidFill>
            <a:srgbClr val="404040"/>
          </a:solidFill>
          <a:latin typeface="+mn-lt"/>
          <a:ea typeface="+mn-ea"/>
          <a:cs typeface="+mn-cs"/>
        </a:defRPr>
      </a:lvl1pPr>
      <a:lvl2pPr marL="267884" indent="-113397" algn="l" defTabSz="685783" rtl="0" eaLnBrk="1" latinLnBrk="0" hangingPunct="1">
        <a:spcBef>
          <a:spcPts val="0"/>
        </a:spcBef>
        <a:spcAft>
          <a:spcPts val="900"/>
        </a:spcAft>
        <a:buFont typeface="Arial" pitchFamily="34" charset="0"/>
        <a:buChar char="•"/>
        <a:defRPr sz="1200" kern="1200" baseline="0">
          <a:solidFill>
            <a:srgbClr val="404040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m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4967290" y="2370538"/>
            <a:ext cx="2366963" cy="1190"/>
          </a:xfrm>
          <a:prstGeom prst="line">
            <a:avLst/>
          </a:prstGeom>
          <a:ln w="1270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967288" y="4576763"/>
            <a:ext cx="2190750" cy="1191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54" name="Text Placeholder 12"/>
          <p:cNvSpPr txBox="1">
            <a:spLocks/>
          </p:cNvSpPr>
          <p:nvPr/>
        </p:nvSpPr>
        <p:spPr bwMode="auto">
          <a:xfrm>
            <a:off x="2000250" y="5326860"/>
            <a:ext cx="5695950" cy="613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342892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kern="1200" dirty="0">
                <a:solidFill>
                  <a:srgbClr val="4BACC6">
                    <a:lumMod val="75000"/>
                  </a:srgbClr>
                </a:solidFill>
                <a:latin typeface="Corbel" panose="020B0503020204020204" pitchFamily="34" charset="0"/>
              </a:rPr>
              <a:t>Москва, </a:t>
            </a:r>
            <a:r>
              <a:rPr lang="ru-RU" sz="1200" b="1" kern="1200" dirty="0">
                <a:solidFill>
                  <a:srgbClr val="4BACC6">
                    <a:lumMod val="75000"/>
                  </a:srgbClr>
                </a:solidFill>
                <a:latin typeface="Corbel" panose="020B0503020204020204" pitchFamily="34" charset="0"/>
              </a:rPr>
              <a:t>5 декабря </a:t>
            </a:r>
            <a:r>
              <a:rPr lang="ru-RU" sz="1200" b="1" kern="1200" dirty="0">
                <a:solidFill>
                  <a:srgbClr val="4BACC6">
                    <a:lumMod val="75000"/>
                  </a:srgbClr>
                </a:solidFill>
                <a:latin typeface="Corbel" panose="020B0503020204020204" pitchFamily="34" charset="0"/>
              </a:rPr>
              <a:t>2019 года</a:t>
            </a:r>
            <a:endParaRPr lang="en-US" sz="1200" b="1" kern="1200" dirty="0">
              <a:solidFill>
                <a:srgbClr val="4BACC6">
                  <a:lumMod val="75000"/>
                </a:srgbClr>
              </a:solidFill>
              <a:latin typeface="Corbel" panose="020B0503020204020204" pitchFamily="34" charset="0"/>
              <a:cs typeface="Arial" charset="0"/>
            </a:endParaRPr>
          </a:p>
        </p:txBody>
      </p:sp>
      <p:sp>
        <p:nvSpPr>
          <p:cNvPr id="18455" name="Title 1"/>
          <p:cNvSpPr txBox="1">
            <a:spLocks/>
          </p:cNvSpPr>
          <p:nvPr/>
        </p:nvSpPr>
        <p:spPr bwMode="auto">
          <a:xfrm>
            <a:off x="1061611" y="1638061"/>
            <a:ext cx="7727685" cy="164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300" b="1" dirty="0">
                <a:solidFill>
                  <a:srgbClr val="008080"/>
                </a:solidFill>
                <a:latin typeface="Corbel" panose="020B0503020204020204" pitchFamily="34" charset="0"/>
              </a:rPr>
              <a:t>Общественный мониторинг спорных и аварийных </a:t>
            </a:r>
            <a:r>
              <a:rPr lang="ru-RU" sz="3300" b="1" dirty="0">
                <a:solidFill>
                  <a:srgbClr val="008080"/>
                </a:solidFill>
                <a:latin typeface="Corbel" panose="020B0503020204020204" pitchFamily="34" charset="0"/>
              </a:rPr>
              <a:t>ситуаций </a:t>
            </a:r>
            <a:r>
              <a:rPr lang="en-US" sz="3300" b="1" dirty="0">
                <a:solidFill>
                  <a:srgbClr val="008080"/>
                </a:solidFill>
                <a:latin typeface="Corbel" panose="020B0503020204020204" pitchFamily="34" charset="0"/>
              </a:rPr>
              <a:t>WWF </a:t>
            </a:r>
            <a:r>
              <a:rPr lang="ru-RU" sz="3300" b="1" dirty="0">
                <a:solidFill>
                  <a:srgbClr val="008080"/>
                </a:solidFill>
                <a:latin typeface="Corbel" panose="020B0503020204020204" pitchFamily="34" charset="0"/>
              </a:rPr>
              <a:t>России. Визуализация и автоматизация взаимодействия с нефтегазовыми компаниями</a:t>
            </a:r>
            <a:endParaRPr lang="ru-RU" sz="2700" b="1" kern="1200" dirty="0">
              <a:solidFill>
                <a:srgbClr val="4BACC6">
                  <a:lumMod val="75000"/>
                </a:srgbClr>
              </a:solidFill>
              <a:latin typeface="Corbel" panose="020B0503020204020204" pitchFamily="34" charset="0"/>
            </a:endParaRPr>
          </a:p>
        </p:txBody>
      </p:sp>
      <p:sp>
        <p:nvSpPr>
          <p:cNvPr id="18456" name="Subtitle 2"/>
          <p:cNvSpPr txBox="1">
            <a:spLocks/>
          </p:cNvSpPr>
          <p:nvPr/>
        </p:nvSpPr>
        <p:spPr bwMode="auto">
          <a:xfrm>
            <a:off x="1914759" y="4286847"/>
            <a:ext cx="4630214" cy="57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342892" fontAlgn="base">
              <a:spcBef>
                <a:spcPct val="20000"/>
              </a:spcBef>
              <a:spcAft>
                <a:spcPct val="0"/>
              </a:spcAft>
            </a:pPr>
            <a:r>
              <a:rPr lang="ru-RU" sz="1800" b="1" kern="1200" dirty="0">
                <a:solidFill>
                  <a:srgbClr val="4BACC6">
                    <a:lumMod val="75000"/>
                  </a:srgbClr>
                </a:solidFill>
                <a:latin typeface="Corbel" panose="020B0503020204020204" pitchFamily="34" charset="0"/>
              </a:rPr>
              <a:t>Людмила </a:t>
            </a:r>
            <a:r>
              <a:rPr lang="ru-RU" sz="1800" b="1" kern="1200" dirty="0" err="1">
                <a:solidFill>
                  <a:srgbClr val="4BACC6">
                    <a:lumMod val="75000"/>
                  </a:srgbClr>
                </a:solidFill>
                <a:latin typeface="Corbel" panose="020B0503020204020204" pitchFamily="34" charset="0"/>
              </a:rPr>
              <a:t>Аметистова</a:t>
            </a:r>
            <a:endParaRPr lang="en-US" sz="1800" b="1" kern="1200" dirty="0">
              <a:solidFill>
                <a:srgbClr val="4BACC6">
                  <a:lumMod val="75000"/>
                </a:srgbClr>
              </a:solidFill>
              <a:latin typeface="Corbel" panose="020B0503020204020204" pitchFamily="34" charset="0"/>
            </a:endParaRPr>
          </a:p>
          <a:p>
            <a:pPr defTabSz="342892" fontAlgn="base">
              <a:spcBef>
                <a:spcPct val="20000"/>
              </a:spcBef>
              <a:spcAft>
                <a:spcPct val="0"/>
              </a:spcAft>
            </a:pPr>
            <a:r>
              <a:rPr lang="ru-RU" sz="1350" kern="1200" dirty="0">
                <a:solidFill>
                  <a:srgbClr val="4BACC6">
                    <a:lumMod val="75000"/>
                  </a:srgbClr>
                </a:solidFill>
                <a:latin typeface="Corbel" panose="020B0503020204020204" pitchFamily="34" charset="0"/>
              </a:rPr>
              <a:t>Всемирный фонд дикой природы (</a:t>
            </a:r>
            <a:r>
              <a:rPr lang="en-US" sz="1350" kern="1200" dirty="0">
                <a:solidFill>
                  <a:srgbClr val="4BACC6">
                    <a:lumMod val="75000"/>
                  </a:srgbClr>
                </a:solidFill>
                <a:latin typeface="Corbel" panose="020B0503020204020204" pitchFamily="34" charset="0"/>
              </a:rPr>
              <a:t>WWF</a:t>
            </a:r>
            <a:r>
              <a:rPr lang="ru-RU" sz="1350" kern="1200" dirty="0">
                <a:solidFill>
                  <a:srgbClr val="4BACC6">
                    <a:lumMod val="75000"/>
                  </a:srgbClr>
                </a:solidFill>
                <a:latin typeface="Corbel" panose="020B0503020204020204" pitchFamily="34" charset="0"/>
              </a:rPr>
              <a:t>)</a:t>
            </a:r>
            <a:r>
              <a:rPr lang="en-US" sz="1350" kern="1200" dirty="0">
                <a:solidFill>
                  <a:srgbClr val="4BACC6">
                    <a:lumMod val="75000"/>
                  </a:srgbClr>
                </a:solidFill>
                <a:latin typeface="Corbel" panose="020B0503020204020204" pitchFamily="34" charset="0"/>
              </a:rPr>
              <a:t> </a:t>
            </a:r>
            <a:r>
              <a:rPr lang="ru-RU" sz="1350" kern="1200" dirty="0">
                <a:solidFill>
                  <a:srgbClr val="4BACC6">
                    <a:lumMod val="75000"/>
                  </a:srgbClr>
                </a:solidFill>
                <a:latin typeface="Corbel" panose="020B0503020204020204" pitchFamily="34" charset="0"/>
              </a:rPr>
              <a:t>России</a:t>
            </a:r>
            <a:endParaRPr lang="ru-RU" sz="1350" kern="1200" dirty="0">
              <a:solidFill>
                <a:srgbClr val="4BACC6">
                  <a:lumMod val="75000"/>
                </a:srgbClr>
              </a:solidFill>
              <a:latin typeface="Corbel" panose="020B0503020204020204" pitchFamily="34" charset="0"/>
            </a:endParaRPr>
          </a:p>
          <a:p>
            <a:pPr defTabSz="342892" fontAlgn="base">
              <a:spcBef>
                <a:spcPct val="20000"/>
              </a:spcBef>
              <a:spcAft>
                <a:spcPct val="0"/>
              </a:spcAft>
            </a:pPr>
            <a:endParaRPr lang="ru-RU" sz="1350" b="1" kern="1200" dirty="0">
              <a:solidFill>
                <a:srgbClr val="4BACC6">
                  <a:lumMod val="75000"/>
                </a:srgbClr>
              </a:solidFill>
              <a:latin typeface="Arial" charset="0"/>
              <a:cs typeface="Arial" charset="0"/>
            </a:endParaRPr>
          </a:p>
          <a:p>
            <a:pPr defTabSz="342892" fontAlgn="base">
              <a:spcBef>
                <a:spcPct val="20000"/>
              </a:spcBef>
              <a:spcAft>
                <a:spcPct val="0"/>
              </a:spcAft>
            </a:pPr>
            <a:endParaRPr lang="ru-RU" sz="1350" b="1" kern="1200" dirty="0">
              <a:solidFill>
                <a:srgbClr val="4BACC6">
                  <a:lumMod val="75000"/>
                </a:srgbClr>
              </a:solidFill>
              <a:latin typeface="Arial" charset="0"/>
              <a:cs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967288" y="3768332"/>
            <a:ext cx="2190750" cy="1190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0" y="857250"/>
            <a:ext cx="257240" cy="5143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892">
              <a:defRPr/>
            </a:pPr>
            <a:endParaRPr lang="en-US" sz="1350" kern="1200" dirty="0">
              <a:solidFill>
                <a:prstClr val="white"/>
              </a:solidFill>
            </a:endParaRPr>
          </a:p>
        </p:txBody>
      </p:sp>
      <p:pic>
        <p:nvPicPr>
          <p:cNvPr id="21" name="Picture 20" descr="masterpanda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82686" y="1005173"/>
            <a:ext cx="400883" cy="53588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14" y="3901164"/>
            <a:ext cx="7889582" cy="32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93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4306DB0F-A38B-4999-A271-44B7B3D29B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17694" y="944724"/>
            <a:ext cx="6480720" cy="647700"/>
          </a:xfrm>
        </p:spPr>
        <p:txBody>
          <a:bodyPr>
            <a:normAutofit/>
          </a:bodyPr>
          <a:lstStyle/>
          <a:p>
            <a:pPr algn="ctr"/>
            <a:r>
              <a:rPr lang="ru-RU" altLang="ru-RU" sz="2100" b="1" dirty="0">
                <a:solidFill>
                  <a:srgbClr val="008080"/>
                </a:solidFill>
                <a:latin typeface="Corbel" panose="020B0503020204020204" pitchFamily="34" charset="0"/>
              </a:rPr>
              <a:t>Результаты рейтинга 2019 по критериям 3.5 и 3.6</a:t>
            </a:r>
          </a:p>
        </p:txBody>
      </p:sp>
      <p:sp>
        <p:nvSpPr>
          <p:cNvPr id="197635" name="Rectangle 3">
            <a:extLst>
              <a:ext uri="{FF2B5EF4-FFF2-40B4-BE49-F238E27FC236}">
                <a16:creationId xmlns:a16="http://schemas.microsoft.com/office/drawing/2014/main" id="{9E8677C1-652E-44D8-8134-3E4F9B955D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53598" y="1916833"/>
            <a:ext cx="2970330" cy="3834426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ru-RU" altLang="ru-RU" b="1" dirty="0">
                <a:solidFill>
                  <a:schemeClr val="bg1"/>
                </a:solidFill>
              </a:rPr>
              <a:t>Учет в рейтинге критериев 3.5 и 3.6:</a:t>
            </a:r>
          </a:p>
          <a:p>
            <a:pPr>
              <a:buFontTx/>
              <a:buNone/>
            </a:pPr>
            <a:endParaRPr lang="ru-RU" altLang="ru-RU" b="1" dirty="0">
              <a:solidFill>
                <a:schemeClr val="bg1"/>
              </a:solidFill>
            </a:endParaRPr>
          </a:p>
          <a:p>
            <a:r>
              <a:rPr lang="ru-RU" dirty="0">
                <a:highlight>
                  <a:srgbClr val="00FF00"/>
                </a:highlight>
              </a:rPr>
              <a:t>Зеленый</a:t>
            </a:r>
            <a:r>
              <a:rPr lang="ru-RU" dirty="0"/>
              <a:t> - </a:t>
            </a:r>
            <a:r>
              <a:rPr lang="ru-RU" b="1" dirty="0"/>
              <a:t>есть</a:t>
            </a:r>
            <a:r>
              <a:rPr lang="ru-RU" dirty="0"/>
              <a:t> объективная </a:t>
            </a:r>
            <a:r>
              <a:rPr lang="ru-RU" b="1" dirty="0"/>
              <a:t>информация</a:t>
            </a:r>
            <a:r>
              <a:rPr lang="ru-RU" dirty="0"/>
              <a:t> на сайте компании </a:t>
            </a:r>
            <a:r>
              <a:rPr lang="ru-RU" b="1" dirty="0"/>
              <a:t>или спорные экологические ситуации/аварии</a:t>
            </a:r>
            <a:r>
              <a:rPr lang="ru-RU" dirty="0"/>
              <a:t> за отчетный период </a:t>
            </a:r>
            <a:r>
              <a:rPr lang="ru-RU" b="1" dirty="0"/>
              <a:t>отсутствуют</a:t>
            </a:r>
            <a:endParaRPr lang="ru-RU" dirty="0"/>
          </a:p>
          <a:p>
            <a:r>
              <a:rPr lang="ru-RU" dirty="0">
                <a:highlight>
                  <a:srgbClr val="FFFF00"/>
                </a:highlight>
              </a:rPr>
              <a:t>Желтый</a:t>
            </a:r>
            <a:r>
              <a:rPr lang="ru-RU" dirty="0"/>
              <a:t> - </a:t>
            </a:r>
            <a:r>
              <a:rPr lang="ru-RU" b="1" dirty="0"/>
              <a:t>информация</a:t>
            </a:r>
            <a:r>
              <a:rPr lang="ru-RU" dirty="0"/>
              <a:t> на сайте компании </a:t>
            </a:r>
            <a:r>
              <a:rPr lang="ru-RU" b="1" dirty="0"/>
              <a:t>фрагментарна</a:t>
            </a:r>
            <a:r>
              <a:rPr lang="ru-RU" dirty="0"/>
              <a:t> </a:t>
            </a:r>
          </a:p>
          <a:p>
            <a:r>
              <a:rPr lang="ru-RU" dirty="0">
                <a:highlight>
                  <a:srgbClr val="FF0000"/>
                </a:highlight>
              </a:rPr>
              <a:t>Красный</a:t>
            </a:r>
            <a:r>
              <a:rPr lang="ru-RU" dirty="0"/>
              <a:t> - </a:t>
            </a:r>
            <a:r>
              <a:rPr lang="ru-RU" b="1" dirty="0"/>
              <a:t>информация отсутствует или недостоверна</a:t>
            </a:r>
            <a:r>
              <a:rPr lang="ru-RU" dirty="0"/>
              <a:t> </a:t>
            </a:r>
            <a:endParaRPr lang="ru-RU" altLang="ru-RU" b="1" dirty="0">
              <a:solidFill>
                <a:srgbClr val="009900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01DC4E5-A769-486C-A4A5-01BCC30BEC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591770"/>
              </p:ext>
            </p:extLst>
          </p:nvPr>
        </p:nvGraphicFramePr>
        <p:xfrm>
          <a:off x="4139952" y="1592425"/>
          <a:ext cx="4860540" cy="4398482"/>
        </p:xfrm>
        <a:graphic>
          <a:graphicData uri="http://schemas.openxmlformats.org/drawingml/2006/table">
            <a:tbl>
              <a:tblPr/>
              <a:tblGrid>
                <a:gridCol w="1865339">
                  <a:extLst>
                    <a:ext uri="{9D8B030D-6E8A-4147-A177-3AD203B41FA5}">
                      <a16:colId xmlns:a16="http://schemas.microsoft.com/office/drawing/2014/main" val="850654288"/>
                    </a:ext>
                  </a:extLst>
                </a:gridCol>
                <a:gridCol w="1886657">
                  <a:extLst>
                    <a:ext uri="{9D8B030D-6E8A-4147-A177-3AD203B41FA5}">
                      <a16:colId xmlns:a16="http://schemas.microsoft.com/office/drawing/2014/main" val="661405191"/>
                    </a:ext>
                  </a:extLst>
                </a:gridCol>
                <a:gridCol w="1108544">
                  <a:extLst>
                    <a:ext uri="{9D8B030D-6E8A-4147-A177-3AD203B41FA5}">
                      <a16:colId xmlns:a16="http://schemas.microsoft.com/office/drawing/2014/main" val="1898922929"/>
                    </a:ext>
                  </a:extLst>
                </a:gridCol>
              </a:tblGrid>
              <a:tr h="5265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Аварии и спорные ситуации в 2018 по результатам мониторинга WWF России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Обратная связь от компании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5661001"/>
                  </a:ext>
                </a:extLst>
              </a:tr>
              <a:tr h="1762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КОМПАНИЯ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5965453"/>
                  </a:ext>
                </a:extLst>
              </a:tr>
              <a:tr h="1762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РОСНЕФТЬ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969958"/>
                  </a:ext>
                </a:extLst>
              </a:tr>
              <a:tr h="1762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ЛУКОЙЛ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237132"/>
                  </a:ext>
                </a:extLst>
              </a:tr>
              <a:tr h="1762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СУРГУТНЕФТЕГАЗ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9020960"/>
                  </a:ext>
                </a:extLst>
              </a:tr>
              <a:tr h="1762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ГАЗПРОМ НЕФТЬ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330428"/>
                  </a:ext>
                </a:extLst>
              </a:tr>
              <a:tr h="1762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ТАТНЕФТЬ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637299"/>
                  </a:ext>
                </a:extLst>
              </a:tr>
              <a:tr h="1762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ГАЗПРОМ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2664343"/>
                  </a:ext>
                </a:extLst>
              </a:tr>
              <a:tr h="1762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СЛАВНЕФТЬ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216693"/>
                  </a:ext>
                </a:extLst>
              </a:tr>
              <a:tr h="1762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ЭКСОН НЛ (САХАЛИН 1)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293758"/>
                  </a:ext>
                </a:extLst>
              </a:tr>
              <a:tr h="1762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НОВАТЭК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804209"/>
                  </a:ext>
                </a:extLst>
              </a:tr>
              <a:tr h="1762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РУССНЕФТЬ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695701"/>
                  </a:ext>
                </a:extLst>
              </a:tr>
              <a:tr h="1762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НЕФТИСА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3853261"/>
                  </a:ext>
                </a:extLst>
              </a:tr>
              <a:tr h="1762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ИРКУТСКАЯ НК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878243"/>
                  </a:ext>
                </a:extLst>
              </a:tr>
              <a:tr h="1762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САЛЫМ ПЕТРОЛЕУМ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403915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САХАЛИН ЭНЕРДЖИ (САХАЛИН 2)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307067"/>
                  </a:ext>
                </a:extLst>
              </a:tr>
              <a:tr h="1762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ЗАРУБЕЖНЕФТЬ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589808"/>
                  </a:ext>
                </a:extLst>
              </a:tr>
              <a:tr h="1762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ННК (АО «Нефтегазхолдинг»)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380772"/>
                  </a:ext>
                </a:extLst>
              </a:tr>
              <a:tr h="1762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ДУЛИСЬМА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69797"/>
                  </a:ext>
                </a:extLst>
              </a:tr>
              <a:tr h="1762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ТРАНСНЕФТЬ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5103743"/>
                  </a:ext>
                </a:extLst>
              </a:tr>
              <a:tr h="1762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НОВЫЙ ПОТОК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1318890"/>
                  </a:ext>
                </a:extLst>
              </a:tr>
              <a:tr h="1762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КТК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64367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234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01D91-71D6-4069-90A2-6461B4593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350" y="890718"/>
            <a:ext cx="6223073" cy="432048"/>
          </a:xfrm>
        </p:spPr>
        <p:txBody>
          <a:bodyPr>
            <a:normAutofit fontScale="90000"/>
          </a:bodyPr>
          <a:lstStyle/>
          <a:p>
            <a:r>
              <a:rPr lang="ru-RU" altLang="ru-RU" sz="2100" b="1" dirty="0">
                <a:solidFill>
                  <a:srgbClr val="008080"/>
                </a:solidFill>
                <a:latin typeface="Corbel" panose="020B0503020204020204" pitchFamily="34" charset="0"/>
              </a:rPr>
              <a:t>Визуализация аварий и спорных экологических ситуаций </a:t>
            </a:r>
            <a:endParaRPr lang="ru-RU" dirty="0">
              <a:solidFill>
                <a:srgbClr val="00808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2AA8D7-EFCB-4569-A270-FC6E4EE7E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76" y="1322766"/>
            <a:ext cx="8256917" cy="464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7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B83CEC-0A1A-45AD-B038-78277D990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52C986-D3BF-42AE-B79D-8FD488B09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6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4BE2F-ED3C-433E-B30B-AF2499DB0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6CD13F-7422-4C26-91B8-FCF672670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8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48544F2E-FE1A-42C5-840E-78207325DB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3598" y="944724"/>
            <a:ext cx="8100900" cy="647700"/>
          </a:xfrm>
        </p:spPr>
        <p:txBody>
          <a:bodyPr>
            <a:normAutofit/>
          </a:bodyPr>
          <a:lstStyle/>
          <a:p>
            <a:pPr algn="ctr"/>
            <a:r>
              <a:rPr lang="ru-RU" altLang="ru-RU" sz="2100" b="1" dirty="0">
                <a:solidFill>
                  <a:srgbClr val="008080"/>
                </a:solidFill>
                <a:latin typeface="Corbel" panose="020B0503020204020204" pitchFamily="34" charset="0"/>
              </a:rPr>
              <a:t>Уровни взаимодействия с заинтересованными сторонами по авариям и спорным экологическим ситуациям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D181E1D-35A3-4F16-89D2-513E1473EA07}"/>
              </a:ext>
            </a:extLst>
          </p:cNvPr>
          <p:cNvSpPr/>
          <p:nvPr/>
        </p:nvSpPr>
        <p:spPr>
          <a:xfrm>
            <a:off x="143508" y="4239090"/>
            <a:ext cx="1728192" cy="11341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Информация в публичном пространстве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644CD37-023C-427D-940D-ADD7C638148D}"/>
              </a:ext>
            </a:extLst>
          </p:cNvPr>
          <p:cNvSpPr/>
          <p:nvPr/>
        </p:nvSpPr>
        <p:spPr>
          <a:xfrm>
            <a:off x="1925706" y="3624224"/>
            <a:ext cx="1728192" cy="11341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Обзоры </a:t>
            </a:r>
            <a:r>
              <a:rPr lang="en-US" sz="1200" dirty="0"/>
              <a:t>WWF </a:t>
            </a:r>
            <a:r>
              <a:rPr lang="ru-RU" sz="1200" dirty="0"/>
              <a:t>России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E2EB76B-A456-4B2A-BF2C-9C92908A3AF2}"/>
              </a:ext>
            </a:extLst>
          </p:cNvPr>
          <p:cNvSpPr/>
          <p:nvPr/>
        </p:nvSpPr>
        <p:spPr>
          <a:xfrm>
            <a:off x="3707904" y="2915757"/>
            <a:ext cx="1728192" cy="1134126"/>
          </a:xfrm>
          <a:prstGeom prst="round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Обзоры </a:t>
            </a:r>
            <a:r>
              <a:rPr lang="en-US" sz="1200" dirty="0"/>
              <a:t>WWF </a:t>
            </a:r>
            <a:r>
              <a:rPr lang="ru-RU" sz="1200" dirty="0"/>
              <a:t>России с обратной связью от компаний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94E6B57-FE3C-4B90-B438-4B83DE65A9F7}"/>
              </a:ext>
            </a:extLst>
          </p:cNvPr>
          <p:cNvSpPr/>
          <p:nvPr/>
        </p:nvSpPr>
        <p:spPr>
          <a:xfrm>
            <a:off x="7326306" y="1665137"/>
            <a:ext cx="1728192" cy="1134126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Системная работа с ЗС по взаимодействию во время аварий и спорных ситуаций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AEFECF5-6FEC-45AA-B472-C7537E1B3801}"/>
              </a:ext>
            </a:extLst>
          </p:cNvPr>
          <p:cNvSpPr/>
          <p:nvPr/>
        </p:nvSpPr>
        <p:spPr>
          <a:xfrm>
            <a:off x="5496006" y="2252730"/>
            <a:ext cx="1728192" cy="113412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Информация на сайтах компаний</a:t>
            </a:r>
          </a:p>
        </p:txBody>
      </p:sp>
      <p:cxnSp>
        <p:nvCxnSpPr>
          <p:cNvPr id="14" name="Соединитель: изогнутый 13">
            <a:extLst>
              <a:ext uri="{FF2B5EF4-FFF2-40B4-BE49-F238E27FC236}">
                <a16:creationId xmlns:a16="http://schemas.microsoft.com/office/drawing/2014/main" id="{9DEC6046-EFFB-4800-97CE-2DE3BEDF544C}"/>
              </a:ext>
            </a:extLst>
          </p:cNvPr>
          <p:cNvCxnSpPr>
            <a:stCxn id="7" idx="0"/>
          </p:cNvCxnSpPr>
          <p:nvPr/>
        </p:nvCxnSpPr>
        <p:spPr>
          <a:xfrm rot="5400000" flipH="1" flipV="1">
            <a:off x="1250631" y="3618021"/>
            <a:ext cx="378042" cy="864096"/>
          </a:xfrm>
          <a:prstGeom prst="curved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оединитель: изогнутый 14">
            <a:extLst>
              <a:ext uri="{FF2B5EF4-FFF2-40B4-BE49-F238E27FC236}">
                <a16:creationId xmlns:a16="http://schemas.microsoft.com/office/drawing/2014/main" id="{B582128E-FED9-4E7C-A3C7-33DA72D06473}"/>
              </a:ext>
            </a:extLst>
          </p:cNvPr>
          <p:cNvCxnSpPr/>
          <p:nvPr/>
        </p:nvCxnSpPr>
        <p:spPr>
          <a:xfrm rot="5400000" flipH="1" flipV="1">
            <a:off x="3026925" y="2954808"/>
            <a:ext cx="378042" cy="864096"/>
          </a:xfrm>
          <a:prstGeom prst="curved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: изогнутый 15">
            <a:extLst>
              <a:ext uri="{FF2B5EF4-FFF2-40B4-BE49-F238E27FC236}">
                <a16:creationId xmlns:a16="http://schemas.microsoft.com/office/drawing/2014/main" id="{84D1525A-AFD3-49A9-8A56-2F64B987A6F6}"/>
              </a:ext>
            </a:extLst>
          </p:cNvPr>
          <p:cNvCxnSpPr/>
          <p:nvPr/>
        </p:nvCxnSpPr>
        <p:spPr>
          <a:xfrm rot="5400000" flipH="1" flipV="1">
            <a:off x="4826835" y="2212700"/>
            <a:ext cx="378042" cy="864096"/>
          </a:xfrm>
          <a:prstGeom prst="curved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оединитель: изогнутый 16">
            <a:extLst>
              <a:ext uri="{FF2B5EF4-FFF2-40B4-BE49-F238E27FC236}">
                <a16:creationId xmlns:a16="http://schemas.microsoft.com/office/drawing/2014/main" id="{7A1E6652-E25D-4F8C-8E81-8274112A7189}"/>
              </a:ext>
            </a:extLst>
          </p:cNvPr>
          <p:cNvCxnSpPr/>
          <p:nvPr/>
        </p:nvCxnSpPr>
        <p:spPr>
          <a:xfrm rot="5400000" flipH="1" flipV="1">
            <a:off x="6679597" y="1585040"/>
            <a:ext cx="378042" cy="864096"/>
          </a:xfrm>
          <a:prstGeom prst="curved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авая фигурная скобка 17">
            <a:extLst>
              <a:ext uri="{FF2B5EF4-FFF2-40B4-BE49-F238E27FC236}">
                <a16:creationId xmlns:a16="http://schemas.microsoft.com/office/drawing/2014/main" id="{7AFBE009-7687-4969-BCF4-8726A02C3EDB}"/>
              </a:ext>
            </a:extLst>
          </p:cNvPr>
          <p:cNvSpPr/>
          <p:nvPr/>
        </p:nvSpPr>
        <p:spPr>
          <a:xfrm rot="5400000">
            <a:off x="2795706" y="3198506"/>
            <a:ext cx="540060" cy="4980360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0" name="Правая фигурная скобка 19">
            <a:extLst>
              <a:ext uri="{FF2B5EF4-FFF2-40B4-BE49-F238E27FC236}">
                <a16:creationId xmlns:a16="http://schemas.microsoft.com/office/drawing/2014/main" id="{8EDB60E0-ED57-42C1-8AFA-FB4A7F24C061}"/>
              </a:ext>
            </a:extLst>
          </p:cNvPr>
          <p:cNvSpPr/>
          <p:nvPr/>
        </p:nvSpPr>
        <p:spPr>
          <a:xfrm rot="5400000">
            <a:off x="7172150" y="2551432"/>
            <a:ext cx="540060" cy="3240360"/>
          </a:xfrm>
          <a:prstGeom prst="rightBrac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5D8E70-4742-46FE-92E2-FE818C58AC33}"/>
              </a:ext>
            </a:extLst>
          </p:cNvPr>
          <p:cNvSpPr txBox="1"/>
          <p:nvPr/>
        </p:nvSpPr>
        <p:spPr>
          <a:xfrm>
            <a:off x="1682427" y="5317716"/>
            <a:ext cx="308770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>
                <a:solidFill>
                  <a:schemeClr val="accent1">
                    <a:lumMod val="50000"/>
                  </a:schemeClr>
                </a:solidFill>
              </a:rPr>
              <a:t>Реактивное участие компаний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200418-8ED4-4FDC-A0B0-B972FCF036EA}"/>
              </a:ext>
            </a:extLst>
          </p:cNvPr>
          <p:cNvSpPr txBox="1"/>
          <p:nvPr/>
        </p:nvSpPr>
        <p:spPr>
          <a:xfrm>
            <a:off x="5854489" y="3739606"/>
            <a:ext cx="322395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err="1">
                <a:solidFill>
                  <a:schemeClr val="accent2">
                    <a:lumMod val="50000"/>
                  </a:schemeClr>
                </a:solidFill>
              </a:rPr>
              <a:t>Проактивное</a:t>
            </a:r>
            <a:r>
              <a:rPr lang="ru-RU" sz="1500" b="1" dirty="0">
                <a:solidFill>
                  <a:schemeClr val="accent2">
                    <a:lumMod val="50000"/>
                  </a:schemeClr>
                </a:solidFill>
              </a:rPr>
              <a:t> участие компаний</a:t>
            </a:r>
          </a:p>
        </p:txBody>
      </p:sp>
    </p:spTree>
    <p:extLst>
      <p:ext uri="{BB962C8B-B14F-4D97-AF65-F5344CB8AC3E}">
        <p14:creationId xmlns:p14="http://schemas.microsoft.com/office/powerpoint/2010/main" val="368582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48544F2E-FE1A-42C5-840E-78207325DB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3598" y="944724"/>
            <a:ext cx="8100900" cy="647700"/>
          </a:xfrm>
        </p:spPr>
        <p:txBody>
          <a:bodyPr>
            <a:normAutofit/>
          </a:bodyPr>
          <a:lstStyle/>
          <a:p>
            <a:pPr algn="ctr"/>
            <a:r>
              <a:rPr lang="ru-RU" altLang="ru-RU" sz="2100" b="1" dirty="0">
                <a:solidFill>
                  <a:srgbClr val="008080"/>
                </a:solidFill>
                <a:latin typeface="Corbel" panose="020B0503020204020204" pitchFamily="34" charset="0"/>
              </a:rPr>
              <a:t>Уровни взаимодействия с заинтересованными сторонами по авариям и спорным экологическим ситуациям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D181E1D-35A3-4F16-89D2-513E1473EA07}"/>
              </a:ext>
            </a:extLst>
          </p:cNvPr>
          <p:cNvSpPr/>
          <p:nvPr/>
        </p:nvSpPr>
        <p:spPr>
          <a:xfrm>
            <a:off x="143508" y="4239090"/>
            <a:ext cx="1728192" cy="11341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Информация в публичном пространстве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644CD37-023C-427D-940D-ADD7C638148D}"/>
              </a:ext>
            </a:extLst>
          </p:cNvPr>
          <p:cNvSpPr/>
          <p:nvPr/>
        </p:nvSpPr>
        <p:spPr>
          <a:xfrm>
            <a:off x="1925706" y="3624224"/>
            <a:ext cx="1728192" cy="11341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Обзоры </a:t>
            </a:r>
            <a:r>
              <a:rPr lang="en-US" sz="1200" dirty="0"/>
              <a:t>WWF </a:t>
            </a:r>
            <a:r>
              <a:rPr lang="ru-RU" sz="1200" dirty="0"/>
              <a:t>России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E2EB76B-A456-4B2A-BF2C-9C92908A3AF2}"/>
              </a:ext>
            </a:extLst>
          </p:cNvPr>
          <p:cNvSpPr/>
          <p:nvPr/>
        </p:nvSpPr>
        <p:spPr>
          <a:xfrm>
            <a:off x="3707904" y="2915757"/>
            <a:ext cx="1728192" cy="1134126"/>
          </a:xfrm>
          <a:prstGeom prst="roundRect">
            <a:avLst/>
          </a:prstGeom>
          <a:solidFill>
            <a:schemeClr val="tx2">
              <a:lumMod val="90000"/>
            </a:schemeClr>
          </a:solidFill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Обзоры </a:t>
            </a:r>
            <a:r>
              <a:rPr lang="en-US" sz="1200" dirty="0"/>
              <a:t>WWF </a:t>
            </a:r>
            <a:r>
              <a:rPr lang="ru-RU" sz="1200" dirty="0"/>
              <a:t>России с обратной связью от компаний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94E6B57-FE3C-4B90-B438-4B83DE65A9F7}"/>
              </a:ext>
            </a:extLst>
          </p:cNvPr>
          <p:cNvSpPr/>
          <p:nvPr/>
        </p:nvSpPr>
        <p:spPr>
          <a:xfrm>
            <a:off x="7326306" y="1665137"/>
            <a:ext cx="1728192" cy="1134126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Системная работа с ЗС по взаимодействию во время аварий и спорных ситуаций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AEFECF5-6FEC-45AA-B472-C7537E1B3801}"/>
              </a:ext>
            </a:extLst>
          </p:cNvPr>
          <p:cNvSpPr/>
          <p:nvPr/>
        </p:nvSpPr>
        <p:spPr>
          <a:xfrm>
            <a:off x="5496006" y="2252730"/>
            <a:ext cx="1728192" cy="113412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Информация на сайтах компаний</a:t>
            </a:r>
          </a:p>
        </p:txBody>
      </p:sp>
      <p:cxnSp>
        <p:nvCxnSpPr>
          <p:cNvPr id="14" name="Соединитель: изогнутый 13">
            <a:extLst>
              <a:ext uri="{FF2B5EF4-FFF2-40B4-BE49-F238E27FC236}">
                <a16:creationId xmlns:a16="http://schemas.microsoft.com/office/drawing/2014/main" id="{9DEC6046-EFFB-4800-97CE-2DE3BEDF544C}"/>
              </a:ext>
            </a:extLst>
          </p:cNvPr>
          <p:cNvCxnSpPr>
            <a:stCxn id="7" idx="0"/>
          </p:cNvCxnSpPr>
          <p:nvPr/>
        </p:nvCxnSpPr>
        <p:spPr>
          <a:xfrm rot="5400000" flipH="1" flipV="1">
            <a:off x="1250631" y="3618021"/>
            <a:ext cx="378042" cy="864096"/>
          </a:xfrm>
          <a:prstGeom prst="curved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оединитель: изогнутый 14">
            <a:extLst>
              <a:ext uri="{FF2B5EF4-FFF2-40B4-BE49-F238E27FC236}">
                <a16:creationId xmlns:a16="http://schemas.microsoft.com/office/drawing/2014/main" id="{B582128E-FED9-4E7C-A3C7-33DA72D06473}"/>
              </a:ext>
            </a:extLst>
          </p:cNvPr>
          <p:cNvCxnSpPr/>
          <p:nvPr/>
        </p:nvCxnSpPr>
        <p:spPr>
          <a:xfrm rot="5400000" flipH="1" flipV="1">
            <a:off x="3026925" y="2954808"/>
            <a:ext cx="378042" cy="864096"/>
          </a:xfrm>
          <a:prstGeom prst="curved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: изогнутый 15">
            <a:extLst>
              <a:ext uri="{FF2B5EF4-FFF2-40B4-BE49-F238E27FC236}">
                <a16:creationId xmlns:a16="http://schemas.microsoft.com/office/drawing/2014/main" id="{84D1525A-AFD3-49A9-8A56-2F64B987A6F6}"/>
              </a:ext>
            </a:extLst>
          </p:cNvPr>
          <p:cNvCxnSpPr/>
          <p:nvPr/>
        </p:nvCxnSpPr>
        <p:spPr>
          <a:xfrm rot="5400000" flipH="1" flipV="1">
            <a:off x="4826835" y="2212700"/>
            <a:ext cx="378042" cy="864096"/>
          </a:xfrm>
          <a:prstGeom prst="curved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оединитель: изогнутый 16">
            <a:extLst>
              <a:ext uri="{FF2B5EF4-FFF2-40B4-BE49-F238E27FC236}">
                <a16:creationId xmlns:a16="http://schemas.microsoft.com/office/drawing/2014/main" id="{7A1E6652-E25D-4F8C-8E81-8274112A7189}"/>
              </a:ext>
            </a:extLst>
          </p:cNvPr>
          <p:cNvCxnSpPr/>
          <p:nvPr/>
        </p:nvCxnSpPr>
        <p:spPr>
          <a:xfrm rot="5400000" flipH="1" flipV="1">
            <a:off x="6679597" y="1585040"/>
            <a:ext cx="378042" cy="864096"/>
          </a:xfrm>
          <a:prstGeom prst="curved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авая фигурная скобка 17">
            <a:extLst>
              <a:ext uri="{FF2B5EF4-FFF2-40B4-BE49-F238E27FC236}">
                <a16:creationId xmlns:a16="http://schemas.microsoft.com/office/drawing/2014/main" id="{7AFBE009-7687-4969-BCF4-8726A02C3EDB}"/>
              </a:ext>
            </a:extLst>
          </p:cNvPr>
          <p:cNvSpPr/>
          <p:nvPr/>
        </p:nvSpPr>
        <p:spPr>
          <a:xfrm rot="5400000">
            <a:off x="2795706" y="3198506"/>
            <a:ext cx="540060" cy="4980360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0" name="Правая фигурная скобка 19">
            <a:extLst>
              <a:ext uri="{FF2B5EF4-FFF2-40B4-BE49-F238E27FC236}">
                <a16:creationId xmlns:a16="http://schemas.microsoft.com/office/drawing/2014/main" id="{8EDB60E0-ED57-42C1-8AFA-FB4A7F24C061}"/>
              </a:ext>
            </a:extLst>
          </p:cNvPr>
          <p:cNvSpPr/>
          <p:nvPr/>
        </p:nvSpPr>
        <p:spPr>
          <a:xfrm rot="5400000">
            <a:off x="7172150" y="2551432"/>
            <a:ext cx="540060" cy="3240360"/>
          </a:xfrm>
          <a:prstGeom prst="rightBrac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5D8E70-4742-46FE-92E2-FE818C58AC33}"/>
              </a:ext>
            </a:extLst>
          </p:cNvPr>
          <p:cNvSpPr txBox="1"/>
          <p:nvPr/>
        </p:nvSpPr>
        <p:spPr>
          <a:xfrm>
            <a:off x="1682427" y="5317716"/>
            <a:ext cx="308770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>
                <a:solidFill>
                  <a:schemeClr val="accent1">
                    <a:lumMod val="50000"/>
                  </a:schemeClr>
                </a:solidFill>
              </a:rPr>
              <a:t>Реактивное участие компаний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200418-8ED4-4FDC-A0B0-B972FCF036EA}"/>
              </a:ext>
            </a:extLst>
          </p:cNvPr>
          <p:cNvSpPr txBox="1"/>
          <p:nvPr/>
        </p:nvSpPr>
        <p:spPr>
          <a:xfrm>
            <a:off x="5854489" y="3739606"/>
            <a:ext cx="322395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err="1">
                <a:solidFill>
                  <a:schemeClr val="accent2">
                    <a:lumMod val="50000"/>
                  </a:schemeClr>
                </a:solidFill>
              </a:rPr>
              <a:t>Проактивное</a:t>
            </a:r>
            <a:r>
              <a:rPr lang="ru-RU" sz="1500" b="1" dirty="0">
                <a:solidFill>
                  <a:schemeClr val="accent2">
                    <a:lumMod val="50000"/>
                  </a:schemeClr>
                </a:solidFill>
              </a:rPr>
              <a:t> участие компаний</a:t>
            </a:r>
          </a:p>
        </p:txBody>
      </p:sp>
    </p:spTree>
    <p:extLst>
      <p:ext uri="{BB962C8B-B14F-4D97-AF65-F5344CB8AC3E}">
        <p14:creationId xmlns:p14="http://schemas.microsoft.com/office/powerpoint/2010/main" val="322681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48544F2E-FE1A-42C5-840E-78207325DB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3598" y="944724"/>
            <a:ext cx="8100900" cy="647700"/>
          </a:xfrm>
        </p:spPr>
        <p:txBody>
          <a:bodyPr>
            <a:normAutofit/>
          </a:bodyPr>
          <a:lstStyle/>
          <a:p>
            <a:pPr algn="ctr"/>
            <a:r>
              <a:rPr lang="ru-RU" altLang="ru-RU" sz="2100" b="1" dirty="0">
                <a:solidFill>
                  <a:srgbClr val="008080"/>
                </a:solidFill>
                <a:latin typeface="Corbel" panose="020B0503020204020204" pitchFamily="34" charset="0"/>
              </a:rPr>
              <a:t>Уровни взаимодействия с заинтересованными сторонами по авариям и спорным экологическим ситуациям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D181E1D-35A3-4F16-89D2-513E1473EA07}"/>
              </a:ext>
            </a:extLst>
          </p:cNvPr>
          <p:cNvSpPr/>
          <p:nvPr/>
        </p:nvSpPr>
        <p:spPr>
          <a:xfrm>
            <a:off x="143508" y="4239090"/>
            <a:ext cx="1728192" cy="11341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Информация в публичном пространстве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644CD37-023C-427D-940D-ADD7C638148D}"/>
              </a:ext>
            </a:extLst>
          </p:cNvPr>
          <p:cNvSpPr/>
          <p:nvPr/>
        </p:nvSpPr>
        <p:spPr>
          <a:xfrm>
            <a:off x="1925706" y="3624224"/>
            <a:ext cx="1728192" cy="11341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Обзоры </a:t>
            </a:r>
            <a:r>
              <a:rPr lang="en-US" sz="1200" dirty="0"/>
              <a:t>WWF </a:t>
            </a:r>
            <a:r>
              <a:rPr lang="ru-RU" sz="1200" dirty="0"/>
              <a:t>России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E2EB76B-A456-4B2A-BF2C-9C92908A3AF2}"/>
              </a:ext>
            </a:extLst>
          </p:cNvPr>
          <p:cNvSpPr/>
          <p:nvPr/>
        </p:nvSpPr>
        <p:spPr>
          <a:xfrm>
            <a:off x="3707904" y="2915757"/>
            <a:ext cx="1728192" cy="1134126"/>
          </a:xfrm>
          <a:prstGeom prst="round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Обзоры </a:t>
            </a:r>
            <a:r>
              <a:rPr lang="en-US" sz="1200" dirty="0"/>
              <a:t>WWF </a:t>
            </a:r>
            <a:r>
              <a:rPr lang="ru-RU" sz="1200" dirty="0"/>
              <a:t>России с обратной связью от компаний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94E6B57-FE3C-4B90-B438-4B83DE65A9F7}"/>
              </a:ext>
            </a:extLst>
          </p:cNvPr>
          <p:cNvSpPr/>
          <p:nvPr/>
        </p:nvSpPr>
        <p:spPr>
          <a:xfrm>
            <a:off x="7326306" y="1665137"/>
            <a:ext cx="1728192" cy="1134126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Системная работа с ЗС по взаимодействию во время аварий и спорных ситуаций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AEFECF5-6FEC-45AA-B472-C7537E1B3801}"/>
              </a:ext>
            </a:extLst>
          </p:cNvPr>
          <p:cNvSpPr/>
          <p:nvPr/>
        </p:nvSpPr>
        <p:spPr>
          <a:xfrm>
            <a:off x="5496006" y="2252730"/>
            <a:ext cx="1728192" cy="113412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Информация на сайтах компаний</a:t>
            </a:r>
          </a:p>
        </p:txBody>
      </p:sp>
      <p:cxnSp>
        <p:nvCxnSpPr>
          <p:cNvPr id="14" name="Соединитель: изогнутый 13">
            <a:extLst>
              <a:ext uri="{FF2B5EF4-FFF2-40B4-BE49-F238E27FC236}">
                <a16:creationId xmlns:a16="http://schemas.microsoft.com/office/drawing/2014/main" id="{9DEC6046-EFFB-4800-97CE-2DE3BEDF544C}"/>
              </a:ext>
            </a:extLst>
          </p:cNvPr>
          <p:cNvCxnSpPr>
            <a:stCxn id="7" idx="0"/>
          </p:cNvCxnSpPr>
          <p:nvPr/>
        </p:nvCxnSpPr>
        <p:spPr>
          <a:xfrm rot="5400000" flipH="1" flipV="1">
            <a:off x="1250631" y="3618021"/>
            <a:ext cx="378042" cy="864096"/>
          </a:xfrm>
          <a:prstGeom prst="curved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оединитель: изогнутый 14">
            <a:extLst>
              <a:ext uri="{FF2B5EF4-FFF2-40B4-BE49-F238E27FC236}">
                <a16:creationId xmlns:a16="http://schemas.microsoft.com/office/drawing/2014/main" id="{B582128E-FED9-4E7C-A3C7-33DA72D06473}"/>
              </a:ext>
            </a:extLst>
          </p:cNvPr>
          <p:cNvCxnSpPr/>
          <p:nvPr/>
        </p:nvCxnSpPr>
        <p:spPr>
          <a:xfrm rot="5400000" flipH="1" flipV="1">
            <a:off x="3026925" y="2954808"/>
            <a:ext cx="378042" cy="864096"/>
          </a:xfrm>
          <a:prstGeom prst="curved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: изогнутый 15">
            <a:extLst>
              <a:ext uri="{FF2B5EF4-FFF2-40B4-BE49-F238E27FC236}">
                <a16:creationId xmlns:a16="http://schemas.microsoft.com/office/drawing/2014/main" id="{84D1525A-AFD3-49A9-8A56-2F64B987A6F6}"/>
              </a:ext>
            </a:extLst>
          </p:cNvPr>
          <p:cNvCxnSpPr/>
          <p:nvPr/>
        </p:nvCxnSpPr>
        <p:spPr>
          <a:xfrm rot="5400000" flipH="1" flipV="1">
            <a:off x="4826835" y="2212700"/>
            <a:ext cx="378042" cy="864096"/>
          </a:xfrm>
          <a:prstGeom prst="curved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оединитель: изогнутый 16">
            <a:extLst>
              <a:ext uri="{FF2B5EF4-FFF2-40B4-BE49-F238E27FC236}">
                <a16:creationId xmlns:a16="http://schemas.microsoft.com/office/drawing/2014/main" id="{7A1E6652-E25D-4F8C-8E81-8274112A7189}"/>
              </a:ext>
            </a:extLst>
          </p:cNvPr>
          <p:cNvCxnSpPr/>
          <p:nvPr/>
        </p:nvCxnSpPr>
        <p:spPr>
          <a:xfrm rot="5400000" flipH="1" flipV="1">
            <a:off x="6679597" y="1585040"/>
            <a:ext cx="378042" cy="864096"/>
          </a:xfrm>
          <a:prstGeom prst="curved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авая фигурная скобка 17">
            <a:extLst>
              <a:ext uri="{FF2B5EF4-FFF2-40B4-BE49-F238E27FC236}">
                <a16:creationId xmlns:a16="http://schemas.microsoft.com/office/drawing/2014/main" id="{7AFBE009-7687-4969-BCF4-8726A02C3EDB}"/>
              </a:ext>
            </a:extLst>
          </p:cNvPr>
          <p:cNvSpPr/>
          <p:nvPr/>
        </p:nvSpPr>
        <p:spPr>
          <a:xfrm rot="5400000">
            <a:off x="2795706" y="3198506"/>
            <a:ext cx="540060" cy="4980360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0" name="Правая фигурная скобка 19">
            <a:extLst>
              <a:ext uri="{FF2B5EF4-FFF2-40B4-BE49-F238E27FC236}">
                <a16:creationId xmlns:a16="http://schemas.microsoft.com/office/drawing/2014/main" id="{8EDB60E0-ED57-42C1-8AFA-FB4A7F24C061}"/>
              </a:ext>
            </a:extLst>
          </p:cNvPr>
          <p:cNvSpPr/>
          <p:nvPr/>
        </p:nvSpPr>
        <p:spPr>
          <a:xfrm rot="5400000">
            <a:off x="7172150" y="2551432"/>
            <a:ext cx="540060" cy="3240360"/>
          </a:xfrm>
          <a:prstGeom prst="rightBrac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5D8E70-4742-46FE-92E2-FE818C58AC33}"/>
              </a:ext>
            </a:extLst>
          </p:cNvPr>
          <p:cNvSpPr txBox="1"/>
          <p:nvPr/>
        </p:nvSpPr>
        <p:spPr>
          <a:xfrm>
            <a:off x="1682427" y="5317716"/>
            <a:ext cx="308770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>
                <a:solidFill>
                  <a:schemeClr val="accent1">
                    <a:lumMod val="50000"/>
                  </a:schemeClr>
                </a:solidFill>
              </a:rPr>
              <a:t>Реактивное участие компаний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200418-8ED4-4FDC-A0B0-B972FCF036EA}"/>
              </a:ext>
            </a:extLst>
          </p:cNvPr>
          <p:cNvSpPr txBox="1"/>
          <p:nvPr/>
        </p:nvSpPr>
        <p:spPr>
          <a:xfrm>
            <a:off x="5854489" y="3739606"/>
            <a:ext cx="322395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err="1">
                <a:solidFill>
                  <a:schemeClr val="accent2">
                    <a:lumMod val="50000"/>
                  </a:schemeClr>
                </a:solidFill>
              </a:rPr>
              <a:t>Проактивное</a:t>
            </a:r>
            <a:r>
              <a:rPr lang="ru-RU" sz="1500" b="1" dirty="0">
                <a:solidFill>
                  <a:schemeClr val="accent2">
                    <a:lumMod val="50000"/>
                  </a:schemeClr>
                </a:solidFill>
              </a:rPr>
              <a:t> участие компаний</a:t>
            </a:r>
          </a:p>
        </p:txBody>
      </p:sp>
    </p:spTree>
    <p:extLst>
      <p:ext uri="{BB962C8B-B14F-4D97-AF65-F5344CB8AC3E}">
        <p14:creationId xmlns:p14="http://schemas.microsoft.com/office/powerpoint/2010/main" val="325980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6B91687-F18C-4327-8D24-875652264E96}"/>
              </a:ext>
            </a:extLst>
          </p:cNvPr>
          <p:cNvSpPr txBox="1"/>
          <p:nvPr/>
        </p:nvSpPr>
        <p:spPr>
          <a:xfrm>
            <a:off x="6105841" y="2729554"/>
            <a:ext cx="2800883" cy="1246495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ru-RU" sz="1500" b="1" dirty="0">
                <a:solidFill>
                  <a:prstClr val="black"/>
                </a:solidFill>
                <a:latin typeface="Calibri" panose="020F0502020204030204"/>
              </a:rPr>
              <a:t>Цель промышленного компонента</a:t>
            </a:r>
            <a:r>
              <a:rPr lang="ru-RU" sz="1500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ru-RU" sz="1500" dirty="0"/>
              <a:t>снижение загрязнения воды и воздуха и повышение экологической ответственности бизнеса</a:t>
            </a:r>
            <a:endParaRPr lang="en-US" sz="15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363DEB-45F2-4970-9EF0-CB2A4A12B351}"/>
              </a:ext>
            </a:extLst>
          </p:cNvPr>
          <p:cNvSpPr txBox="1"/>
          <p:nvPr/>
        </p:nvSpPr>
        <p:spPr>
          <a:xfrm>
            <a:off x="179462" y="5546835"/>
            <a:ext cx="6819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ru-RU" sz="1200" i="1" dirty="0">
                <a:solidFill>
                  <a:prstClr val="black"/>
                </a:solidFill>
                <a:latin typeface="Calibri" panose="020F0502020204030204"/>
              </a:rPr>
              <a:t>Северный Кавказ (</a:t>
            </a:r>
            <a:r>
              <a:rPr lang="ru-RU" sz="1200" i="1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лес</a:t>
            </a:r>
            <a:r>
              <a:rPr lang="ru-RU" sz="1200" i="1" dirty="0">
                <a:solidFill>
                  <a:prstClr val="black"/>
                </a:solidFill>
                <a:latin typeface="Calibri" panose="020F0502020204030204"/>
              </a:rPr>
              <a:t>), Алтай-Саяны (</a:t>
            </a:r>
            <a:r>
              <a:rPr lang="ru-RU" sz="1200" i="1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лес</a:t>
            </a:r>
            <a:r>
              <a:rPr lang="ru-RU" sz="1200" i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ru-RU" sz="1200" i="1" dirty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промышленность</a:t>
            </a:r>
            <a:r>
              <a:rPr lang="ru-RU" sz="1200" i="1" dirty="0">
                <a:solidFill>
                  <a:prstClr val="black"/>
                </a:solidFill>
                <a:latin typeface="Calibri" panose="020F0502020204030204"/>
              </a:rPr>
              <a:t>), Дальний Восток (</a:t>
            </a:r>
            <a:r>
              <a:rPr lang="ru-RU" sz="1200" i="1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лес</a:t>
            </a:r>
            <a:r>
              <a:rPr lang="ru-RU" sz="1200" i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ru-RU" sz="1200" i="1" dirty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промышленность</a:t>
            </a:r>
            <a:r>
              <a:rPr lang="ru-RU" sz="1200" i="1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2F90082-8A61-4216-9EA0-84108B17C8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86" y="2586409"/>
            <a:ext cx="5682632" cy="2943254"/>
          </a:xfrm>
          <a:prstGeom prst="rect">
            <a:avLst/>
          </a:prstGeom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E4855AA8-F79B-4239-A10C-13A965D1138E}"/>
              </a:ext>
            </a:extLst>
          </p:cNvPr>
          <p:cNvSpPr/>
          <p:nvPr/>
        </p:nvSpPr>
        <p:spPr>
          <a:xfrm>
            <a:off x="6094063" y="4247794"/>
            <a:ext cx="2812660" cy="100846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algn="ctr">
              <a:lnSpc>
                <a:spcPct val="100000"/>
              </a:lnSpc>
            </a:pPr>
            <a:r>
              <a:rPr lang="en-US" sz="1500" b="1" spc="-1" dirty="0" err="1">
                <a:latin typeface="Calibri"/>
                <a:ea typeface="DejaVu Sans"/>
              </a:rPr>
              <a:t>Цель</a:t>
            </a:r>
            <a:r>
              <a:rPr lang="en-US" sz="1500" b="1" spc="-1" dirty="0">
                <a:latin typeface="Calibri"/>
                <a:ea typeface="DejaVu Sans"/>
              </a:rPr>
              <a:t> </a:t>
            </a:r>
            <a:r>
              <a:rPr lang="ru-RU" sz="1500" b="1" spc="-1" dirty="0">
                <a:latin typeface="Calibri"/>
                <a:ea typeface="DejaVu Sans"/>
              </a:rPr>
              <a:t>лесного компонента</a:t>
            </a:r>
            <a:r>
              <a:rPr lang="en-US" sz="1500" spc="-1" dirty="0">
                <a:latin typeface="Calibri"/>
                <a:ea typeface="DejaVu Sans"/>
              </a:rPr>
              <a:t>: </a:t>
            </a:r>
            <a:endParaRPr lang="en-US" sz="15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500" spc="-1" dirty="0" err="1">
                <a:latin typeface="Calibri"/>
                <a:ea typeface="DejaVu Sans"/>
              </a:rPr>
              <a:t>предотвращение</a:t>
            </a:r>
            <a:r>
              <a:rPr lang="en-US" sz="1500" spc="-1" dirty="0">
                <a:latin typeface="Calibri"/>
                <a:ea typeface="DejaVu Sans"/>
              </a:rPr>
              <a:t> </a:t>
            </a:r>
            <a:r>
              <a:rPr lang="en-US" sz="1500" spc="-1" dirty="0" err="1">
                <a:latin typeface="Calibri"/>
                <a:ea typeface="DejaVu Sans"/>
              </a:rPr>
              <a:t>деградации</a:t>
            </a:r>
            <a:r>
              <a:rPr lang="en-US" sz="1500" spc="-1" dirty="0">
                <a:latin typeface="Calibri"/>
                <a:ea typeface="DejaVu Sans"/>
              </a:rPr>
              <a:t> и </a:t>
            </a:r>
            <a:r>
              <a:rPr lang="en-US" sz="1500" spc="-1" dirty="0" err="1">
                <a:latin typeface="Calibri"/>
                <a:ea typeface="DejaVu Sans"/>
              </a:rPr>
              <a:t>незаконного</a:t>
            </a:r>
            <a:r>
              <a:rPr lang="en-US" sz="1500" spc="-1" dirty="0">
                <a:latin typeface="Calibri"/>
                <a:ea typeface="DejaVu Sans"/>
              </a:rPr>
              <a:t> </a:t>
            </a:r>
            <a:r>
              <a:rPr lang="en-US" sz="1500" spc="-1" dirty="0" err="1">
                <a:latin typeface="Calibri"/>
                <a:ea typeface="DejaVu Sans"/>
              </a:rPr>
              <a:t>использования</a:t>
            </a:r>
            <a:r>
              <a:rPr lang="en-US" sz="1500" spc="-1" dirty="0">
                <a:latin typeface="Calibri"/>
                <a:ea typeface="DejaVu Sans"/>
              </a:rPr>
              <a:t> </a:t>
            </a:r>
            <a:r>
              <a:rPr lang="en-US" sz="1500" spc="-1" dirty="0" err="1">
                <a:latin typeface="Calibri"/>
                <a:ea typeface="DejaVu Sans"/>
              </a:rPr>
              <a:t>лесов</a:t>
            </a:r>
            <a:endParaRPr lang="en-US" sz="1500" spc="-1" dirty="0">
              <a:latin typeface="Arial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FA09588E-235D-4020-8830-B8D7D28B53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46604" y="1021618"/>
            <a:ext cx="5778401" cy="1109252"/>
          </a:xfrm>
        </p:spPr>
        <p:txBody>
          <a:bodyPr>
            <a:normAutofit/>
          </a:bodyPr>
          <a:lstStyle/>
          <a:p>
            <a:pPr algn="ctr"/>
            <a:r>
              <a:rPr lang="ru-RU" altLang="ru-RU" sz="2100" b="1" dirty="0">
                <a:solidFill>
                  <a:srgbClr val="008080"/>
                </a:solidFill>
                <a:latin typeface="Corbel" panose="020B0503020204020204" pitchFamily="34" charset="0"/>
              </a:rPr>
              <a:t>Вовлечение общественности в охрану окружающей среды России</a:t>
            </a:r>
            <a:br>
              <a:rPr lang="ru-RU" altLang="ru-RU" sz="2100" b="1" dirty="0">
                <a:solidFill>
                  <a:srgbClr val="008080"/>
                </a:solidFill>
                <a:latin typeface="Corbel" panose="020B0503020204020204" pitchFamily="34" charset="0"/>
              </a:rPr>
            </a:br>
            <a:r>
              <a:rPr lang="ru-RU" altLang="ru-RU" sz="2100" b="1" dirty="0">
                <a:solidFill>
                  <a:srgbClr val="008080"/>
                </a:solidFill>
                <a:latin typeface="Corbel" panose="020B0503020204020204" pitchFamily="34" charset="0"/>
              </a:rPr>
              <a:t>Проект 2019-2022 гг.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A136F8D-9621-45BB-B86C-AC72C0E0BC2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3" y="844759"/>
            <a:ext cx="3044095" cy="1577474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3EB84F3E-B60A-4303-87E6-C6436B1BB136}"/>
              </a:ext>
            </a:extLst>
          </p:cNvPr>
          <p:cNvSpPr/>
          <p:nvPr/>
        </p:nvSpPr>
        <p:spPr>
          <a:xfrm>
            <a:off x="3999435" y="3779912"/>
            <a:ext cx="1095998" cy="954993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8E47A02E-A73B-4256-BDCE-A6F27D8D917F}"/>
              </a:ext>
            </a:extLst>
          </p:cNvPr>
          <p:cNvSpPr/>
          <p:nvPr/>
        </p:nvSpPr>
        <p:spPr>
          <a:xfrm>
            <a:off x="4034685" y="3837598"/>
            <a:ext cx="1015882" cy="852443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EC2D0990-86A1-478A-A34A-F319A53BE143}"/>
              </a:ext>
            </a:extLst>
          </p:cNvPr>
          <p:cNvSpPr/>
          <p:nvPr/>
        </p:nvSpPr>
        <p:spPr>
          <a:xfrm>
            <a:off x="3342477" y="3970137"/>
            <a:ext cx="621707" cy="527624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757846FB-D3F6-4FE7-947C-4ABC7EBB6649}"/>
              </a:ext>
            </a:extLst>
          </p:cNvPr>
          <p:cNvSpPr/>
          <p:nvPr/>
        </p:nvSpPr>
        <p:spPr>
          <a:xfrm>
            <a:off x="3307224" y="3952967"/>
            <a:ext cx="692210" cy="58966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45ED00FA-6AED-41D4-8C5A-20C436928FBC}"/>
              </a:ext>
            </a:extLst>
          </p:cNvPr>
          <p:cNvSpPr/>
          <p:nvPr/>
        </p:nvSpPr>
        <p:spPr>
          <a:xfrm>
            <a:off x="1929214" y="4497761"/>
            <a:ext cx="392199" cy="308678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</p:spTree>
    <p:extLst>
      <p:ext uri="{BB962C8B-B14F-4D97-AF65-F5344CB8AC3E}">
        <p14:creationId xmlns:p14="http://schemas.microsoft.com/office/powerpoint/2010/main" val="205242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6B91687-F18C-4327-8D24-875652264E96}"/>
              </a:ext>
            </a:extLst>
          </p:cNvPr>
          <p:cNvSpPr txBox="1"/>
          <p:nvPr/>
        </p:nvSpPr>
        <p:spPr>
          <a:xfrm>
            <a:off x="305526" y="2618910"/>
            <a:ext cx="5454606" cy="3554819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57168" indent="-257168">
              <a:buFontTx/>
              <a:buChar char="-"/>
              <a:defRPr/>
            </a:pPr>
            <a:r>
              <a:rPr lang="ru-RU" sz="1500" b="1" dirty="0">
                <a:solidFill>
                  <a:prstClr val="black"/>
                </a:solidFill>
                <a:latin typeface="+mn-lt"/>
              </a:rPr>
              <a:t>Автоматизация общественного </a:t>
            </a:r>
            <a:r>
              <a:rPr lang="ru-RU" sz="1500" b="1" dirty="0" smtClean="0">
                <a:solidFill>
                  <a:prstClr val="black"/>
                </a:solidFill>
                <a:latin typeface="+mn-lt"/>
              </a:rPr>
              <a:t>мониторинга</a:t>
            </a:r>
          </a:p>
          <a:p>
            <a:pPr marL="257168" indent="-257168">
              <a:buFontTx/>
              <a:buChar char="-"/>
              <a:defRPr/>
            </a:pPr>
            <a:r>
              <a:rPr lang="ru-RU" sz="1500" b="1" dirty="0" smtClean="0">
                <a:solidFill>
                  <a:prstClr val="black"/>
                </a:solidFill>
                <a:latin typeface="+mn-lt"/>
              </a:rPr>
              <a:t>Автоматизация ввода информации компаниями</a:t>
            </a:r>
            <a:endParaRPr lang="ru-RU" sz="1500" b="1" dirty="0">
              <a:solidFill>
                <a:prstClr val="black"/>
              </a:solidFill>
              <a:latin typeface="+mn-lt"/>
            </a:endParaRPr>
          </a:p>
          <a:p>
            <a:pPr marL="257168" indent="-257168" defTabSz="685783">
              <a:buFontTx/>
              <a:buChar char="-"/>
              <a:defRPr/>
            </a:pPr>
            <a:r>
              <a:rPr lang="ru-RU" sz="1500" dirty="0">
                <a:solidFill>
                  <a:prstClr val="black"/>
                </a:solidFill>
                <a:latin typeface="+mn-lt"/>
              </a:rPr>
              <a:t>Участие (уточнения от) в обзорах региональных НКО и эко-активистов</a:t>
            </a:r>
          </a:p>
          <a:p>
            <a:pPr marL="257168" indent="-257168" defTabSz="685783">
              <a:buFontTx/>
              <a:buChar char="-"/>
              <a:defRPr/>
            </a:pPr>
            <a:r>
              <a:rPr lang="ru-RU" sz="1500" dirty="0"/>
              <a:t>Адресное взаимодействие с компаниями / дочерними предприятиями в регионах проекта по общественному заверению нефинансовой отчетности</a:t>
            </a:r>
          </a:p>
          <a:p>
            <a:pPr marL="257168" indent="-257168" defTabSz="685783">
              <a:buFontTx/>
              <a:buChar char="-"/>
              <a:defRPr/>
            </a:pPr>
            <a:r>
              <a:rPr lang="ru-RU" sz="1500" dirty="0"/>
              <a:t>Тренинги и семинары по нефинансовой отчетности и повышению правовой осведомленности НКО и эко-активистов в регионах</a:t>
            </a:r>
          </a:p>
          <a:p>
            <a:pPr marL="257168" indent="-257168" defTabSz="685783">
              <a:buFontTx/>
              <a:buChar char="-"/>
              <a:defRPr/>
            </a:pPr>
            <a:r>
              <a:rPr lang="ru-RU" sz="1500" dirty="0"/>
              <a:t>Гранты на мониторинг конфликтных ситуаций и верификацию нефинансовой отчетности</a:t>
            </a:r>
          </a:p>
          <a:p>
            <a:pPr marL="257168" indent="-257168" defTabSz="685783">
              <a:buFontTx/>
              <a:buChar char="-"/>
              <a:defRPr/>
            </a:pPr>
            <a:r>
              <a:rPr lang="ru-RU" sz="1500" dirty="0"/>
              <a:t>Руководство по разрешению конфликтных ситуаций на основе позитивного опыта </a:t>
            </a:r>
            <a:r>
              <a:rPr lang="en-US" sz="1500" dirty="0"/>
              <a:t>WWF</a:t>
            </a:r>
            <a:endParaRPr lang="ru-RU" sz="1500" dirty="0"/>
          </a:p>
          <a:p>
            <a:pPr marL="257168" indent="-257168" defTabSz="685783">
              <a:buFontTx/>
              <a:buChar char="-"/>
              <a:defRPr/>
            </a:pPr>
            <a:endParaRPr lang="en-US" sz="1500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FA09588E-235D-4020-8830-B8D7D28B53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46604" y="1021618"/>
            <a:ext cx="5778401" cy="1109252"/>
          </a:xfrm>
        </p:spPr>
        <p:txBody>
          <a:bodyPr>
            <a:normAutofit/>
          </a:bodyPr>
          <a:lstStyle/>
          <a:p>
            <a:pPr algn="ctr"/>
            <a:r>
              <a:rPr lang="ru-RU" altLang="ru-RU" sz="2100" b="1" dirty="0">
                <a:solidFill>
                  <a:srgbClr val="008080"/>
                </a:solidFill>
                <a:latin typeface="Corbel" panose="020B0503020204020204" pitchFamily="34" charset="0"/>
              </a:rPr>
              <a:t>Вовлечение общественности в охрану окружающей среды России</a:t>
            </a:r>
            <a:br>
              <a:rPr lang="ru-RU" altLang="ru-RU" sz="2100" b="1" dirty="0">
                <a:solidFill>
                  <a:srgbClr val="008080"/>
                </a:solidFill>
                <a:latin typeface="Corbel" panose="020B0503020204020204" pitchFamily="34" charset="0"/>
              </a:rPr>
            </a:br>
            <a:r>
              <a:rPr lang="ru-RU" altLang="ru-RU" sz="2100" b="1" dirty="0">
                <a:solidFill>
                  <a:srgbClr val="008080"/>
                </a:solidFill>
                <a:latin typeface="Corbel" panose="020B0503020204020204" pitchFamily="34" charset="0"/>
              </a:rPr>
              <a:t>Проект 2019-2022 гг.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A136F8D-9621-45BB-B86C-AC72C0E0BC2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3" y="844759"/>
            <a:ext cx="3044095" cy="157747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2A81C2-121E-40BF-89D8-FFA13428A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6" y="3794366"/>
            <a:ext cx="3899926" cy="2193708"/>
          </a:xfrm>
          <a:prstGeom prst="rect">
            <a:avLst/>
          </a:prstGeom>
        </p:spPr>
      </p:pic>
      <p:pic>
        <p:nvPicPr>
          <p:cNvPr id="1028" name="Picture 4" descr="На изображении может находиться: 8 человек, люди улыбаются, люди сидят и в помещении">
            <a:extLst>
              <a:ext uri="{FF2B5EF4-FFF2-40B4-BE49-F238E27FC236}">
                <a16:creationId xmlns:a16="http://schemas.microsoft.com/office/drawing/2014/main" id="{B90AC479-F19B-4EBE-ACEA-C3348E8EE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204" y="2130868"/>
            <a:ext cx="2132856" cy="159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16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F0DCCBE-F01E-4E6E-AC73-060597E92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50" dirty="0"/>
              <a:t>Спасибо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7BEF8B-22EB-4C1E-A18D-3383238F4C4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3" y="2888943"/>
            <a:ext cx="4624292" cy="243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5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685" y="925281"/>
            <a:ext cx="4251119" cy="691753"/>
          </a:xfrm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/>
            </a:r>
            <a:br>
              <a:rPr lang="ru-RU" sz="2400" b="1" dirty="0"/>
            </a:br>
            <a:endParaRPr lang="ru-RU" sz="24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vantGardeCT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7604" y="1052738"/>
            <a:ext cx="62106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 fontAlgn="base">
              <a:spcBef>
                <a:spcPct val="0"/>
              </a:spcBef>
              <a:spcAft>
                <a:spcPct val="0"/>
              </a:spcAft>
            </a:pPr>
            <a:r>
              <a:rPr lang="ru-RU" sz="2100" b="1" kern="1200" dirty="0">
                <a:solidFill>
                  <a:srgbClr val="1DA3B5">
                    <a:lumMod val="75000"/>
                  </a:srgbClr>
                </a:solidFill>
                <a:latin typeface="Corbel" panose="020B0503020204020204" pitchFamily="34" charset="0"/>
                <a:ea typeface="+mn-ea"/>
                <a:cs typeface="+mn-cs"/>
              </a:rPr>
              <a:t>Рейтинг открытости нефтегазовых компаний России в области экологической ответственности</a:t>
            </a:r>
            <a:endParaRPr lang="ru-RU" sz="2100" kern="1200" dirty="0">
              <a:solidFill>
                <a:srgbClr val="1DA3B5">
                  <a:lumMod val="75000"/>
                </a:srgbClr>
              </a:solidFill>
              <a:latin typeface="Corbel" panose="020B0503020204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689732"/>
              </p:ext>
            </p:extLst>
          </p:nvPr>
        </p:nvGraphicFramePr>
        <p:xfrm>
          <a:off x="197515" y="4077073"/>
          <a:ext cx="8837659" cy="1833460"/>
        </p:xfrm>
        <a:graphic>
          <a:graphicData uri="http://schemas.openxmlformats.org/drawingml/2006/table">
            <a:tbl>
              <a:tblPr firstRow="1" firstCol="1" bandRow="1"/>
              <a:tblGrid>
                <a:gridCol w="5408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5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Calibri"/>
                          <a:cs typeface="Times New Roman"/>
                        </a:rPr>
                        <a:t>Разделы методики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Calibri"/>
                          <a:cs typeface="Times New Roman"/>
                        </a:rPr>
                        <a:t>Количество критериев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Calibri"/>
                          <a:cs typeface="Times New Roman"/>
                        </a:rPr>
                        <a:t>в </a:t>
                      </a:r>
                      <a:r>
                        <a:rPr lang="en-US" sz="1500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Calibri"/>
                          <a:cs typeface="Times New Roman"/>
                        </a:rPr>
                        <a:t>2014/15/16/17</a:t>
                      </a:r>
                      <a:r>
                        <a:rPr lang="ru-RU" sz="1500" dirty="0" smtClean="0">
                          <a:solidFill>
                            <a:schemeClr val="bg1"/>
                          </a:solidFill>
                          <a:effectLst/>
                          <a:latin typeface="Corbel"/>
                          <a:ea typeface="Calibri"/>
                          <a:cs typeface="Times New Roman"/>
                        </a:rPr>
                        <a:t>/18/19 </a:t>
                      </a: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Calibri"/>
                          <a:cs typeface="Times New Roman"/>
                        </a:rPr>
                        <a:t>годах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Arial"/>
                          <a:cs typeface="Arial"/>
                        </a:rPr>
                        <a:t>1.Экологический менеджмент</a:t>
                      </a: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Arial"/>
                          <a:cs typeface="Arial"/>
                        </a:rPr>
                        <a:t> - качество управления охраной окружающей среды в компаниях.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en-US" sz="1500" b="1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en-US" sz="1500" b="1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Calibri"/>
                          <a:cs typeface="Times New Roman"/>
                        </a:rPr>
                        <a:t>7/</a:t>
                      </a:r>
                      <a:r>
                        <a:rPr lang="en-US" sz="1500" b="1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ru-RU" sz="1500" b="1" dirty="0" smtClean="0">
                          <a:solidFill>
                            <a:schemeClr val="bg1"/>
                          </a:solidFill>
                          <a:effectLst/>
                          <a:latin typeface="Corbel"/>
                          <a:ea typeface="Calibri"/>
                          <a:cs typeface="Times New Roman"/>
                        </a:rPr>
                        <a:t>/8/8</a:t>
                      </a:r>
                      <a:endParaRPr lang="ru-RU" sz="15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5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Calibri"/>
                          <a:cs typeface="Times New Roman"/>
                        </a:rPr>
                        <a:t>2.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Arial"/>
                          <a:cs typeface="Arial"/>
                        </a:rPr>
                        <a:t>Воздействия - </a:t>
                      </a: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Arial"/>
                          <a:cs typeface="Arial"/>
                        </a:rPr>
                        <a:t>Масштаб воздействия нефтегазовых компаний на окружающую среду, в основном </a:t>
                      </a:r>
                      <a:r>
                        <a:rPr lang="ru-RU" sz="1400" i="1" kern="1200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Arial"/>
                          <a:cs typeface="Arial"/>
                        </a:rPr>
                        <a:t>удельные показатели</a:t>
                      </a:r>
                      <a:endParaRPr lang="ru-RU" sz="1400" i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Calibri"/>
                          <a:cs typeface="Times New Roman"/>
                        </a:rPr>
                        <a:t> 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Calibri"/>
                          <a:cs typeface="Times New Roman"/>
                        </a:rPr>
                        <a:t>13</a:t>
                      </a:r>
                      <a:r>
                        <a:rPr lang="en-US" sz="1500" b="1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Calibri"/>
                          <a:cs typeface="Times New Roman"/>
                        </a:rPr>
                        <a:t>11</a:t>
                      </a:r>
                      <a:r>
                        <a:rPr lang="en-US" sz="1500" b="1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Calibri"/>
                          <a:cs typeface="Times New Roman"/>
                        </a:rPr>
                        <a:t>12/</a:t>
                      </a:r>
                      <a:r>
                        <a:rPr lang="en-US" sz="1500" b="1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Calibri"/>
                          <a:cs typeface="Times New Roman"/>
                        </a:rPr>
                        <a:t>11</a:t>
                      </a:r>
                      <a:r>
                        <a:rPr lang="ru-RU" sz="1500" b="1" dirty="0" smtClean="0">
                          <a:solidFill>
                            <a:schemeClr val="bg1"/>
                          </a:solidFill>
                          <a:effectLst/>
                          <a:latin typeface="Corbel"/>
                          <a:ea typeface="Calibri"/>
                          <a:cs typeface="Times New Roman"/>
                        </a:rPr>
                        <a:t>/11/11</a:t>
                      </a:r>
                      <a:endParaRPr lang="ru-RU" sz="15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5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Arial"/>
                          <a:cs typeface="Arial"/>
                        </a:rPr>
                        <a:t>3. Прозрачность - </a:t>
                      </a: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Arial"/>
                          <a:cs typeface="Arial"/>
                        </a:rPr>
                        <a:t>степень готовности компаний раскрывать информацию о воздействии на окружающую среду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Calibri"/>
                          <a:cs typeface="Times New Roman"/>
                        </a:rPr>
                        <a:t> 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en-US" sz="1500" b="1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en-US" sz="1500" b="1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en-US" sz="1500" b="1" dirty="0">
                          <a:solidFill>
                            <a:schemeClr val="bg1"/>
                          </a:solidFill>
                          <a:effectLst/>
                          <a:latin typeface="Corbel"/>
                          <a:ea typeface="Calibri"/>
                          <a:cs typeface="Times New Roman"/>
                        </a:rPr>
                        <a:t>/9</a:t>
                      </a:r>
                      <a:r>
                        <a:rPr lang="ru-RU" sz="1500" b="1" dirty="0" smtClean="0">
                          <a:solidFill>
                            <a:schemeClr val="bg1"/>
                          </a:solidFill>
                          <a:effectLst/>
                          <a:latin typeface="Corbel"/>
                          <a:ea typeface="Calibri"/>
                          <a:cs typeface="Times New Roman"/>
                        </a:rPr>
                        <a:t>/9/9</a:t>
                      </a:r>
                      <a:endParaRPr lang="ru-RU" sz="15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Рисунок 6" descr="Вырезка экрана">
            <a:extLst>
              <a:ext uri="{FF2B5EF4-FFF2-40B4-BE49-F238E27FC236}">
                <a16:creationId xmlns:a16="http://schemas.microsoft.com/office/drawing/2014/main" id="{05DB518F-DF10-4F04-91FC-E198CA2A91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70" y="1857223"/>
            <a:ext cx="1443308" cy="2025482"/>
          </a:xfrm>
          <a:prstGeom prst="rect">
            <a:avLst/>
          </a:prstGeom>
        </p:spPr>
      </p:pic>
      <p:pic>
        <p:nvPicPr>
          <p:cNvPr id="8" name="Рисунок 7" descr="https://new.wwf.ru/upload/iblock/509/zs_2017_rus_web_1_oblozhka.jpg">
            <a:extLst>
              <a:ext uri="{FF2B5EF4-FFF2-40B4-BE49-F238E27FC236}">
                <a16:creationId xmlns:a16="http://schemas.microsoft.com/office/drawing/2014/main" id="{4F0BF050-592E-4585-ABA1-9A04F1083D8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008" y="1857221"/>
            <a:ext cx="1394626" cy="2020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Вырезка экрана">
            <a:extLst>
              <a:ext uri="{FF2B5EF4-FFF2-40B4-BE49-F238E27FC236}">
                <a16:creationId xmlns:a16="http://schemas.microsoft.com/office/drawing/2014/main" id="{C6414207-1E0C-4C99-AC52-1960E4FE88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842" y="1857221"/>
            <a:ext cx="1420313" cy="2018340"/>
          </a:xfrm>
          <a:prstGeom prst="rect">
            <a:avLst/>
          </a:prstGeom>
        </p:spPr>
      </p:pic>
      <p:pic>
        <p:nvPicPr>
          <p:cNvPr id="10" name="Рисунок 9" descr="Вырезка экрана">
            <a:extLst>
              <a:ext uri="{FF2B5EF4-FFF2-40B4-BE49-F238E27FC236}">
                <a16:creationId xmlns:a16="http://schemas.microsoft.com/office/drawing/2014/main" id="{0C368BFE-C5F8-402B-9AA6-F068DBAB6A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74" y="1880804"/>
            <a:ext cx="1439039" cy="2007612"/>
          </a:xfrm>
          <a:prstGeom prst="rect">
            <a:avLst/>
          </a:prstGeom>
        </p:spPr>
      </p:pic>
      <p:pic>
        <p:nvPicPr>
          <p:cNvPr id="11" name="Рисунок 10" descr="Вырезка экрана">
            <a:extLst>
              <a:ext uri="{FF2B5EF4-FFF2-40B4-BE49-F238E27FC236}">
                <a16:creationId xmlns:a16="http://schemas.microsoft.com/office/drawing/2014/main" id="{9F2E53B8-7D41-4D33-95C9-EEA3C98E4E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76" y="1877448"/>
            <a:ext cx="1414289" cy="2007612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40" y="1857221"/>
            <a:ext cx="1504469" cy="203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1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840630"/>
            <a:ext cx="6172200" cy="69175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33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Базовые принципы рейтинга</a:t>
            </a:r>
            <a:r>
              <a:rPr lang="ru-RU" sz="33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antGardeCTT"/>
              </a:rPr>
              <a:t/>
            </a:r>
            <a:br>
              <a:rPr lang="ru-RU" sz="33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antGardeCTT"/>
              </a:rPr>
            </a:br>
            <a:r>
              <a:rPr lang="ru-RU" sz="3300" b="1" dirty="0"/>
              <a:t/>
            </a:r>
            <a:br>
              <a:rPr lang="ru-RU" sz="3300" b="1" dirty="0"/>
            </a:br>
            <a:endParaRPr lang="ru-RU" sz="33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vantGardeCT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514" y="1532383"/>
            <a:ext cx="8856984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68" indent="-257168" defTabSz="34289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800" b="1" kern="1200" dirty="0">
                <a:latin typeface="Corbel" panose="020B0503020204020204" pitchFamily="34" charset="0"/>
                <a:ea typeface="+mn-ea"/>
                <a:cs typeface="+mn-cs"/>
              </a:rPr>
              <a:t>Методика </a:t>
            </a:r>
            <a:r>
              <a:rPr lang="ru-RU" sz="1800" b="1" kern="1200" dirty="0">
                <a:latin typeface="Corbel" panose="020B0503020204020204" pitchFamily="34" charset="0"/>
                <a:ea typeface="+mn-ea"/>
                <a:cs typeface="+mn-cs"/>
              </a:rPr>
              <a:t>обсуждается со всеми заинтересованными сторонами и ежегодно </a:t>
            </a:r>
            <a:r>
              <a:rPr lang="ru-RU" sz="1800" b="1" kern="1200" dirty="0">
                <a:latin typeface="Corbel" panose="020B0503020204020204" pitchFamily="34" charset="0"/>
                <a:ea typeface="+mn-ea"/>
                <a:cs typeface="+mn-cs"/>
              </a:rPr>
              <a:t>незначительно дорабатывается</a:t>
            </a:r>
            <a:r>
              <a:rPr lang="ru-RU" sz="1800" b="1" kern="1200" dirty="0">
                <a:latin typeface="Corbel" panose="020B0503020204020204" pitchFamily="34" charset="0"/>
                <a:ea typeface="+mn-ea"/>
                <a:cs typeface="+mn-cs"/>
              </a:rPr>
              <a:t>. </a:t>
            </a:r>
            <a:endParaRPr lang="ru-RU" sz="1800" b="1" kern="1200" dirty="0">
              <a:latin typeface="Corbel" panose="020B0503020204020204" pitchFamily="34" charset="0"/>
              <a:ea typeface="+mn-ea"/>
              <a:cs typeface="+mn-cs"/>
            </a:endParaRPr>
          </a:p>
          <a:p>
            <a:pPr defTabSz="342892" fontAlgn="base">
              <a:spcBef>
                <a:spcPct val="0"/>
              </a:spcBef>
              <a:spcAft>
                <a:spcPct val="0"/>
              </a:spcAft>
            </a:pPr>
            <a:endParaRPr lang="ru-RU" sz="1800" b="1" kern="1200" dirty="0">
              <a:latin typeface="Corbel" panose="020B0503020204020204" pitchFamily="34" charset="0"/>
              <a:ea typeface="+mn-ea"/>
              <a:cs typeface="+mn-cs"/>
            </a:endParaRPr>
          </a:p>
          <a:p>
            <a:pPr marL="257168" indent="-257168" defTabSz="34289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800" b="1" kern="1200" dirty="0">
                <a:latin typeface="Corbel" panose="020B0503020204020204" pitchFamily="34" charset="0"/>
                <a:ea typeface="+mn-ea"/>
                <a:cs typeface="+mn-cs"/>
              </a:rPr>
              <a:t>Расчет проводится независимым рейтинговым агентством по данным, размещенным в публичном пространстве.</a:t>
            </a:r>
            <a:r>
              <a:rPr lang="ru-RU" sz="1800" b="1" i="1" dirty="0">
                <a:latin typeface="Corbel" panose="020B0503020204020204" pitchFamily="34" charset="0"/>
              </a:rPr>
              <a:t> </a:t>
            </a:r>
            <a:endParaRPr lang="ru-RU" sz="1800" b="1" i="1" dirty="0">
              <a:latin typeface="Corbel" panose="020B0503020204020204" pitchFamily="34" charset="0"/>
            </a:endParaRPr>
          </a:p>
          <a:p>
            <a:pPr defTabSz="342892" fontAlgn="base">
              <a:spcBef>
                <a:spcPct val="0"/>
              </a:spcBef>
              <a:spcAft>
                <a:spcPct val="0"/>
              </a:spcAft>
            </a:pPr>
            <a:r>
              <a:rPr lang="ru-RU" sz="1500" i="1" dirty="0">
                <a:latin typeface="Corbel" panose="020B0503020204020204" pitchFamily="34" charset="0"/>
              </a:rPr>
              <a:t>Под </a:t>
            </a:r>
            <a:r>
              <a:rPr lang="ru-RU" sz="1500" i="1" dirty="0">
                <a:latin typeface="Corbel" panose="020B0503020204020204" pitchFamily="34" charset="0"/>
              </a:rPr>
              <a:t>публичным пространством понимается размещение документов в сети Интернет на официальных сайтах компаний (включая дочерние общества), а также интервью официальных представителей компаний для федеральных и региональных СМИ.</a:t>
            </a:r>
            <a:endParaRPr lang="ru-RU" sz="1500" kern="1200" dirty="0">
              <a:latin typeface="Corbel" panose="020B0503020204020204" pitchFamily="34" charset="0"/>
              <a:ea typeface="+mn-ea"/>
              <a:cs typeface="+mn-cs"/>
            </a:endParaRPr>
          </a:p>
          <a:p>
            <a:pPr defTabSz="342892" fontAlgn="base">
              <a:spcBef>
                <a:spcPct val="0"/>
              </a:spcBef>
              <a:spcAft>
                <a:spcPct val="0"/>
              </a:spcAft>
            </a:pPr>
            <a:endParaRPr lang="ru-RU" sz="1800" b="1" kern="1200" dirty="0">
              <a:latin typeface="Corbel" panose="020B0503020204020204" pitchFamily="34" charset="0"/>
              <a:ea typeface="+mn-ea"/>
              <a:cs typeface="+mn-cs"/>
            </a:endParaRPr>
          </a:p>
          <a:p>
            <a:pPr marL="257168" indent="-257168" defTabSz="34289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800" b="1" kern="1200" dirty="0">
                <a:latin typeface="Corbel" panose="020B0503020204020204" pitchFamily="34" charset="0"/>
                <a:ea typeface="+mn-ea"/>
                <a:cs typeface="+mn-cs"/>
              </a:rPr>
              <a:t>После проведения предварительной оценки всем компаниям дается возможность раскрыть недостающую информацию</a:t>
            </a:r>
            <a:r>
              <a:rPr lang="ru-RU" sz="1800" b="1" kern="1200" dirty="0">
                <a:latin typeface="Corbel" panose="020B0503020204020204" pitchFamily="34" charset="0"/>
                <a:ea typeface="+mn-ea"/>
                <a:cs typeface="+mn-cs"/>
              </a:rPr>
              <a:t>. Профили компаний размещаются на сайте </a:t>
            </a:r>
            <a:r>
              <a:rPr lang="en-US" sz="1800" b="1" kern="1200" dirty="0">
                <a:latin typeface="Corbel" panose="020B0503020204020204" pitchFamily="34" charset="0"/>
                <a:ea typeface="+mn-ea"/>
                <a:cs typeface="+mn-cs"/>
              </a:rPr>
              <a:t>WWF</a:t>
            </a:r>
            <a:r>
              <a:rPr lang="ru-RU" sz="1800" b="1" kern="1200" dirty="0">
                <a:latin typeface="Corbel" panose="020B0503020204020204" pitchFamily="34" charset="0"/>
                <a:ea typeface="+mn-ea"/>
                <a:cs typeface="+mn-cs"/>
              </a:rPr>
              <a:t>.</a:t>
            </a:r>
            <a:endParaRPr lang="ru-RU" sz="1800" b="1" kern="1200" dirty="0">
              <a:latin typeface="Corbel" panose="020B0503020204020204" pitchFamily="34" charset="0"/>
              <a:ea typeface="+mn-ea"/>
              <a:cs typeface="+mn-cs"/>
            </a:endParaRPr>
          </a:p>
          <a:p>
            <a:pPr marL="257168" indent="-257168" defTabSz="34289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1800" b="1" dirty="0">
              <a:latin typeface="Corbel" panose="020B0503020204020204" pitchFamily="34" charset="0"/>
            </a:endParaRPr>
          </a:p>
          <a:p>
            <a:pPr marL="257168" indent="-257168" defTabSz="34289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800" b="1" dirty="0">
                <a:latin typeface="Corbel" panose="020B0503020204020204" pitchFamily="34" charset="0"/>
              </a:rPr>
              <a:t>Рейтинг проводится </a:t>
            </a:r>
            <a:r>
              <a:rPr lang="ru-RU" sz="1800" b="1" dirty="0">
                <a:latin typeface="Corbel" panose="020B0503020204020204" pitchFamily="34" charset="0"/>
              </a:rPr>
              <a:t>ежегодно, при это важным подходом является «консервативность» в изменении методики. </a:t>
            </a:r>
            <a:endParaRPr lang="ru-RU" sz="1800" b="1" kern="1200" dirty="0">
              <a:latin typeface="Corbel" panose="020B0503020204020204" pitchFamily="34" charset="0"/>
              <a:ea typeface="+mn-ea"/>
              <a:cs typeface="+mn-cs"/>
            </a:endParaRPr>
          </a:p>
          <a:p>
            <a:pPr defTabSz="342892" fontAlgn="base">
              <a:spcBef>
                <a:spcPct val="0"/>
              </a:spcBef>
              <a:spcAft>
                <a:spcPct val="0"/>
              </a:spcAft>
            </a:pPr>
            <a:endParaRPr lang="ru-RU" sz="1800" b="1" kern="1200" dirty="0"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9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 txBox="1">
            <a:spLocks/>
          </p:cNvSpPr>
          <p:nvPr/>
        </p:nvSpPr>
        <p:spPr bwMode="auto">
          <a:xfrm>
            <a:off x="1388272" y="5755484"/>
            <a:ext cx="1621631" cy="26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ru-RU" sz="750" kern="1200" dirty="0">
              <a:solidFill>
                <a:srgbClr val="404040"/>
              </a:solidFill>
              <a:ea typeface="+mn-ea"/>
            </a:endParaRPr>
          </a:p>
        </p:txBody>
      </p:sp>
      <p:sp>
        <p:nvSpPr>
          <p:cNvPr id="18436" name="Title 1"/>
          <p:cNvSpPr txBox="1">
            <a:spLocks/>
          </p:cNvSpPr>
          <p:nvPr/>
        </p:nvSpPr>
        <p:spPr bwMode="auto">
          <a:xfrm>
            <a:off x="1697811" y="998732"/>
            <a:ext cx="5925200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 sz="2400" b="1" kern="1200" dirty="0">
              <a:solidFill>
                <a:srgbClr val="008080"/>
              </a:solidFill>
              <a:ea typeface="+mn-ea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629562" y="1646803"/>
            <a:ext cx="7668852" cy="7724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2199088" y="1060071"/>
            <a:ext cx="51272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kern="1200" dirty="0">
                <a:solidFill>
                  <a:srgbClr val="008080"/>
                </a:solidFill>
                <a:latin typeface="Corbel" panose="020B0503020204020204" pitchFamily="34" charset="0"/>
              </a:rPr>
              <a:t>Участники рейтинга – </a:t>
            </a:r>
            <a:r>
              <a:rPr lang="ru-RU" altLang="ru-RU" sz="2400" b="1" kern="1200" dirty="0">
                <a:solidFill>
                  <a:srgbClr val="008080"/>
                </a:solidFill>
                <a:latin typeface="Corbel" panose="020B0503020204020204" pitchFamily="34" charset="0"/>
              </a:rPr>
              <a:t>20 компаний</a:t>
            </a:r>
            <a:endParaRPr lang="ru-RU" altLang="ru-RU" sz="2400" b="1" kern="12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20"/>
          </p:nvPr>
        </p:nvSpPr>
        <p:spPr>
          <a:xfrm>
            <a:off x="251520" y="2308200"/>
            <a:ext cx="4590510" cy="30748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latin typeface="Corbel" panose="020B0503020204020204" pitchFamily="34" charset="0"/>
              </a:rPr>
              <a:t>Список компаний для рейтинга определяется объемом ежегодной добычи, транспортировки и переработки нефти, газового конденсата и нефтепродуктов. </a:t>
            </a:r>
          </a:p>
          <a:p>
            <a:pPr marL="0" indent="0">
              <a:buNone/>
            </a:pPr>
            <a:r>
              <a:rPr lang="ru-RU" sz="1800" dirty="0">
                <a:latin typeface="Corbel" panose="020B0503020204020204" pitchFamily="34" charset="0"/>
              </a:rPr>
              <a:t>Нижняя </a:t>
            </a:r>
            <a:r>
              <a:rPr lang="ru-RU" sz="1800" dirty="0">
                <a:latin typeface="Corbel" panose="020B0503020204020204" pitchFamily="34" charset="0"/>
              </a:rPr>
              <a:t>граница — объем добычи нефти и газового конденсата — 1,5 млн тонн в год; объем транспортировки нефти — 30 млн тонн в год; объем переработки нефти, газового конденсата и нефтепродуктов — </a:t>
            </a:r>
            <a:r>
              <a:rPr lang="ru-RU" sz="1800" dirty="0">
                <a:latin typeface="Corbel" panose="020B0503020204020204" pitchFamily="34" charset="0"/>
              </a:rPr>
              <a:t>9 </a:t>
            </a:r>
            <a:r>
              <a:rPr lang="ru-RU" sz="1800" dirty="0">
                <a:latin typeface="Corbel" panose="020B0503020204020204" pitchFamily="34" charset="0"/>
              </a:rPr>
              <a:t>млн тонн в год</a:t>
            </a:r>
            <a:r>
              <a:rPr lang="ru-RU" sz="1800" dirty="0"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60" y="1672617"/>
            <a:ext cx="3618402" cy="434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4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 txBox="1">
            <a:spLocks/>
          </p:cNvSpPr>
          <p:nvPr/>
        </p:nvSpPr>
        <p:spPr bwMode="auto">
          <a:xfrm>
            <a:off x="1388272" y="5755484"/>
            <a:ext cx="1621631" cy="26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ru-RU" sz="750" kern="1200" dirty="0">
              <a:solidFill>
                <a:srgbClr val="404040"/>
              </a:solidFill>
              <a:ea typeface="+mn-ea"/>
            </a:endParaRPr>
          </a:p>
        </p:txBody>
      </p:sp>
      <p:sp>
        <p:nvSpPr>
          <p:cNvPr id="18436" name="Title 1"/>
          <p:cNvSpPr txBox="1">
            <a:spLocks/>
          </p:cNvSpPr>
          <p:nvPr/>
        </p:nvSpPr>
        <p:spPr bwMode="auto">
          <a:xfrm>
            <a:off x="1669827" y="1052739"/>
            <a:ext cx="5925200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 sz="2400" b="1" kern="1200" dirty="0">
              <a:solidFill>
                <a:srgbClr val="008080"/>
              </a:solidFill>
              <a:ea typeface="+mn-ea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584425" y="2239845"/>
            <a:ext cx="6096000" cy="119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828804" y="858687"/>
            <a:ext cx="59125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kern="1200" dirty="0">
                <a:solidFill>
                  <a:srgbClr val="008080"/>
                </a:solidFill>
                <a:latin typeface="Corbel" panose="020B0503020204020204" pitchFamily="34" charset="0"/>
              </a:rPr>
              <a:t>Среднеотраслевые </a:t>
            </a:r>
            <a:r>
              <a:rPr lang="ru-RU" altLang="ru-RU" sz="2400" b="1" kern="1200" dirty="0">
                <a:solidFill>
                  <a:srgbClr val="008080"/>
                </a:solidFill>
                <a:latin typeface="Corbel" panose="020B0503020204020204" pitchFamily="34" charset="0"/>
              </a:rPr>
              <a:t>показатели –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kern="1200" dirty="0">
                <a:solidFill>
                  <a:srgbClr val="008080"/>
                </a:solidFill>
                <a:latin typeface="Corbel" panose="020B0503020204020204" pitchFamily="34" charset="0"/>
              </a:rPr>
              <a:t>природоохранный эффект</a:t>
            </a:r>
          </a:p>
        </p:txBody>
      </p:sp>
      <p:sp>
        <p:nvSpPr>
          <p:cNvPr id="12" name="Текст 1"/>
          <p:cNvSpPr>
            <a:spLocks noGrp="1"/>
          </p:cNvSpPr>
          <p:nvPr>
            <p:ph type="body" sz="quarter" idx="17"/>
          </p:nvPr>
        </p:nvSpPr>
        <p:spPr>
          <a:xfrm>
            <a:off x="7104462" y="4194574"/>
            <a:ext cx="2039540" cy="642938"/>
          </a:xfrm>
        </p:spPr>
        <p:txBody>
          <a:bodyPr>
            <a:normAutofit/>
          </a:bodyPr>
          <a:lstStyle/>
          <a:p>
            <a:pPr algn="ctr"/>
            <a:r>
              <a:rPr lang="ru-RU" sz="1950" b="1" dirty="0">
                <a:latin typeface="Corbel" panose="020B0503020204020204" pitchFamily="34" charset="0"/>
              </a:rPr>
              <a:t>Стимул для НГК их превышать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20"/>
          </p:nvPr>
        </p:nvSpPr>
        <p:spPr>
          <a:xfrm>
            <a:off x="3173136" y="2338606"/>
            <a:ext cx="2820685" cy="149763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>
                <a:latin typeface="Corbel" panose="020B0503020204020204" pitchFamily="34" charset="0"/>
              </a:rPr>
              <a:t>В основе сравнения количественных показателей НГК – среднеотраслевые значения 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4294967295"/>
          </p:nvPr>
        </p:nvSpPr>
        <p:spPr>
          <a:xfrm>
            <a:off x="1" y="3976688"/>
            <a:ext cx="2907506" cy="12858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2550" b="1" dirty="0">
                <a:latin typeface="Corbel" panose="020B0503020204020204" pitchFamily="34" charset="0"/>
              </a:rPr>
              <a:t>Планомерное улучшение среднеотраслевых значений</a:t>
            </a:r>
          </a:p>
        </p:txBody>
      </p:sp>
      <p:sp>
        <p:nvSpPr>
          <p:cNvPr id="3" name="Стрелка: изогнутая влево 2"/>
          <p:cNvSpPr/>
          <p:nvPr/>
        </p:nvSpPr>
        <p:spPr>
          <a:xfrm rot="20178315">
            <a:off x="6178429" y="2431407"/>
            <a:ext cx="756084" cy="166091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chemeClr val="tx1"/>
              </a:solidFill>
            </a:endParaRPr>
          </a:p>
        </p:txBody>
      </p:sp>
      <p:sp>
        <p:nvSpPr>
          <p:cNvPr id="11" name="Стрелка: изогнутая влево 10"/>
          <p:cNvSpPr/>
          <p:nvPr/>
        </p:nvSpPr>
        <p:spPr>
          <a:xfrm rot="11533103">
            <a:off x="2258953" y="2537132"/>
            <a:ext cx="756084" cy="157493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chemeClr val="tx1"/>
              </a:solidFill>
            </a:endParaRPr>
          </a:p>
        </p:txBody>
      </p:sp>
      <p:sp>
        <p:nvSpPr>
          <p:cNvPr id="7" name="Стрелка: изогнутая влево 6"/>
          <p:cNvSpPr/>
          <p:nvPr/>
        </p:nvSpPr>
        <p:spPr>
          <a:xfrm rot="5164339">
            <a:off x="4308406" y="4285521"/>
            <a:ext cx="886392" cy="229369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04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045" y="4007225"/>
            <a:ext cx="2970330" cy="69175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400" b="1" dirty="0"/>
              <a:t/>
            </a:r>
            <a:br>
              <a:rPr lang="ru-RU" sz="2400" b="1" dirty="0"/>
            </a:br>
            <a:r>
              <a:rPr lang="ru-RU" altLang="ru-RU" sz="27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Критерий 3.5</a:t>
            </a:r>
            <a:r>
              <a:rPr lang="ru-RU" sz="3300" b="1" dirty="0"/>
              <a:t/>
            </a:r>
            <a:br>
              <a:rPr lang="ru-RU" sz="3300" b="1" dirty="0"/>
            </a:br>
            <a:endParaRPr lang="ru-RU" sz="33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vantGardeCT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E832A1-26A5-4C6D-A7DF-27ED1D7AB9F6}"/>
              </a:ext>
            </a:extLst>
          </p:cNvPr>
          <p:cNvSpPr txBox="1">
            <a:spLocks noChangeArrowheads="1"/>
          </p:cNvSpPr>
          <p:nvPr/>
        </p:nvSpPr>
        <p:spPr>
          <a:xfrm>
            <a:off x="20136" y="4677069"/>
            <a:ext cx="4465757" cy="1290214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180000" indent="-18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357188" indent="-1512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sz="1600" kern="1200" baseline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u-RU" altLang="ru-RU" sz="1650" b="1" dirty="0">
                <a:solidFill>
                  <a:schemeClr val="bg1"/>
                </a:solidFill>
              </a:rPr>
              <a:t>  </a:t>
            </a:r>
            <a:r>
              <a:rPr lang="ru-RU" sz="15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Информирование общественности на сайте компании об </a:t>
            </a:r>
            <a:r>
              <a:rPr lang="ru-RU" sz="1500" b="1" dirty="0">
                <a:solidFill>
                  <a:srgbClr val="C00000"/>
                </a:solidFill>
                <a:latin typeface="Corbel" panose="020B0503020204020204" pitchFamily="34" charset="0"/>
              </a:rPr>
              <a:t>авариях и инцидентах </a:t>
            </a:r>
            <a:r>
              <a:rPr lang="ru-RU" sz="15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и мерах по ликвидации их последствий со значительным (вызвавшим общественный резонанс) социально-экологическим ущербом, включая деятельность компаний подрядчиков</a:t>
            </a:r>
          </a:p>
          <a:p>
            <a:pPr algn="ctr">
              <a:buFontTx/>
              <a:buNone/>
            </a:pPr>
            <a:endParaRPr lang="ru-RU" altLang="ru-RU" sz="165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buFontTx/>
              <a:buNone/>
            </a:pPr>
            <a:endParaRPr lang="ru-RU" altLang="ru-RU" sz="165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Tx/>
              <a:buNone/>
            </a:pPr>
            <a:endParaRPr lang="ru-RU" altLang="ru-RU" sz="1350" b="1" dirty="0">
              <a:solidFill>
                <a:srgbClr val="FF9900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60E024C-FC3E-4114-9784-0D9CAEA9C0DF}"/>
              </a:ext>
            </a:extLst>
          </p:cNvPr>
          <p:cNvSpPr txBox="1">
            <a:spLocks noChangeArrowheads="1"/>
          </p:cNvSpPr>
          <p:nvPr/>
        </p:nvSpPr>
        <p:spPr>
          <a:xfrm>
            <a:off x="4485895" y="4698979"/>
            <a:ext cx="4465757" cy="1009148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180000" indent="-18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357188" indent="-1512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sz="1600" kern="1200" baseline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5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Информирование общественности на сайте компании о наличии </a:t>
            </a:r>
            <a:r>
              <a:rPr lang="ru-RU" sz="1500" b="1" dirty="0">
                <a:solidFill>
                  <a:srgbClr val="C00000"/>
                </a:solidFill>
                <a:latin typeface="Corbel" panose="020B0503020204020204" pitchFamily="34" charset="0"/>
              </a:rPr>
              <a:t>спорных экологических ситуаций </a:t>
            </a:r>
            <a:r>
              <a:rPr lang="ru-RU" sz="15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и действиях, направленных на их разрешение, на территориях присутствия компании, включая деятельность компаний подрядчиков</a:t>
            </a:r>
          </a:p>
          <a:p>
            <a:pPr marL="0" indent="0" algn="ctr">
              <a:buNone/>
            </a:pPr>
            <a:endParaRPr lang="ru-RU" sz="1800" b="1" dirty="0">
              <a:solidFill>
                <a:schemeClr val="accent6">
                  <a:lumMod val="75000"/>
                </a:schemeClr>
              </a:solidFill>
              <a:latin typeface="Corbel" panose="020B0503020204020204" pitchFamily="34" charset="0"/>
            </a:endParaRPr>
          </a:p>
          <a:p>
            <a:endParaRPr lang="ru-RU" sz="1500" dirty="0"/>
          </a:p>
          <a:p>
            <a:pPr algn="ctr">
              <a:buFontTx/>
              <a:buNone/>
            </a:pPr>
            <a:endParaRPr lang="ru-RU" altLang="ru-RU" sz="165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buFontTx/>
              <a:buNone/>
            </a:pPr>
            <a:endParaRPr lang="ru-RU" altLang="ru-RU" sz="165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Tx/>
              <a:buNone/>
            </a:pPr>
            <a:endParaRPr lang="ru-RU" altLang="ru-RU" sz="1350" b="1" dirty="0">
              <a:solidFill>
                <a:srgbClr val="FF9900"/>
              </a:solidFill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87A8838-E6E2-47D0-8294-F06A37AD06D9}"/>
              </a:ext>
            </a:extLst>
          </p:cNvPr>
          <p:cNvSpPr txBox="1">
            <a:spLocks/>
          </p:cNvSpPr>
          <p:nvPr/>
        </p:nvSpPr>
        <p:spPr>
          <a:xfrm>
            <a:off x="5386603" y="4007226"/>
            <a:ext cx="3348372" cy="691753"/>
          </a:xfrm>
          <a:prstGeom prst="rect">
            <a:avLst/>
          </a:prstGeom>
        </p:spPr>
        <p:txBody>
          <a:bodyPr vert="horz" lIns="0" tIns="0" rIns="0" bIns="0" rtlCol="0" anchor="ctr">
            <a:normAutofit fontScale="5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2400" b="1" dirty="0"/>
              <a:t/>
            </a:r>
            <a:br>
              <a:rPr lang="ru-RU" sz="2400" b="1" dirty="0"/>
            </a:br>
            <a:r>
              <a:rPr lang="ru-RU" altLang="ru-RU" sz="4575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Критерий 3.6</a:t>
            </a:r>
            <a:r>
              <a:rPr lang="ru-RU" sz="3300" b="1" dirty="0"/>
              <a:t/>
            </a:r>
            <a:br>
              <a:rPr lang="ru-RU" sz="3300" b="1" dirty="0"/>
            </a:br>
            <a:endParaRPr lang="ru-RU" sz="33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vantGardeCTT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0B8E181B-F2AD-40AD-AA87-37055F5E5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6039" y="1545743"/>
            <a:ext cx="3830255" cy="239399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551" y="1550674"/>
            <a:ext cx="3706411" cy="2376488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931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A46BE-7EDE-45F9-AEA2-C379FCC6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17D63B-9AFD-4A0A-B926-8D27B6181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269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7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>
            <a:extLst>
              <a:ext uri="{FF2B5EF4-FFF2-40B4-BE49-F238E27FC236}">
                <a16:creationId xmlns:a16="http://schemas.microsoft.com/office/drawing/2014/main" id="{6C26478E-B895-478A-B92A-A3C0A6F94D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71703" y="998939"/>
            <a:ext cx="5886413" cy="539353"/>
          </a:xfrm>
        </p:spPr>
        <p:txBody>
          <a:bodyPr>
            <a:noAutofit/>
          </a:bodyPr>
          <a:lstStyle/>
          <a:p>
            <a:pPr algn="ctr"/>
            <a:r>
              <a:rPr lang="ru-RU" altLang="ru-RU" sz="1800" b="1" dirty="0">
                <a:solidFill>
                  <a:srgbClr val="008080"/>
                </a:solidFill>
                <a:latin typeface="Corbel" panose="020B0503020204020204" pitchFamily="34" charset="0"/>
              </a:rPr>
              <a:t>Источники информации о спорных ситуациях, авариях и инцидентах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7F471C4-BFBA-4192-9FE1-F3BED037C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32" y="1679512"/>
            <a:ext cx="6588732" cy="3599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>
            <a:extLst>
              <a:ext uri="{FF2B5EF4-FFF2-40B4-BE49-F238E27FC236}">
                <a16:creationId xmlns:a16="http://schemas.microsoft.com/office/drawing/2014/main" id="{6C26478E-B895-478A-B92A-A3C0A6F94D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71703" y="998939"/>
            <a:ext cx="5886413" cy="539353"/>
          </a:xfrm>
        </p:spPr>
        <p:txBody>
          <a:bodyPr>
            <a:noAutofit/>
          </a:bodyPr>
          <a:lstStyle/>
          <a:p>
            <a:pPr algn="ctr"/>
            <a:r>
              <a:rPr lang="ru-RU" altLang="ru-RU" sz="1800" b="1" dirty="0">
                <a:solidFill>
                  <a:srgbClr val="008080"/>
                </a:solidFill>
                <a:latin typeface="Corbel" panose="020B0503020204020204" pitchFamily="34" charset="0"/>
              </a:rPr>
              <a:t>Источники информации о спорных ситуациях, авариях и инцидентах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7F471C4-BFBA-4192-9FE1-F3BED037C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32" y="1679512"/>
            <a:ext cx="6588732" cy="359919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A612AAC-71A3-4D5B-BAF4-4A376FFB71E9}"/>
              </a:ext>
            </a:extLst>
          </p:cNvPr>
          <p:cNvSpPr/>
          <p:nvPr/>
        </p:nvSpPr>
        <p:spPr>
          <a:xfrm>
            <a:off x="5490104" y="4667002"/>
            <a:ext cx="3555448" cy="124649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altLang="ru-RU" sz="1500" b="1" dirty="0">
                <a:solidFill>
                  <a:srgbClr val="C00000"/>
                </a:solidFill>
              </a:rPr>
              <a:t>!!!Важно – найденная информация дает представление только о тех событиях, которые нашли отражение в публичном пространстве </a:t>
            </a:r>
            <a:endParaRPr lang="ru-RU" altLang="ru-RU" sz="1500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22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Blue">
  <a:themeElements>
    <a:clrScheme name="WWF_blue">
      <a:dk1>
        <a:srgbClr val="404040"/>
      </a:dk1>
      <a:lt1>
        <a:srgbClr val="000000"/>
      </a:lt1>
      <a:dk2>
        <a:srgbClr val="F3F3EA"/>
      </a:dk2>
      <a:lt2>
        <a:srgbClr val="FFFFFF"/>
      </a:lt2>
      <a:accent1>
        <a:srgbClr val="7CC8E5"/>
      </a:accent1>
      <a:accent2>
        <a:srgbClr val="8ABE34"/>
      </a:accent2>
      <a:accent3>
        <a:srgbClr val="7B8427"/>
      </a:accent3>
      <a:accent4>
        <a:srgbClr val="FF6400"/>
      </a:accent4>
      <a:accent5>
        <a:srgbClr val="009FC8"/>
      </a:accent5>
      <a:accent6>
        <a:srgbClr val="1DA3B5"/>
      </a:accent6>
      <a:hlink>
        <a:srgbClr val="BF4B00"/>
      </a:hlink>
      <a:folHlink>
        <a:srgbClr val="9A0064"/>
      </a:folHlink>
    </a:clrScheme>
    <a:fontScheme name="WW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ue">
  <a:themeElements>
    <a:clrScheme name="WWF_blue">
      <a:dk1>
        <a:srgbClr val="404040"/>
      </a:dk1>
      <a:lt1>
        <a:srgbClr val="000000"/>
      </a:lt1>
      <a:dk2>
        <a:srgbClr val="F3F3EA"/>
      </a:dk2>
      <a:lt2>
        <a:srgbClr val="FFFFFF"/>
      </a:lt2>
      <a:accent1>
        <a:srgbClr val="7CC8E5"/>
      </a:accent1>
      <a:accent2>
        <a:srgbClr val="8ABE34"/>
      </a:accent2>
      <a:accent3>
        <a:srgbClr val="7B8427"/>
      </a:accent3>
      <a:accent4>
        <a:srgbClr val="FF6400"/>
      </a:accent4>
      <a:accent5>
        <a:srgbClr val="009FC8"/>
      </a:accent5>
      <a:accent6>
        <a:srgbClr val="1DA3B5"/>
      </a:accent6>
      <a:hlink>
        <a:srgbClr val="BF4B00"/>
      </a:hlink>
      <a:folHlink>
        <a:srgbClr val="9A0064"/>
      </a:folHlink>
    </a:clrScheme>
    <a:fontScheme name="WW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Blue">
  <a:themeElements>
    <a:clrScheme name="WWF_blue">
      <a:dk1>
        <a:srgbClr val="404040"/>
      </a:dk1>
      <a:lt1>
        <a:srgbClr val="000000"/>
      </a:lt1>
      <a:dk2>
        <a:srgbClr val="F3F3EA"/>
      </a:dk2>
      <a:lt2>
        <a:srgbClr val="FFFFFF"/>
      </a:lt2>
      <a:accent1>
        <a:srgbClr val="7CC8E5"/>
      </a:accent1>
      <a:accent2>
        <a:srgbClr val="8ABE34"/>
      </a:accent2>
      <a:accent3>
        <a:srgbClr val="7B8427"/>
      </a:accent3>
      <a:accent4>
        <a:srgbClr val="FF6400"/>
      </a:accent4>
      <a:accent5>
        <a:srgbClr val="009FC8"/>
      </a:accent5>
      <a:accent6>
        <a:srgbClr val="1DA3B5"/>
      </a:accent6>
      <a:hlink>
        <a:srgbClr val="BF4B00"/>
      </a:hlink>
      <a:folHlink>
        <a:srgbClr val="9A0064"/>
      </a:folHlink>
    </a:clrScheme>
    <a:fontScheme name="WW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Blue">
  <a:themeElements>
    <a:clrScheme name="WWF_blue">
      <a:dk1>
        <a:srgbClr val="404040"/>
      </a:dk1>
      <a:lt1>
        <a:srgbClr val="000000"/>
      </a:lt1>
      <a:dk2>
        <a:srgbClr val="F3F3EA"/>
      </a:dk2>
      <a:lt2>
        <a:srgbClr val="FFFFFF"/>
      </a:lt2>
      <a:accent1>
        <a:srgbClr val="7CC8E5"/>
      </a:accent1>
      <a:accent2>
        <a:srgbClr val="8ABE34"/>
      </a:accent2>
      <a:accent3>
        <a:srgbClr val="7B8427"/>
      </a:accent3>
      <a:accent4>
        <a:srgbClr val="FF6400"/>
      </a:accent4>
      <a:accent5>
        <a:srgbClr val="009FC8"/>
      </a:accent5>
      <a:accent6>
        <a:srgbClr val="1DA3B5"/>
      </a:accent6>
      <a:hlink>
        <a:srgbClr val="BF4B00"/>
      </a:hlink>
      <a:folHlink>
        <a:srgbClr val="9A0064"/>
      </a:folHlink>
    </a:clrScheme>
    <a:fontScheme name="WW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Blue">
  <a:themeElements>
    <a:clrScheme name="WWF_blue">
      <a:dk1>
        <a:srgbClr val="404040"/>
      </a:dk1>
      <a:lt1>
        <a:srgbClr val="000000"/>
      </a:lt1>
      <a:dk2>
        <a:srgbClr val="F3F3EA"/>
      </a:dk2>
      <a:lt2>
        <a:srgbClr val="FFFFFF"/>
      </a:lt2>
      <a:accent1>
        <a:srgbClr val="7CC8E5"/>
      </a:accent1>
      <a:accent2>
        <a:srgbClr val="8ABE34"/>
      </a:accent2>
      <a:accent3>
        <a:srgbClr val="7B8427"/>
      </a:accent3>
      <a:accent4>
        <a:srgbClr val="FF6400"/>
      </a:accent4>
      <a:accent5>
        <a:srgbClr val="009FC8"/>
      </a:accent5>
      <a:accent6>
        <a:srgbClr val="1DA3B5"/>
      </a:accent6>
      <a:hlink>
        <a:srgbClr val="BF4B00"/>
      </a:hlink>
      <a:folHlink>
        <a:srgbClr val="9A0064"/>
      </a:folHlink>
    </a:clrScheme>
    <a:fontScheme name="WW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Blue">
  <a:themeElements>
    <a:clrScheme name="WWF_blue">
      <a:dk1>
        <a:srgbClr val="404040"/>
      </a:dk1>
      <a:lt1>
        <a:srgbClr val="000000"/>
      </a:lt1>
      <a:dk2>
        <a:srgbClr val="F3F3EA"/>
      </a:dk2>
      <a:lt2>
        <a:srgbClr val="FFFFFF"/>
      </a:lt2>
      <a:accent1>
        <a:srgbClr val="7CC8E5"/>
      </a:accent1>
      <a:accent2>
        <a:srgbClr val="8ABE34"/>
      </a:accent2>
      <a:accent3>
        <a:srgbClr val="7B8427"/>
      </a:accent3>
      <a:accent4>
        <a:srgbClr val="FF6400"/>
      </a:accent4>
      <a:accent5>
        <a:srgbClr val="009FC8"/>
      </a:accent5>
      <a:accent6>
        <a:srgbClr val="1DA3B5"/>
      </a:accent6>
      <a:hlink>
        <a:srgbClr val="BF4B00"/>
      </a:hlink>
      <a:folHlink>
        <a:srgbClr val="9A0064"/>
      </a:folHlink>
    </a:clrScheme>
    <a:fontScheme name="WW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Blue">
  <a:themeElements>
    <a:clrScheme name="WWF_blue">
      <a:dk1>
        <a:srgbClr val="404040"/>
      </a:dk1>
      <a:lt1>
        <a:srgbClr val="000000"/>
      </a:lt1>
      <a:dk2>
        <a:srgbClr val="F3F3EA"/>
      </a:dk2>
      <a:lt2>
        <a:srgbClr val="FFFFFF"/>
      </a:lt2>
      <a:accent1>
        <a:srgbClr val="7CC8E5"/>
      </a:accent1>
      <a:accent2>
        <a:srgbClr val="8ABE34"/>
      </a:accent2>
      <a:accent3>
        <a:srgbClr val="7B8427"/>
      </a:accent3>
      <a:accent4>
        <a:srgbClr val="FF6400"/>
      </a:accent4>
      <a:accent5>
        <a:srgbClr val="009FC8"/>
      </a:accent5>
      <a:accent6>
        <a:srgbClr val="1DA3B5"/>
      </a:accent6>
      <a:hlink>
        <a:srgbClr val="BF4B00"/>
      </a:hlink>
      <a:folHlink>
        <a:srgbClr val="9A0064"/>
      </a:folHlink>
    </a:clrScheme>
    <a:fontScheme name="WW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3145</TotalTime>
  <Words>907</Words>
  <Application>Microsoft Office PowerPoint</Application>
  <PresentationFormat>Экран (4:3)</PresentationFormat>
  <Paragraphs>175</Paragraphs>
  <Slides>19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19</vt:i4>
      </vt:variant>
    </vt:vector>
  </HeadingPairs>
  <TitlesOfParts>
    <vt:vector size="33" baseType="lpstr">
      <vt:lpstr>Arial</vt:lpstr>
      <vt:lpstr>AvantGardeCTT</vt:lpstr>
      <vt:lpstr>Calibri</vt:lpstr>
      <vt:lpstr>Corbel</vt:lpstr>
      <vt:lpstr>DejaVu Sans</vt:lpstr>
      <vt:lpstr>Geneva</vt:lpstr>
      <vt:lpstr>Times New Roman</vt:lpstr>
      <vt:lpstr>4_Blue</vt:lpstr>
      <vt:lpstr>Blue</vt:lpstr>
      <vt:lpstr>2_Blue</vt:lpstr>
      <vt:lpstr>3_Blue</vt:lpstr>
      <vt:lpstr>5_Blue</vt:lpstr>
      <vt:lpstr>6_Blue</vt:lpstr>
      <vt:lpstr>8_Blue</vt:lpstr>
      <vt:lpstr>Презентация PowerPoint</vt:lpstr>
      <vt:lpstr>    </vt:lpstr>
      <vt:lpstr>  Базовые принципы рейтинга  </vt:lpstr>
      <vt:lpstr>Презентация PowerPoint</vt:lpstr>
      <vt:lpstr>Презентация PowerPoint</vt:lpstr>
      <vt:lpstr> Критерий 3.5 </vt:lpstr>
      <vt:lpstr>Презентация PowerPoint</vt:lpstr>
      <vt:lpstr>Источники информации о спорных ситуациях, авариях и инцидентах</vt:lpstr>
      <vt:lpstr>Источники информации о спорных ситуациях, авариях и инцидентах</vt:lpstr>
      <vt:lpstr>Результаты рейтинга 2019 по критериям 3.5 и 3.6</vt:lpstr>
      <vt:lpstr>Визуализация аварий и спорных экологических ситуаций </vt:lpstr>
      <vt:lpstr>Презентация PowerPoint</vt:lpstr>
      <vt:lpstr>Презентация PowerPoint</vt:lpstr>
      <vt:lpstr>Уровни взаимодействия с заинтересованными сторонами по авариям и спорным экологическим ситуациям</vt:lpstr>
      <vt:lpstr>Уровни взаимодействия с заинтересованными сторонами по авариям и спорным экологическим ситуациям</vt:lpstr>
      <vt:lpstr>Уровни взаимодействия с заинтересованными сторонами по авариям и спорным экологическим ситуациям</vt:lpstr>
      <vt:lpstr>Вовлечение общественности в охрану окружающей среды России Проект 2019-2022 гг.</vt:lpstr>
      <vt:lpstr>Вовлечение общественности в охрану окружающей среды России Проект 2019-2022 гг.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Alexey Knizhnikov</dc:creator>
  <cp:lastModifiedBy>Lioudmila Ametistova</cp:lastModifiedBy>
  <cp:revision>288</cp:revision>
  <cp:lastPrinted>2018-11-29T15:39:04Z</cp:lastPrinted>
  <dcterms:modified xsi:type="dcterms:W3CDTF">2019-12-04T11:24:00Z</dcterms:modified>
</cp:coreProperties>
</file>