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2" r:id="rId3"/>
    <p:sldId id="263" r:id="rId4"/>
    <p:sldId id="256" r:id="rId5"/>
    <p:sldId id="260" r:id="rId6"/>
    <p:sldId id="261" r:id="rId7"/>
    <p:sldId id="259" r:id="rId8"/>
    <p:sldId id="257" r:id="rId9"/>
    <p:sldId id="258" r:id="rId10"/>
  </p:sldIdLst>
  <p:sldSz cx="9144000" cy="6858000" type="screen4x3"/>
  <p:notesSz cx="6858000" cy="9144000"/>
  <p:defaultTextStyle>
    <a:defPPr>
      <a:defRPr lang="ru-RU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/>
        <a:cs typeface="Times New Roman" pitchFamily="18" charset="0"/>
      </a:defRPr>
    </a:lvl1pPr>
    <a:lvl2pPr marL="3810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/>
        <a:cs typeface="Times New Roman" pitchFamily="18" charset="0"/>
      </a:defRPr>
    </a:lvl2pPr>
    <a:lvl3pPr marL="7620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/>
        <a:cs typeface="Times New Roman" pitchFamily="18" charset="0"/>
      </a:defRPr>
    </a:lvl3pPr>
    <a:lvl4pPr marL="11430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/>
        <a:cs typeface="Times New Roman" pitchFamily="18" charset="0"/>
      </a:defRPr>
    </a:lvl4pPr>
    <a:lvl5pPr marL="15240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8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Objects="1">
      <p:cViewPr>
        <p:scale>
          <a:sx n="70" d="100"/>
          <a:sy n="70" d="100"/>
        </p:scale>
        <p:origin x="197" y="1232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ПодзаголовокСлайда1"/>
          <p:cNvSpPr>
            <a:spLocks noGrp="1" noChangeArrowheads="1"/>
            <a:extLst>
              <a:ext uri="smNativeData"/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4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5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65FE2737-D191-41C2-8B79-6BD140C7263F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 и две колонки, ле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/>
            </a:extLst>
          </p:cNvSpPr>
          <p:nvPr>
            <p:ph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/>
            </a:extLst>
          </p:cNvSpPr>
          <p:nvPr>
            <p:ph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/>
            </a:extLst>
          </p:cNvSpPr>
          <p:nvPr>
            <p:ph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6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7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8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CEF4BB82-4C3E-445A-81C0-700BF0DB8A17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две строки, ниж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/>
            </a:extLst>
          </p:cNvSpPr>
          <p:nvPr>
            <p:ph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/>
            </a:extLst>
          </p:cNvSpPr>
          <p:nvPr>
            <p:ph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/>
            </a:extLst>
          </p:cNvSpPr>
          <p:nvPr>
            <p:ph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6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7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8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FF74C149-5E44-4CBB-A218-BC6FA5CBC03E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е строки, верх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/>
            </a:extLst>
          </p:cNvSpPr>
          <p:nvPr>
            <p:ph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/>
            </a:extLst>
          </p:cNvSpPr>
          <p:nvPr>
            <p:ph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/>
            </a:extLst>
          </p:cNvSpPr>
          <p:nvPr>
            <p:ph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6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7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8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0F7AD6D9-50DE-44E1-BE3D-CE41B5C93DEB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EFDD8-BA4B-4ABA-806B-EF929FCED69E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F4E2D-4FF3-41DD-9895-CE6B2A3F8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167E90-843F-4C8A-91CA-A47950A8B776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7BF51-3C51-42FF-96E8-2AD4A77FE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019E5-BF81-4575-8162-33A35250DD1E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54EE3-1956-49C9-97D3-255685675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50C0D-E7DF-4091-997B-E46E065F33D4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AAFD-76A4-4E0D-AF37-F478A7D7B2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407EDB-5FFB-42B2-AF16-9CAB373410F2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1EF93-5BF2-4860-999F-9B5F6AD80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B1C77A-A7A3-4665-BE77-AEF58210D164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224D9-51F2-45FF-9679-14A1F0738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7194E-0D2B-4378-A047-202F79F05331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672-66EB-4BDB-BAE6-BDD31BA60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/>
            </a:extLst>
          </p:cNvSpPr>
          <p:nvPr>
            <p:ph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4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5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003496D9-6111-49F6-9191-9B91F9975032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0E55C2-0DF1-41A8-AB66-47757EBEA347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1D40C-EA3C-48DA-B931-8AE832E72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8EF71-8D60-409C-998E-8142E235CD7E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4FF29-FD8D-4C5B-8C7B-7D0FC3429F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1AA0B-7E10-419B-9984-6AA717B08014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26A06-3D1F-49FF-8491-39F5EFE7E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F4E7FA-9FD3-47D2-8F55-CA7AAB118911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C5C4E-6DCF-44D9-BBFD-6CC31C3D7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/>
            </a:extLst>
          </p:cNvSpPr>
          <p:nvPr>
            <p:ph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/>
            </a:extLst>
          </p:cNvSpPr>
          <p:nvPr>
            <p:ph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5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6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7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C978F317-28AD-481A-83FD-5F26A107B33F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4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5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5AEE64C6-CF49-489C-8F9A-4EBEC54BBE1E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3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4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253E0874-E7BF-453B-9ECF-1E6D41C939A5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Только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  <a:extLst>
              <a:ext uri="smNativeData"/>
            </a:extLst>
          </p:cNvSpPr>
          <p:nvPr>
            <p:ph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4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5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48C7C2E0-1F3C-4E71-9039-FABCAFFA0374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две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/>
            </a:extLst>
          </p:cNvSpPr>
          <p:nvPr>
            <p:ph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/>
            </a:extLst>
          </p:cNvSpPr>
          <p:nvPr>
            <p:ph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5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6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7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288EF4E9-7233-4480-8257-02976940FD45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ласти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/>
            </a:extLst>
          </p:cNvSpPr>
          <p:nvPr>
            <p:ph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/>
            </a:extLst>
          </p:cNvSpPr>
          <p:nvPr>
            <p:ph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5" name="Объект4"/>
          <p:cNvSpPr>
            <a:spLocks noGrp="1" noChangeArrowheads="1"/>
            <a:extLst>
              <a:ext uri="smNativeData"/>
            </a:extLst>
          </p:cNvSpPr>
          <p:nvPr>
            <p:ph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6" name="Объект3"/>
          <p:cNvSpPr>
            <a:spLocks noGrp="1" noChangeArrowheads="1"/>
            <a:extLst>
              <a:ext uri="smNativeData"/>
            </a:extLst>
          </p:cNvSpPr>
          <p:nvPr>
            <p:ph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7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8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9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420BA0B9-D633-4A27-BAA9-433529DC1D09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 и две колонки, пра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/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/>
            </a:extLst>
          </p:cNvSpPr>
          <p:nvPr>
            <p:ph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/>
            </a:extLst>
          </p:cNvSpPr>
          <p:nvPr>
            <p:ph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/>
            </a:extLst>
          </p:cNvSpPr>
          <p:nvPr>
            <p:ph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endParaRPr/>
          </a:p>
        </p:txBody>
      </p:sp>
      <p:sp>
        <p:nvSpPr>
          <p:cNvPr id="6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7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endParaRPr/>
          </a:p>
        </p:txBody>
      </p:sp>
      <p:sp>
        <p:nvSpPr>
          <p:cNvPr id="8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sz="1400"/>
            </a:pPr>
            <a:fld id="{54BCC6DF-6672-49C2-BF18-4C1822EDC5D6}" type="slidenum">
              <a:rPr/>
              <a:pPr>
                <a:defRPr sz="1400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Дизайн по умолчани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стьВремениДаты1"/>
          <p:cNvSpPr>
            <a:spLocks noGrp="1" noChangeArrowheads="1"/>
            <a:extLst>
              <a:ext uri="smNativeData"/>
            </a:extLst>
          </p:cNvSpPr>
          <p:nvPr>
            <p:ph type="dt" sz="quarter"/>
          </p:nvPr>
        </p:nvSpPr>
        <p:spPr>
          <a:xfrm>
            <a:off x="457200" y="6246813"/>
            <a:ext cx="2441575" cy="474662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pPr>
              <a:defRPr sz="1400"/>
            </a:pPr>
            <a:endParaRPr/>
          </a:p>
        </p:txBody>
      </p:sp>
      <p:sp>
        <p:nvSpPr>
          <p:cNvPr id="3" name="ОбластьНижнегоКолонтитула1"/>
          <p:cNvSpPr>
            <a:spLocks noGrp="1" noChangeArrowheads="1"/>
            <a:extLst>
              <a:ext uri="smNativeData"/>
            </a:extLst>
          </p:cNvSpPr>
          <p:nvPr>
            <p:ph type="ftr" sz="quarter" idx="1"/>
          </p:nvPr>
        </p:nvSpPr>
        <p:spPr>
          <a:xfrm>
            <a:off x="3346450" y="6246813"/>
            <a:ext cx="2451100" cy="474662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pPr>
              <a:defRPr sz="1400"/>
            </a:pPr>
            <a:endParaRPr/>
          </a:p>
        </p:txBody>
      </p:sp>
      <p:sp>
        <p:nvSpPr>
          <p:cNvPr id="4" name="ОбластьНомераСлайда1"/>
          <p:cNvSpPr>
            <a:spLocks noGrp="1" noChangeArrowheads="1"/>
            <a:extLst>
              <a:ext uri="smNativeData"/>
            </a:extLst>
          </p:cNvSpPr>
          <p:nvPr>
            <p:ph type="sldNum" sz="quarter" idx="2"/>
          </p:nvPr>
        </p:nvSpPr>
        <p:spPr>
          <a:xfrm>
            <a:off x="6245225" y="6246813"/>
            <a:ext cx="2441575" cy="474662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r" defTabSz="44958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lvl5pPr>
          </a:lstStyle>
          <a:p>
            <a:pPr>
              <a:defRPr sz="1400"/>
            </a:pPr>
            <a:fld id="{9718517F-DEE3-42F3-84E7-324B545DD2E0}" type="slidenum">
              <a:rPr/>
              <a:pPr>
                <a:defRPr sz="1400"/>
              </a:pPr>
              <a:t>‹#›</a:t>
            </a:fld>
            <a:endParaRPr/>
          </a:p>
        </p:txBody>
      </p:sp>
      <p:sp>
        <p:nvSpPr>
          <p:cNvPr id="1029" name="ОбластьДляЗаголовка1"/>
          <p:cNvSpPr>
            <a:spLocks noGrp="1" noChangeArrowheads="1"/>
          </p:cNvSpPr>
          <p:nvPr>
            <p:ph type="title" idx="3"/>
          </p:nvPr>
        </p:nvSpPr>
        <p:spPr bwMode="auto">
          <a:xfrm>
            <a:off x="457200" y="274638"/>
            <a:ext cx="8229600" cy="11382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Щелкните для редактирования стиля образца заголовков</a:t>
            </a:r>
          </a:p>
        </p:txBody>
      </p:sp>
      <p:sp>
        <p:nvSpPr>
          <p:cNvPr id="1030" name="ОбластьДляТекста1"/>
          <p:cNvSpPr>
            <a:spLocks noGrp="1" noChangeArrowheads="1"/>
          </p:cNvSpPr>
          <p:nvPr>
            <p:ph type="body" idx="4"/>
          </p:nvPr>
        </p:nvSpPr>
        <p:spPr bwMode="auto">
          <a:xfrm>
            <a:off x="457200" y="1590675"/>
            <a:ext cx="8229600" cy="4533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Щелкните для редактирования стилей образца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defRPr sz="4400" kern="1">
          <a:solidFill>
            <a:schemeClr val="tx2"/>
          </a:solidFill>
          <a:latin typeface="Arial" pitchFamily="2" charset="-52"/>
          <a:ea typeface="SimSun" charset="0"/>
          <a:cs typeface="Times New Roman" pitchFamily="1" charset="-52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/>
          <a:cs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/>
          <a:cs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/>
          <a:cs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/>
          <a:cs typeface="Times New Roman" pitchFamily="18" charset="0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/>
          <a:cs typeface="Times New Roman" pitchFamily="18" charset="0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/>
          <a:cs typeface="Times New Roman" pitchFamily="18" charset="0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/>
          <a:cs typeface="Times New Roman" pitchFamily="18" charset="0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/>
          <a:cs typeface="Times New Roman" pitchFamily="18" charset="0"/>
        </a:defRPr>
      </a:lvl9pPr>
    </p:titleStyle>
    <p:bodyStyle>
      <a:lvl1pPr marL="285750" indent="-285750" algn="l" defTabSz="449263" rtl="0" eaLnBrk="0" fontAlgn="base" hangingPunct="0">
        <a:spcBef>
          <a:spcPct val="0"/>
        </a:spcBef>
        <a:spcAft>
          <a:spcPct val="0"/>
        </a:spcAft>
        <a:buChar char="•"/>
        <a:defRPr sz="3200" kern="1">
          <a:solidFill>
            <a:schemeClr val="tx1"/>
          </a:solidFill>
          <a:latin typeface="Arial" pitchFamily="2" charset="-52"/>
          <a:ea typeface="SimSun" charset="0"/>
          <a:cs typeface="Times New Roman" pitchFamily="1" charset="-52"/>
        </a:defRPr>
      </a:lvl1pPr>
      <a:lvl2pPr marL="619125" indent="-285750" algn="l" defTabSz="449263" rtl="0" eaLnBrk="0" fontAlgn="base" hangingPunct="0">
        <a:spcBef>
          <a:spcPct val="0"/>
        </a:spcBef>
        <a:spcAft>
          <a:spcPct val="0"/>
        </a:spcAft>
        <a:buChar char="–"/>
        <a:defRPr sz="2800" kern="1">
          <a:solidFill>
            <a:schemeClr val="tx1"/>
          </a:solidFill>
          <a:latin typeface="Arial" pitchFamily="2" charset="-52"/>
          <a:ea typeface="SimSun" charset="0"/>
          <a:cs typeface="Times New Roman" pitchFamily="1" charset="-52"/>
        </a:defRPr>
      </a:lvl2pPr>
      <a:lvl3pPr marL="952500" indent="-285750" algn="l" defTabSz="449263" rtl="0" eaLnBrk="0" fontAlgn="base" hangingPunct="0">
        <a:spcBef>
          <a:spcPct val="0"/>
        </a:spcBef>
        <a:spcAft>
          <a:spcPct val="0"/>
        </a:spcAft>
        <a:buChar char="•"/>
        <a:defRPr sz="2400" kern="1">
          <a:solidFill>
            <a:schemeClr val="tx1"/>
          </a:solidFill>
          <a:latin typeface="Arial" pitchFamily="2" charset="-52"/>
          <a:ea typeface="SimSun" charset="0"/>
          <a:cs typeface="Times New Roman" pitchFamily="1" charset="-52"/>
        </a:defRPr>
      </a:lvl3pPr>
      <a:lvl4pPr marL="1333500" indent="-285750" algn="l" defTabSz="449263" rtl="0" eaLnBrk="0" fontAlgn="base" hangingPunct="0">
        <a:spcBef>
          <a:spcPct val="0"/>
        </a:spcBef>
        <a:spcAft>
          <a:spcPct val="0"/>
        </a:spcAft>
        <a:buChar char="–"/>
        <a:defRPr sz="2000" kern="1">
          <a:solidFill>
            <a:schemeClr val="tx1"/>
          </a:solidFill>
          <a:latin typeface="Arial" pitchFamily="2" charset="-52"/>
          <a:ea typeface="SimSun" charset="0"/>
          <a:cs typeface="Times New Roman" pitchFamily="1" charset="-52"/>
        </a:defRPr>
      </a:lvl4pPr>
      <a:lvl5pPr marL="1714500" indent="-285750" algn="l" defTabSz="449263" rtl="0" eaLnBrk="0" fontAlgn="base" hangingPunct="0">
        <a:spcBef>
          <a:spcPct val="0"/>
        </a:spcBef>
        <a:spcAft>
          <a:spcPct val="0"/>
        </a:spcAft>
        <a:buChar char="»"/>
        <a:defRPr sz="2000" kern="1">
          <a:solidFill>
            <a:schemeClr val="tx1"/>
          </a:solidFill>
          <a:latin typeface="Arial" pitchFamily="2" charset="-52"/>
          <a:ea typeface="SimSun" charset="0"/>
          <a:cs typeface="Times New Roman" pitchFamily="1" charset="-52"/>
        </a:defRPr>
      </a:lvl5pPr>
      <a:lvl6pPr marL="2171700" indent="-285750" algn="l" defTabSz="449263" rtl="0" eaLnBrk="0" fontAlgn="base" hangingPunct="0">
        <a:spcBef>
          <a:spcPct val="0"/>
        </a:spcBef>
        <a:spcAft>
          <a:spcPct val="0"/>
        </a:spcAft>
        <a:buChar char="»"/>
        <a:defRPr sz="2000" kern="1">
          <a:solidFill>
            <a:schemeClr val="tx1"/>
          </a:solidFill>
          <a:latin typeface="Arial" pitchFamily="2" charset="-52"/>
          <a:ea typeface="SimSun" charset="0"/>
          <a:cs typeface="Times New Roman" pitchFamily="1" charset="-52"/>
        </a:defRPr>
      </a:lvl6pPr>
      <a:lvl7pPr marL="2628900" indent="-285750" algn="l" defTabSz="449263" rtl="0" eaLnBrk="0" fontAlgn="base" hangingPunct="0">
        <a:spcBef>
          <a:spcPct val="0"/>
        </a:spcBef>
        <a:spcAft>
          <a:spcPct val="0"/>
        </a:spcAft>
        <a:buChar char="»"/>
        <a:defRPr sz="2000" kern="1">
          <a:solidFill>
            <a:schemeClr val="tx1"/>
          </a:solidFill>
          <a:latin typeface="Arial" pitchFamily="2" charset="-52"/>
          <a:ea typeface="SimSun" charset="0"/>
          <a:cs typeface="Times New Roman" pitchFamily="1" charset="-52"/>
        </a:defRPr>
      </a:lvl7pPr>
      <a:lvl8pPr marL="3086100" indent="-285750" algn="l" defTabSz="449263" rtl="0" eaLnBrk="0" fontAlgn="base" hangingPunct="0">
        <a:spcBef>
          <a:spcPct val="0"/>
        </a:spcBef>
        <a:spcAft>
          <a:spcPct val="0"/>
        </a:spcAft>
        <a:buChar char="»"/>
        <a:defRPr sz="2000" kern="1">
          <a:solidFill>
            <a:schemeClr val="tx1"/>
          </a:solidFill>
          <a:latin typeface="Arial" pitchFamily="2" charset="-52"/>
          <a:ea typeface="SimSun" charset="0"/>
          <a:cs typeface="Times New Roman" pitchFamily="1" charset="-52"/>
        </a:defRPr>
      </a:lvl8pPr>
      <a:lvl9pPr marL="3543300" indent="-285750" algn="l" defTabSz="449263" rtl="0" eaLnBrk="0" fontAlgn="base" hangingPunct="0">
        <a:spcBef>
          <a:spcPct val="0"/>
        </a:spcBef>
        <a:spcAft>
          <a:spcPct val="0"/>
        </a:spcAft>
        <a:buChar char="»"/>
        <a:defRPr sz="2000" kern="1">
          <a:solidFill>
            <a:schemeClr val="tx1"/>
          </a:solidFill>
          <a:latin typeface="Arial" pitchFamily="2" charset="-52"/>
          <a:ea typeface="SimSun" charset="0"/>
          <a:cs typeface="Times New Roman" pitchFamily="1" charset="-52"/>
        </a:defRPr>
      </a:lvl9pPr>
    </p:bodyStyle>
    <p:other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-52"/>
          <a:ea typeface="SimSun" charset="0"/>
          <a:cs typeface="Times New Roman" pitchFamily="1" charset="-52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52"/>
          <a:ea typeface="SimSun" charset="0"/>
          <a:cs typeface="Times New Roman" pitchFamily="1" charset="-52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SimSun" charset="0"/>
          <a:cs typeface="Times New Roman" pitchFamily="1" charset="-52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2" charset="-52"/>
          <a:ea typeface="SimSun" charset="0"/>
          <a:cs typeface="Times New Roman" pitchFamily="1" charset="-52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2" charset="-52"/>
          <a:ea typeface="SimSun" charset="0"/>
          <a:cs typeface="Times New Roman" pitchFamily="1" charset="-52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5B1DADF-2035-4CEF-B451-892C12410E88}" type="datetimeFigureOut">
              <a:rPr lang="en-US"/>
              <a:pPr/>
              <a:t>4/19/2017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cs typeface="SimSun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88059BB-CDB6-4C23-B4FD-CA37A7603F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/>
          <a:cs typeface="ＭＳ Ｐゴシック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711450"/>
            <a:ext cx="8134350" cy="2206625"/>
          </a:xfrm>
        </p:spPr>
        <p:txBody>
          <a:bodyPr/>
          <a:lstStyle/>
          <a:p>
            <a:r>
              <a:rPr lang="ru-RU" b="1"/>
              <a:t>Серия сетевых семинаров</a:t>
            </a:r>
            <a:r>
              <a:rPr lang="ru-RU"/>
              <a:t/>
            </a:r>
            <a:br>
              <a:rPr lang="ru-RU"/>
            </a:br>
            <a:r>
              <a:rPr lang="ru-RU"/>
              <a:t>Измерения для нефинансовой отчетности</a:t>
            </a:r>
            <a:br>
              <a:rPr lang="ru-RU"/>
            </a:br>
            <a:r>
              <a:rPr lang="en-US"/>
              <a:t/>
            </a:r>
            <a:br>
              <a:rPr lang="en-US"/>
            </a:br>
            <a:r>
              <a:rPr lang="ru-RU" b="1"/>
              <a:t>19</a:t>
            </a:r>
            <a:r>
              <a:rPr lang="en-US" b="1"/>
              <a:t/>
            </a:r>
            <a:br>
              <a:rPr lang="en-US" b="1"/>
            </a:br>
            <a:r>
              <a:rPr lang="ru-RU" b="1"/>
              <a:t>апреля 2017</a:t>
            </a:r>
            <a:endParaRPr lang="en-US" b="1"/>
          </a:p>
        </p:txBody>
      </p:sp>
      <p:sp>
        <p:nvSpPr>
          <p:cNvPr id="22531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marL="0" indent="0" algn="r">
              <a:buFont typeface="Arial" charset="0"/>
              <a:buNone/>
            </a:pPr>
            <a:r>
              <a:rPr lang="ru-RU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532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ct val="20000"/>
              </a:spcBef>
            </a:pPr>
            <a:r>
              <a:rPr lang="ru-RU" sz="800">
                <a:solidFill>
                  <a:srgbClr val="FFFFFF"/>
                </a:solidFill>
                <a:latin typeface="Times New Roman" pitchFamily="18" charset="0"/>
                <a:ea typeface="ＭＳ Ｐゴシック"/>
              </a:rPr>
              <a:t>Высшая Школа Экономики, Москва, 2017</a:t>
            </a:r>
          </a:p>
          <a:p>
            <a:pPr algn="ctr" defTabSz="457200">
              <a:spcBef>
                <a:spcPct val="20000"/>
              </a:spcBef>
            </a:pPr>
            <a:r>
              <a:rPr lang="en-US" sz="800">
                <a:solidFill>
                  <a:srgbClr val="FFFFFF"/>
                </a:solidFill>
                <a:latin typeface="Times New Roman" pitchFamily="18" charset="0"/>
                <a:ea typeface="ＭＳ Ｐゴシック"/>
              </a:rPr>
              <a:t>www.hse.ru</a:t>
            </a:r>
            <a:r>
              <a:rPr lang="ru-RU" sz="800">
                <a:solidFill>
                  <a:srgbClr val="FFFFFF"/>
                </a:solidFill>
                <a:latin typeface="Times New Roman" pitchFamily="18" charset="0"/>
                <a:ea typeface="ＭＳ Ｐゴシック"/>
              </a:rPr>
              <a:t> </a:t>
            </a:r>
            <a:endParaRPr kumimoji="1" lang="ru-RU" sz="800">
              <a:solidFill>
                <a:srgbClr val="FFFFFF"/>
              </a:solidFill>
              <a:latin typeface="Times New Roman" pitchFamily="18" charset="0"/>
              <a:ea typeface="ＭＳ Ｐゴシック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62225" y="5797550"/>
            <a:ext cx="490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ru-RU"/>
              <a:t>https://economics.hse.ru/defin/ffp/nfrworkshop/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Измерения для нефинансовой отчетности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/>
              <a:t>1-й трек – Оценка компонентов интеллектуального капитала и измерение факторов стоимости компании для раскрытия в интегрированной отчетности</a:t>
            </a:r>
            <a:endParaRPr lang="ru-RU" sz="2800"/>
          </a:p>
          <a:p>
            <a:r>
              <a:rPr lang="ru-RU" sz="2800"/>
              <a:t/>
            </a:r>
            <a:br>
              <a:rPr lang="ru-RU" sz="2800"/>
            </a:br>
            <a:r>
              <a:rPr lang="ru-RU" sz="2800" b="1"/>
              <a:t>2-й трек – Интерпретация и применение нефинансовой отчетности: влияние на сообщество инвесторов и аналитиков</a:t>
            </a:r>
            <a:r>
              <a:rPr lang="ru-RU" sz="2800"/>
              <a:t> 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Слайда1"/>
          <p:cNvSpPr>
            <a:spLocks noGrp="1" noChangeArrowheads="1"/>
          </p:cNvSpPr>
          <p:nvPr>
            <p:ph type="ctrTitle"/>
          </p:nvPr>
        </p:nvSpPr>
        <p:spPr>
          <a:xfrm>
            <a:off x="685800" y="911225"/>
            <a:ext cx="7924800" cy="13843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ea typeface="SimSun"/>
                <a:cs typeface="Times New Roman" pitchFamily="18" charset="0"/>
              </a:rPr>
              <a:t>Анализ публикационной активности с помощью Scopus</a:t>
            </a:r>
          </a:p>
        </p:txBody>
      </p:sp>
      <p:sp>
        <p:nvSpPr>
          <p:cNvPr id="14339" name="ОбластьВремениДаты1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  <p:sp>
        <p:nvSpPr>
          <p:cNvPr id="14340" name="ОбластьНижнегоКолонтитула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  <p:sp>
        <p:nvSpPr>
          <p:cNvPr id="14342" name="БлокТекста1"/>
          <p:cNvSpPr txBox="1">
            <a:spLocks noChangeArrowheads="1"/>
          </p:cNvSpPr>
          <p:nvPr/>
        </p:nvSpPr>
        <p:spPr bwMode="auto">
          <a:xfrm>
            <a:off x="287338" y="3089275"/>
            <a:ext cx="8682037" cy="3157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>
                <a:cs typeface="SimSun"/>
              </a:rPr>
              <a:t>( TITLE-ABS-KEY ( intellectual  AND capital  AND measurement )  OR  TITLE-ABS-KEY ( intellectual  AND capital  AND reporti )  OR  TITLE-ABS-KEY ( intellectual  AND capital  AND value ) 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Картинка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" y="136525"/>
            <a:ext cx="8947150" cy="53895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18434" name="ОбластьВремениДаты1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  <p:sp>
        <p:nvSpPr>
          <p:cNvPr id="18435" name="ОбластьНижнегоКолонтитула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Картинка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" y="150813"/>
            <a:ext cx="9263063" cy="57324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19458" name="ОбластьВремениДаты1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  <p:sp>
        <p:nvSpPr>
          <p:cNvPr id="19459" name="ОбластьНижнегоКолонтитула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ластьВремениДаты1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  <p:sp>
        <p:nvSpPr>
          <p:cNvPr id="17411" name="ОбластьНижнегоКолонтитула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  <p:sp>
        <p:nvSpPr>
          <p:cNvPr id="17413" name="ПодзаголовокСлайда1"/>
          <p:cNvSpPr>
            <a:spLocks noChangeArrowheads="1"/>
          </p:cNvSpPr>
          <p:nvPr/>
        </p:nvSpPr>
        <p:spPr bwMode="auto">
          <a:xfrm>
            <a:off x="685800" y="3881438"/>
            <a:ext cx="8067675" cy="1762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/>
              <a:t>( TITLE-ABS-KEY ( integrated  AND reporting  AND ir )  OR  TITLE-ABS-KEY ( nonfinancial  AND reporting )  OR  TITLE-ABS-KEY ( sustainability  AND reporting )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Картинка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225" y="574675"/>
            <a:ext cx="8751888" cy="52371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15362" name="ОбластьВремениДаты1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  <p:sp>
        <p:nvSpPr>
          <p:cNvPr id="15363" name="ОбластьНижнегоКолонтитула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Картинка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" y="136525"/>
            <a:ext cx="8905875" cy="5173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16386" name="ОбластьВремениДаты1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  <p:sp>
        <p:nvSpPr>
          <p:cNvPr id="16387" name="ОбластьНижнегоКолонтитула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Ctr="0" compatLnSpc="1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latin typeface="Arial" charset="0"/>
              <a:ea typeface="SimSun"/>
              <a:cs typeface="SimSu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SimSun"/>
        <a:cs typeface="Times New Roman"/>
      </a:majorFont>
      <a:minorFont>
        <a:latin typeface="Arial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Presentation</vt:lpstr>
      <vt:lpstr>Office Theme</vt:lpstr>
      <vt:lpstr>Серия сетевых семинаров Измерения для нефинансовой отчетности  19 апреля 2017</vt:lpstr>
      <vt:lpstr>Измерения для нефинансовой отчетности</vt:lpstr>
      <vt:lpstr>Анализ публикационной активности с помощью Scopus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Серия сетевых семинаров Измерения для нефинансовой отчетности  19 апреля 2017</dc:title>
  <dc:creator>Ферулева Наталья Валерьевна</dc:creator>
  <cp:lastModifiedBy>Пользователь Windows</cp:lastModifiedBy>
  <cp:revision>2</cp:revision>
  <dcterms:created xsi:type="dcterms:W3CDTF">2017-04-18T14:34:38Z</dcterms:created>
  <dcterms:modified xsi:type="dcterms:W3CDTF">2017-04-19T10:40:38Z</dcterms:modified>
</cp:coreProperties>
</file>