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65" r:id="rId9"/>
    <p:sldId id="264" r:id="rId10"/>
    <p:sldId id="263" r:id="rId11"/>
    <p:sldId id="276" r:id="rId12"/>
    <p:sldId id="262" r:id="rId13"/>
    <p:sldId id="273" r:id="rId14"/>
    <p:sldId id="267" r:id="rId15"/>
    <p:sldId id="285" r:id="rId16"/>
    <p:sldId id="278" r:id="rId17"/>
    <p:sldId id="260" r:id="rId18"/>
    <p:sldId id="275" r:id="rId19"/>
    <p:sldId id="286" r:id="rId20"/>
    <p:sldId id="287" r:id="rId21"/>
    <p:sldId id="288" r:id="rId22"/>
    <p:sldId id="289" r:id="rId23"/>
    <p:sldId id="274" r:id="rId24"/>
    <p:sldId id="290" r:id="rId25"/>
    <p:sldId id="291" r:id="rId26"/>
    <p:sldId id="266" r:id="rId27"/>
    <p:sldId id="272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FFC1"/>
    <a:srgbClr val="CCFF66"/>
    <a:srgbClr val="6666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1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9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1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0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7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2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4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1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9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9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4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7772400" cy="14700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Modelling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Credit ratings of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international banks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98685" y="4606022"/>
            <a:ext cx="4932040" cy="1926345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Authors: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MSc student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Ella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Khromova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Doctor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 Economics, Professor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Karminsky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Alexander M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8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987" y="116632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Data on </a:t>
            </a:r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bank’s 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ratings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16216" y="2191760"/>
            <a:ext cx="2304256" cy="2304256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en-US" sz="16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Samples of the rating changes are: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0614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2609 banks for Fitch</a:t>
            </a:r>
          </a:p>
          <a:p>
            <a:pPr marL="340614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1051 banks for Moody’s</a:t>
            </a:r>
          </a:p>
          <a:p>
            <a:pPr marL="340614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1977 banks for S&amp;P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2" name="Picture 4" descr="C:\Users\User\Desktop\BankScope\4 курс\Рисунок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/>
          <a:stretch/>
        </p:blipFill>
        <p:spPr bwMode="auto">
          <a:xfrm>
            <a:off x="307084" y="1988840"/>
            <a:ext cx="613712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" y="4848238"/>
            <a:ext cx="9168796" cy="200976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9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60648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76672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Construction of a representative sample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8020"/>
            <a:ext cx="7067550" cy="3333750"/>
          </a:xfrm>
          <a:prstGeom prst="rect">
            <a:avLst/>
          </a:prstGeom>
        </p:spPr>
      </p:pic>
      <p:pic>
        <p:nvPicPr>
          <p:cNvPr id="6146" name="Picture 2" descr="http://3.bp.blogspot.com/-Sx8r0kxHI6k/UFMLf_QBGzI/AAAAAAAAAAM/FB0NDQHt_Cc/s1600/Matlab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54245"/>
            <a:ext cx="3240360" cy="12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391077" y="2098956"/>
            <a:ext cx="1714249" cy="24101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Fitch: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N=27</a:t>
            </a:r>
          </a:p>
          <a:p>
            <a:pPr algn="l"/>
            <a:endParaRPr lang="en-US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=&gt;</a:t>
            </a:r>
          </a:p>
          <a:p>
            <a:pPr algn="l"/>
            <a:endParaRPr lang="en-US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N=1501</a:t>
            </a:r>
            <a:endParaRPr lang="ru-RU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052736"/>
            <a:ext cx="9144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5355" y="1416280"/>
            <a:ext cx="9144000" cy="54691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3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13256" y="485278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Formulation of the dependent variable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60568"/>
              </p:ext>
            </p:extLst>
          </p:nvPr>
        </p:nvGraphicFramePr>
        <p:xfrm>
          <a:off x="2" y="1320021"/>
          <a:ext cx="9143999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3419870"/>
                <a:gridCol w="1080120"/>
                <a:gridCol w="936104"/>
                <a:gridCol w="1008112"/>
                <a:gridCol w="1319967"/>
                <a:gridCol w="1379826"/>
              </a:tblGrid>
              <a:tr h="216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characteristic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Moody’s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Fitch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S&amp;P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numeration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 numeration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grade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D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 medium grade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medium grade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Baa1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BBB+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Baa2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Baa3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Non-investment speculative grade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BB+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Highly speculative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5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Substantial risks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CCC+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Extremely speculative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default </a:t>
                      </a:r>
                      <a:r>
                        <a:rPr lang="en-US" sz="14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little </a:t>
                      </a: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prospect </a:t>
                      </a:r>
                      <a:r>
                        <a:rPr lang="en-US" sz="14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recovery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default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6" marR="34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3910"/>
            <a:ext cx="6085211" cy="34893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4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60648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Empirical methodology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6192714" y="2537520"/>
                <a:ext cx="2843782" cy="3528392"/>
              </a:xfrm>
              <a:prstGeom prst="rect">
                <a:avLst/>
              </a:prstGeom>
              <a:solidFill>
                <a:srgbClr val="FFFFFF">
                  <a:alpha val="63137"/>
                </a:srgb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rIns="91440" anchor="ctr" anchorCtr="0">
                <a:normAutofit fontScale="82500" lnSpcReduction="10000"/>
                <a:scene3d>
                  <a:camera prst="orthographicFront"/>
                  <a:lightRig rig="soft" dir="t">
                    <a:rot lat="0" lon="0" rev="2400000"/>
                  </a:lightRig>
                </a:scene3d>
                <a:sp3d>
                  <a:bevelT w="19050" h="12700"/>
                </a:sp3d>
              </a:bodyPr>
              <a:lstStyle>
                <a:lvl1pPr marL="54864" algn="r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2">
                        <a:tint val="100000"/>
                        <a:shade val="90000"/>
                        <a:satMod val="250000"/>
                        <a:alpha val="100000"/>
                      </a:schemeClr>
                    </a:solidFill>
                    <a:effectLst>
                      <a:outerShdw blurRad="38100" dist="25500" dir="5400000" algn="tl" rotWithShape="0">
                        <a:srgbClr val="000000">
                          <a:satMod val="180000"/>
                          <a:alpha val="7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ru-RU" sz="21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vector of independent variables</a:t>
                </a:r>
                <a:r>
                  <a:rPr lang="en-US" sz="21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;</a:t>
                </a:r>
              </a:p>
              <a:p>
                <a:pPr algn="l"/>
                <a:endParaRPr lang="ru-RU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𝛽</m:t>
                    </m:r>
                    <m:r>
                      <a:rPr lang="en-US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vector of estimated regression coefficients</a:t>
                </a:r>
                <a:r>
                  <a:rPr lang="en-US" sz="21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;</a:t>
                </a:r>
              </a:p>
              <a:p>
                <a:pPr algn="l"/>
                <a:r>
                  <a:rPr lang="en-US" sz="21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</a:t>
                </a:r>
                <a:endParaRPr lang="ru-RU" sz="2100" dirty="0">
                  <a:solidFill>
                    <a:schemeClr val="tx1"/>
                  </a:solidFill>
                  <a:effectLst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1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𝑐𝑢𝑡</m:t>
                            </m:r>
                          </m:e>
                          <m:sub>
                            <m:r>
                              <a:rPr lang="en-US" sz="21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1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𝑐𝑢𝑡</m:t>
                            </m:r>
                          </m:e>
                          <m:sub>
                            <m:r>
                              <a:rPr lang="en-US" sz="21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𝑐𝑢𝑡</m:t>
                        </m:r>
                      </m:e>
                      <m:sub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𝑗</m:t>
                        </m:r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estimated </a:t>
                </a:r>
                <a:r>
                  <a:rPr lang="en-US" sz="21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cutpoints</a:t>
                </a:r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;</a:t>
                </a:r>
                <a:endParaRPr lang="ru-RU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𝑐𝑢𝑡</m:t>
                        </m:r>
                      </m:e>
                      <m:sub>
                        <m:r>
                          <a:rPr lang="ru-RU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=−∞ </m:t>
                    </m:r>
                    <m:sSub>
                      <m:sSubPr>
                        <m:ctrlPr>
                          <a:rPr lang="ru-RU" sz="21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𝑐𝑢𝑡</m:t>
                        </m:r>
                      </m:e>
                      <m:sub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=+∞</m:t>
                    </m:r>
                  </m:oMath>
                </a14:m>
                <a:r>
                  <a:rPr lang="ru-RU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;</a:t>
                </a:r>
                <a:endParaRPr lang="en-US" sz="21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l"/>
                <a:r>
                  <a:rPr lang="ru-RU" sz="21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</a:t>
                </a:r>
                <a:endParaRPr lang="ru-RU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1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logistically or standard normally distributed disturbance term.</a:t>
                </a:r>
                <a:endParaRPr lang="ru-RU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l"/>
                <a:endParaRPr lang="ru-RU" sz="1600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14" y="2537520"/>
                <a:ext cx="2843782" cy="3528392"/>
              </a:xfrm>
              <a:prstGeom prst="rect">
                <a:avLst/>
              </a:prstGeom>
              <a:blipFill rotWithShape="0">
                <a:blip r:embed="rId4"/>
                <a:stretch>
                  <a:fillRect t="-516"/>
                </a:stretch>
              </a:blip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 txBox="1">
            <a:spLocks/>
          </p:cNvSpPr>
          <p:nvPr/>
        </p:nvSpPr>
        <p:spPr>
          <a:xfrm>
            <a:off x="107504" y="1628800"/>
            <a:ext cx="6085211" cy="648072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Multinomial ordered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probit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/logit model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444208" y="1597061"/>
            <a:ext cx="2592288" cy="669828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Estimating by maximum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likelihood method</a:t>
            </a:r>
            <a:endParaRPr lang="ru-RU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1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332656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Base Model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76449"/>
              </p:ext>
            </p:extLst>
          </p:nvPr>
        </p:nvGraphicFramePr>
        <p:xfrm>
          <a:off x="107507" y="29913"/>
          <a:ext cx="8928990" cy="7061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243"/>
                <a:gridCol w="1240120"/>
                <a:gridCol w="1066764"/>
                <a:gridCol w="1066764"/>
                <a:gridCol w="1066764"/>
                <a:gridCol w="1066764"/>
                <a:gridCol w="1066764"/>
                <a:gridCol w="1119807"/>
              </a:tblGrid>
              <a:tr h="5461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Fitch 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FitchClass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sample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Loan loss res. /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gross loans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0,159***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(0,014)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0,171***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0,148***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(0,026)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0,146***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(0,247)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0,169****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0,154***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0,162***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Equity</a:t>
                      </a:r>
                      <a:r>
                        <a:rPr lang="en-US" sz="1100" dirty="0" smtClean="0">
                          <a:effectLst/>
                        </a:rPr>
                        <a:t>/ Debt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-0,011***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-0,01***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(0,008)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(0,008)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-0,011***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 to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income ratio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0,009***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0,012***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0,009***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0,009***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0,007***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0,007***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0,007***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 of total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assets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-0,909***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(0,047)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-0,861***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(0,052)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-0,398***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(0,028)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-0,333***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-0,477***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-0,482***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-0,42***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(0,013)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737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earn.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asst/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earn. asst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-0,261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(0,233)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-0,182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(0,252)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-0,748**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(0,321)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-0,908***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(0,333)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-0,135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(0,207)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-0,22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(0,204)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-0,41***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(0,144)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Interbank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-0,0004**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(0,0002)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-0,00007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-0,001***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(0,0001)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-0,0006***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Dividend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payout 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-0,0025***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(0,0007)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-0,003***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-0,002***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-0,002***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-0,001**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(0,0003)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-0,0009**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-0,001***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Current 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-0,004***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-0,005***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-0,004***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-0,003***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-0,004***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(0,001)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-0,002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(0,001)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-0,003***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(0,0007)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Moody’s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-0,237***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(0,046)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&amp;</a:t>
                      </a:r>
                      <a:r>
                        <a:rPr lang="en-US" sz="11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0,203***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(0,045)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462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observations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242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Pseudo- R2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14,92%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14,88%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16,9%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25,19%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25,3%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242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AIC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4779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704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2647,724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3265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498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1732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345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6137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3410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339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8040</a:t>
                      </a:r>
                      <a:r>
                        <a:rPr lang="en-US" sz="1100" dirty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>946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  <a:tr h="242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4909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996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2722,892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3388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443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1808,003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6265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294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3495</a:t>
                      </a:r>
                      <a:r>
                        <a:rPr lang="en-US" sz="1100">
                          <a:effectLst/>
                        </a:rPr>
                        <a:t>,</a:t>
                      </a:r>
                      <a:r>
                        <a:rPr lang="ru-RU" sz="1100">
                          <a:effectLst/>
                        </a:rPr>
                        <a:t>361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8157</a:t>
                      </a:r>
                      <a:r>
                        <a:rPr lang="en-US" sz="1100" dirty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>684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1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709384"/>
            <a:ext cx="7128792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Financial coefficients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 the Model with macro and dummy variables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91713"/>
              </p:ext>
            </p:extLst>
          </p:nvPr>
        </p:nvGraphicFramePr>
        <p:xfrm>
          <a:off x="107504" y="1359957"/>
          <a:ext cx="8928990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243"/>
                <a:gridCol w="1240120"/>
                <a:gridCol w="1066764"/>
                <a:gridCol w="1066764"/>
                <a:gridCol w="1066764"/>
                <a:gridCol w="1066764"/>
                <a:gridCol w="1066764"/>
                <a:gridCol w="1119807"/>
              </a:tblGrid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Fitch Grade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FitchClass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sample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forecast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</a:tr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Loan loss res. /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gross loans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0,128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0,128***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(0,023)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0,122***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(0,025)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(0,017)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(0,016)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,128***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(0,011)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4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Equity</a:t>
                      </a:r>
                      <a:r>
                        <a:rPr lang="en-US" sz="1100" dirty="0" smtClean="0">
                          <a:effectLst/>
                        </a:rPr>
                        <a:t>/ Debt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-0,014***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(0,004)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-0,015</a:t>
                      </a:r>
                      <a:r>
                        <a:rPr lang="en-US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(0,009)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-0,012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(0,009)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(0,006)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-0,012</a:t>
                      </a:r>
                      <a:r>
                        <a:rPr lang="en-US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(0,006)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-0,014***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(0,003)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 to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income 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(0,003)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(0,003)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(0,002)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0,008***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Log of total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assets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-0,962***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(0,052)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(0,05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-0,411***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(0,03)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-0,341***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(0,03)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517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-0,445***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(0,015)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10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earn.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asst/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earn. asst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-0,706</a:t>
                      </a:r>
                      <a:r>
                        <a:rPr lang="ru-RU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(0,266)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</a:t>
                      </a:r>
                      <a:r>
                        <a:rPr lang="ru-RU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-0,575**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(0,278)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-0,719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0,321)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-0,477***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(0,153)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Interbank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-0,0005**</a:t>
                      </a:r>
                      <a:r>
                        <a:rPr lang="ru-RU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-0,0005</a:t>
                      </a:r>
                      <a:r>
                        <a:rPr lang="ru-RU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-0,0003</a:t>
                      </a:r>
                      <a:r>
                        <a:rPr lang="en-US" sz="11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(0,0001)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-0,00008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(0,0002)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(0,0001)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(0,0001)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-0,0003***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(0,0001)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73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Dividend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payout 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-0,0016***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-0,001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(0,0007)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(0,0007)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(0,0004)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-0,0008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0,0003)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Current ratio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-0,006***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-0,005***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(0,001)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-***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(0,001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**(</a:t>
                      </a: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-*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0,0008)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Moody’s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-0,302***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(0,047)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ru-RU" sz="1100">
                          <a:effectLst/>
                        </a:rPr>
                        <a:t>&amp;</a:t>
                      </a:r>
                      <a:r>
                        <a:rPr lang="en-US" sz="11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0,291***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(0,047)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332656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Model with macroeconomic and dummy variables 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40629"/>
              </p:ext>
            </p:extLst>
          </p:nvPr>
        </p:nvGraphicFramePr>
        <p:xfrm>
          <a:off x="-5359" y="1040654"/>
          <a:ext cx="9144004" cy="6195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730"/>
                <a:gridCol w="1108182"/>
                <a:gridCol w="1108182"/>
                <a:gridCol w="1108182"/>
                <a:gridCol w="1108182"/>
                <a:gridCol w="1108182"/>
                <a:gridCol w="1108182"/>
                <a:gridCol w="1108182"/>
              </a:tblGrid>
              <a:tr h="3515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Grade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Moody’s </a:t>
                      </a:r>
                      <a:r>
                        <a:rPr lang="en-US" sz="1100" dirty="0" smtClean="0">
                          <a:effectLst/>
                        </a:rPr>
                        <a:t>Class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Grade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r>
                        <a:rPr lang="ru-RU" sz="1100" dirty="0">
                          <a:effectLst/>
                        </a:rPr>
                        <a:t>&amp;</a:t>
                      </a:r>
                      <a:r>
                        <a:rPr lang="en-US" sz="1100" dirty="0" smtClean="0">
                          <a:effectLst/>
                        </a:rPr>
                        <a:t>P Class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Fitch Grade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Fitch Class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sample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forecast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</a:tr>
              <a:tr h="38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Developing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-0,775***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(0,119)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-0,6</a:t>
                      </a:r>
                      <a:r>
                        <a:rPr lang="en-US" sz="1200" dirty="0">
                          <a:effectLst/>
                        </a:rPr>
                        <a:t>55</a:t>
                      </a:r>
                      <a:r>
                        <a:rPr lang="ru-RU" sz="1200" dirty="0">
                          <a:effectLst/>
                        </a:rPr>
                        <a:t>***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(0,1</a:t>
                      </a:r>
                      <a:r>
                        <a:rPr lang="en-US" sz="1200" dirty="0">
                          <a:effectLst/>
                        </a:rPr>
                        <a:t>37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-0,155</a:t>
                      </a:r>
                      <a:r>
                        <a:rPr lang="ru-RU" sz="1200">
                          <a:effectLst/>
                        </a:rPr>
                        <a:t>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</a:t>
                      </a:r>
                      <a:r>
                        <a:rPr lang="ru-RU" sz="1200">
                          <a:effectLst/>
                        </a:rPr>
                        <a:t>07</a:t>
                      </a:r>
                      <a:r>
                        <a:rPr lang="en-US" sz="1200">
                          <a:effectLst/>
                        </a:rPr>
                        <a:t>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-0,12</a:t>
                      </a:r>
                      <a:r>
                        <a:rPr lang="ru-RU" sz="1200">
                          <a:effectLst/>
                        </a:rPr>
                        <a:t>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</a:t>
                      </a:r>
                      <a:r>
                        <a:rPr lang="ru-RU" sz="1200">
                          <a:effectLst/>
                        </a:rPr>
                        <a:t>041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-0,2</a:t>
                      </a:r>
                      <a:r>
                        <a:rPr lang="ru-RU" sz="1200">
                          <a:effectLst/>
                        </a:rPr>
                        <a:t>85</a:t>
                      </a:r>
                      <a:r>
                        <a:rPr lang="en-US" sz="120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(0,06</a:t>
                      </a:r>
                      <a:r>
                        <a:rPr lang="ru-RU" sz="1200">
                          <a:effectLst/>
                        </a:rPr>
                        <a:t>9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-0,244***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-0,551***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(0,049)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Inflation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0,12***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(0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012)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0,12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>***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(0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012)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0,129***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(0,016)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0,141***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(0,016)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0,068***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0,093***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(0,007)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0,108***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Trade balance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-0,026***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-0,025***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-0,023***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(0,004)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-0,022***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-0,017***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-0,011***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-0,019***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GDP per head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-0,00003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-0,00003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-0,00002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-0,00002</a:t>
                      </a:r>
                      <a:r>
                        <a:rPr lang="en-US" sz="1050" dirty="0">
                          <a:effectLst/>
                        </a:rPr>
                        <a:t>***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(0,000003)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-0,00003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-0,00003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-0,00003</a:t>
                      </a:r>
                      <a:r>
                        <a:rPr lang="en-US" sz="1050">
                          <a:effectLst/>
                        </a:rPr>
                        <a:t>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(0,000001)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Before crisis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(1996-2007)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-0,471***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(0,079)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-0,521***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-0,449***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-0,611***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-0,548***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(0,067)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-0,661***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(0,075)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-0,551***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(0,049)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</a:t>
                      </a:r>
                      <a:r>
                        <a:rPr lang="ru-RU" sz="1050">
                          <a:effectLst/>
                        </a:rPr>
                        <a:t>2008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-0,551***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(0,118)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-0,578***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(0,132)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-0,712***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(0,134)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-0,793***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(0,151)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-0,389***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(0,097)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-0,536***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(0,115)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-0,537***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(0,073)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</a:t>
                      </a:r>
                      <a:r>
                        <a:rPr lang="ru-RU" sz="1050">
                          <a:effectLst/>
                        </a:rPr>
                        <a:t>2009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0,231**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(0,095)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0,191**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0,161*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0,089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(0,098)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0,042***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(0,052)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0,332***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(0,092)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0,213***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(0,071)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83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</a:t>
                      </a:r>
                      <a:r>
                        <a:rPr lang="ru-RU" sz="1050">
                          <a:effectLst/>
                        </a:rPr>
                        <a:t>2011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0,196**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0,16*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(0,087)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0,087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(0,096)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0,064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(0,103)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0,026***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(0,074)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0,29***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(0,08)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0,178***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(0,05)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335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 of 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observations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094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179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Pseudo- R2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22,65%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34,02%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20,55%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30,49%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34,9%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35,1%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179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AIC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4316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914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2247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154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3055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793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1533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042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5729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552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2978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392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6975,02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  <a:tr h="179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4476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837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2352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104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3206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955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1636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967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5888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909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3095,253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7122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>324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8" marR="462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86976" y="1611530"/>
            <a:ext cx="6921328" cy="1097390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1. Usage of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macro variables in the model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of banks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rating will improve its predictive power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(</a:t>
            </a:r>
            <a:r>
              <a:rPr lang="ru-RU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Bellotti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2011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;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Caporale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2012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  <a:r>
              <a:rPr lang="ru-RU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Gropp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2006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Karminsky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2007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  <a:r>
              <a:rPr lang="ru-RU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Teker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2013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)</a:t>
            </a:r>
            <a:endParaRPr lang="ru-RU" sz="1400" dirty="0">
              <a:solidFill>
                <a:srgbClr val="549E39">
                  <a:lumMod val="75000"/>
                </a:srgb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432" y="189634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Hypothesis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2996952"/>
            <a:ext cx="6912768" cy="732007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2. Regional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affiliation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of banking institution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has an influence on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its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rating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(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Caporale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</a:rPr>
              <a:t>et al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2012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; </a:t>
            </a:r>
            <a:r>
              <a:rPr lang="en-US" sz="1400" dirty="0" err="1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Karminsky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et al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</a:t>
            </a:r>
            <a:r>
              <a:rPr lang="ru-RU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2007) </a:t>
            </a:r>
            <a:endParaRPr lang="ru-RU" sz="1400" dirty="0">
              <a:solidFill>
                <a:srgbClr val="549E39">
                  <a:lumMod val="75000"/>
                </a:srgb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7564" y="5422099"/>
            <a:ext cx="6945912" cy="1031623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lvl="0"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lvl="0" algn="l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4. There are differences in the methodological approaches among different rating agencies.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(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Afonso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, 2002;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Karminsky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et al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., 2007;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Vasiluk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 et al., </a:t>
            </a:r>
            <a:r>
              <a:rPr lang="ru-RU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2011)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4684" y="4065874"/>
            <a:ext cx="6968792" cy="1019310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Ratings are not changed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when economy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starts to operate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on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different business cycle stage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(Altman,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Rijken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, 2004; Amato,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Furfine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lang="en-US" sz="1400" dirty="0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2004; </a:t>
            </a:r>
            <a:r>
              <a:rPr lang="en-US" sz="1400" dirty="0" err="1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Peresetsky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lang="en-US" sz="1400" dirty="0" err="1" smtClean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Karminsky</a:t>
            </a:r>
            <a:r>
              <a:rPr lang="en-US" sz="1400" dirty="0">
                <a:solidFill>
                  <a:srgbClr val="549E39">
                    <a:lumMod val="75000"/>
                  </a:srgb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, 2007)</a:t>
            </a:r>
            <a:endParaRPr lang="ru-RU" sz="1400" dirty="0">
              <a:solidFill>
                <a:srgbClr val="549E39">
                  <a:lumMod val="75000"/>
                </a:srgb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12360" y="1700807"/>
            <a:ext cx="936104" cy="936105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812360" y="2946350"/>
            <a:ext cx="936104" cy="914698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5318" y="4170486"/>
            <a:ext cx="936104" cy="914698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-</a:t>
            </a:r>
            <a:endParaRPr lang="ru-RU" sz="66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12360" y="5422099"/>
            <a:ext cx="936104" cy="914698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645076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In-sample fit of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model. Effect of macroeconomic variables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29285"/>
              </p:ext>
            </p:extLst>
          </p:nvPr>
        </p:nvGraphicFramePr>
        <p:xfrm>
          <a:off x="2771800" y="5589240"/>
          <a:ext cx="3312368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362"/>
                <a:gridCol w="893952"/>
                <a:gridCol w="1020054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∆=0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|∆|&lt;1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Base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89,3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1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Macro,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96,3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666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-5356" y="655059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In-sample fit of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model. Comparison </a:t>
            </a:r>
            <a:r>
              <a:rPr lang="en-US" sz="28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class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forecast of different agencies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43508"/>
              </p:ext>
            </p:extLst>
          </p:nvPr>
        </p:nvGraphicFramePr>
        <p:xfrm>
          <a:off x="2555776" y="5229200"/>
          <a:ext cx="3240359" cy="165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775"/>
                <a:gridCol w="932210"/>
                <a:gridCol w="928374"/>
              </a:tblGrid>
              <a:tr h="289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∆=0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|∆|&lt;1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Fitch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61,9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95,3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Mood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’s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62,4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96,0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S&amp;P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62,</a:t>
                      </a:r>
                      <a:r>
                        <a:rPr lang="en-US" sz="1800" b="1" dirty="0" smtClean="0">
                          <a:effectLst/>
                        </a:rPr>
                        <a:t>7%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95,0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72560"/>
            <a:ext cx="6948264" cy="3941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758403"/>
            <a:ext cx="2201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Fitch</a:t>
            </a:r>
            <a:r>
              <a:rPr lang="en-US" dirty="0" smtClean="0">
                <a:latin typeface="Bookman Old Style" panose="02050604050505020204" pitchFamily="18" charset="0"/>
              </a:rPr>
              <a:t> tends to be the most conservative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Moody’s</a:t>
            </a:r>
            <a:r>
              <a:rPr lang="en-US" dirty="0" smtClean="0">
                <a:latin typeface="Bookman Old Style" panose="02050604050505020204" pitchFamily="18" charset="0"/>
              </a:rPr>
              <a:t> tends to be the most liberal</a:t>
            </a:r>
          </a:p>
          <a:p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Afonso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2002;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Karminsky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2007;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Vasiluk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al.,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2011)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3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85192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Actuality of the paper and the aim of the research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4056" y="1609125"/>
            <a:ext cx="6696744" cy="5760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Aim of the paper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56" y="235410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Bookman Old Style" panose="02050604050505020204" pitchFamily="18" charset="0"/>
              </a:rPr>
              <a:t>To </a:t>
            </a:r>
            <a:r>
              <a:rPr lang="en-US" dirty="0">
                <a:latin typeface="Bookman Old Style" panose="02050604050505020204" pitchFamily="18" charset="0"/>
              </a:rPr>
              <a:t>create a reliable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model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credit ratings for international banks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based </a:t>
            </a:r>
            <a:r>
              <a:rPr lang="en-US" dirty="0" smtClean="0">
                <a:latin typeface="Bookman Old Style" panose="02050604050505020204" pitchFamily="18" charset="0"/>
              </a:rPr>
              <a:t>on </a:t>
            </a:r>
            <a:r>
              <a:rPr lang="en-US" dirty="0">
                <a:latin typeface="Bookman Old Style" panose="02050604050505020204" pitchFamily="18" charset="0"/>
              </a:rPr>
              <a:t>the publicly available information</a:t>
            </a: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2392" y="3364006"/>
            <a:ext cx="6696744" cy="5760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Actuality of the paper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056" y="3940070"/>
            <a:ext cx="66862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valuable for banks themselves </a:t>
            </a:r>
            <a:r>
              <a:rPr lang="en-US" dirty="0" smtClean="0">
                <a:latin typeface="Bookman Old Style" panose="02050604050505020204" pitchFamily="18" charset="0"/>
              </a:rPr>
              <a:t>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internal control </a:t>
            </a:r>
            <a:r>
              <a:rPr lang="en-US" dirty="0" smtClean="0">
                <a:latin typeface="Bookman Old Style" panose="02050604050505020204" pitchFamily="18" charset="0"/>
              </a:rPr>
              <a:t>of financial performance under </a:t>
            </a:r>
            <a:r>
              <a:rPr lang="en-US" dirty="0">
                <a:latin typeface="Bookman Old Style" panose="02050604050505020204" pitchFamily="18" charset="0"/>
              </a:rPr>
              <a:t>increasing importance of IRB approach</a:t>
            </a:r>
            <a:endParaRPr lang="ru-RU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valuable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regulators</a:t>
            </a:r>
            <a:r>
              <a:rPr lang="en-US" dirty="0">
                <a:latin typeface="Bookman Old Style" panose="02050604050505020204" pitchFamily="18" charset="0"/>
              </a:rPr>
              <a:t> who control the </a:t>
            </a:r>
            <a:r>
              <a:rPr lang="en-US" dirty="0" smtClean="0">
                <a:latin typeface="Bookman Old Style" panose="02050604050505020204" pitchFamily="18" charset="0"/>
              </a:rPr>
              <a:t>financial stability of the banking system as a whole.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valuable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counteragents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in order to choose the optimal investment strategy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4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645076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In-sample fit of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model. Detailed analysis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of deviations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9346"/>
            <a:ext cx="7642497" cy="474279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388896"/>
            <a:ext cx="6085211" cy="648072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Classification of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deviations of </a:t>
            </a:r>
            <a:r>
              <a:rPr lang="en-US" sz="20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class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forecasts of the </a:t>
            </a:r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model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based on samples of </a:t>
            </a:r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Mood's ratings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-8033" y="663332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In-sample fit of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model. Comparison </a:t>
            </a:r>
            <a:r>
              <a:rPr lang="en-US" sz="28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grade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forecast of different agencies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04070"/>
              </p:ext>
            </p:extLst>
          </p:nvPr>
        </p:nvGraphicFramePr>
        <p:xfrm>
          <a:off x="3088311" y="5294257"/>
          <a:ext cx="3024336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149"/>
                <a:gridCol w="858952"/>
                <a:gridCol w="824235"/>
              </a:tblGrid>
              <a:tr h="19050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∆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=0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∆|&lt;1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Moody’s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30,7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64,7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31,4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70,3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Fitch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31,4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60,0</a:t>
                      </a:r>
                      <a:r>
                        <a:rPr lang="en-US" sz="1800" b="1" dirty="0" smtClean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6" y="1499020"/>
            <a:ext cx="7700838" cy="36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865568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-8033" y="1052736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Out of sample fit of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the model.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Comparison </a:t>
            </a:r>
            <a:r>
              <a:rPr lang="en-US" sz="28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grade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and </a:t>
            </a:r>
            <a:r>
              <a:rPr lang="en-US" sz="28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class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forecast 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9127"/>
            <a:ext cx="5574757" cy="334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30328"/>
            <a:ext cx="5574757" cy="325505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18066"/>
              </p:ext>
            </p:extLst>
          </p:nvPr>
        </p:nvGraphicFramePr>
        <p:xfrm>
          <a:off x="179512" y="4149080"/>
          <a:ext cx="3024336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149"/>
                <a:gridCol w="858952"/>
                <a:gridCol w="824235"/>
              </a:tblGrid>
              <a:tr h="19050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∆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=0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∆|&lt;1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Grade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24,0%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56,5%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53,3%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93,2%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206084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Use 1996 – 2010 for model construction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Forecast using estimated parameters probabilities for 2011</a:t>
            </a:r>
            <a:endParaRPr lang="en-US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9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344320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Results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496" y="1556792"/>
            <a:ext cx="9031141" cy="5141540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97764" indent="-342900" algn="l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list of significant and insignificant financial variables was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obtained</a:t>
            </a:r>
          </a:p>
          <a:p>
            <a:pPr marL="397764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Inclusion of macro variables has improved explanatory power of the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model</a:t>
            </a:r>
          </a:p>
          <a:p>
            <a:pPr marL="397764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ypothesis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of regional influence on banks ratings was not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rejected</a:t>
            </a:r>
          </a:p>
          <a:p>
            <a:pPr marL="397764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R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ating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agencies do change their grade when economy operates on the different business cycle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stage</a:t>
            </a:r>
          </a:p>
          <a:p>
            <a:pPr marL="397764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conclusion of conservative nature of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Standard&amp;Poor’s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ratings and overvalued Moody’s grades compared to the rating agency Fitch was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made</a:t>
            </a:r>
          </a:p>
          <a:p>
            <a:pPr marL="397764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obtained model was classified as practically useful as predicting of rating grade gave 31% of precise results and up to 70% forecasts with an error within one rating grade, while predicting of rating class resulted in 62% and 95% respectively.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97764" indent="-342900" algn="l">
              <a:buAutoNum type="arabicPeriod"/>
            </a:pP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9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9800" y="474624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Uniqueness of the paper and Further research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412776"/>
            <a:ext cx="5806952" cy="5760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Uniqueness of the paper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962" y="1988840"/>
            <a:ext cx="7296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The model is based on a new comprehensive data 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New methods of increasing number of observations were provided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A set of unique indicators that influence credit ratings were obtained</a:t>
            </a:r>
            <a:endParaRPr lang="ru-RU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2795" y="4005064"/>
            <a:ext cx="5806952" cy="5760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Further research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961" y="4725144"/>
            <a:ext cx="7296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Adding more qualitative indicators of institutional variables</a:t>
            </a:r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Separate modelling of upgrades and downgrades of </a:t>
            </a: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rating changes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Distinguin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2013)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Use </a:t>
            </a: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other statistical or </a:t>
            </a:r>
            <a:r>
              <a:rPr lang="en-US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artificial </a:t>
            </a:r>
            <a:r>
              <a:rPr lang="en-US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intelligence </a:t>
            </a:r>
            <a:r>
              <a:rPr lang="en-US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methodologies</a:t>
            </a:r>
          </a:p>
          <a:p>
            <a:endParaRPr lang="en-US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01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7772400" cy="14700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Thank you for your attention!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oredoo.com/media/thumbnail/section-spotlight-image-980-300/22cf6dd67a835beaeaf4ac7f5cee8b0e/20130508_Ooredoo-investor-relations-Rating-Agenc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3" b="24511"/>
          <a:stretch/>
        </p:blipFill>
        <p:spPr bwMode="auto">
          <a:xfrm>
            <a:off x="-5355" y="0"/>
            <a:ext cx="914667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678" y="-20744"/>
            <a:ext cx="9141323" cy="1368152"/>
          </a:xfrm>
          <a:prstGeom prst="rect">
            <a:avLst/>
          </a:prstGeom>
          <a:solidFill>
            <a:srgbClr val="EAFFC1">
              <a:alpha val="25098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476672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Appendix 1: Correlation matrix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3626" y="6018296"/>
            <a:ext cx="6408712" cy="794381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Explanatory variables with correlations higher than 35% were omitted</a:t>
            </a:r>
            <a:endParaRPr lang="ru-RU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C:\Users\User\Desktop\BankScope\4 курс\o-CREDIT-RATING-AGENCIES-STANDARDS-facebookту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0" y="1598887"/>
            <a:ext cx="79971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Ella19\Desktop\111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" y="4047159"/>
            <a:ext cx="7997124" cy="1974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389671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Appendix 2: Insignificant variables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61839"/>
              </p:ext>
            </p:extLst>
          </p:nvPr>
        </p:nvGraphicFramePr>
        <p:xfrm>
          <a:off x="0" y="1208584"/>
          <a:ext cx="9144000" cy="5678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1634483"/>
                <a:gridCol w="2937517"/>
              </a:tblGrid>
              <a:tr h="236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</a:rPr>
                        <a:t>Variable name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</a:rPr>
                        <a:t>Problems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</a:rPr>
                        <a:t>Conclusion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0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Sustainable Growth Rate 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ROE x (1 - dividend-payout ratio)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Enough observations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Significant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Correct coefficient sign </a:t>
                      </a:r>
                      <a:r>
                        <a:rPr lang="en-US" sz="1000" kern="1200" dirty="0" smtClean="0">
                          <a:effectLst/>
                        </a:rPr>
                        <a:t>-</a:t>
                      </a: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Dividend payout ratio included for controlling sustainability and profitability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9170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1. Log of the ratio of the number of banks to the population in a country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2. Revenue market share (%) = 100 * Sales Revenue ($) / Total Market Sales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Enough observations -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Significant -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Correct coefficient sign </a:t>
                      </a:r>
                      <a:r>
                        <a:rPr lang="en-US" sz="1000" kern="1200" dirty="0" smtClean="0">
                          <a:effectLst/>
                        </a:rPr>
                        <a:t>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Log of Total assets included for controlling market structure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0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Number of foreign countries where a bank operates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Enough observations -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Significant +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Correct coefficient sign +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Variable is not included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0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1. Sovereign rating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2. GDP real growth rate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Enough observations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Significant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Correct coefficient sign 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Real GDP per head included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0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1. Public debt / GDP (%)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2.Unemployment (% of labour force)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Enough observations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Significant -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Correct coefficient sign +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 Trade balance and Inflation variables are used for controlling macroeconomic variables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09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Volatility of total earnings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Enough observations +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Significant -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Correct coefficient sign 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Variable is not included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  <a:tr h="799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Dummy on the type of a bank (depositary institutions, investing institutions, hedge funds)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Enough observations 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Significant -/+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Correct coefficient sign -/+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Conclusion on insignificance of the variable is made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07" marR="267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389671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Appendix 3: Detailed deviations of class forecasts for S&amp;P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80393"/>
              </p:ext>
            </p:extLst>
          </p:nvPr>
        </p:nvGraphicFramePr>
        <p:xfrm>
          <a:off x="827584" y="2204864"/>
          <a:ext cx="6192687" cy="2880319"/>
        </p:xfrm>
        <a:graphic>
          <a:graphicData uri="http://schemas.openxmlformats.org/drawingml/2006/table">
            <a:tbl>
              <a:tblPr firstRow="1" firstCol="1" bandRow="1"/>
              <a:tblGrid>
                <a:gridCol w="1132406"/>
                <a:gridCol w="497627"/>
                <a:gridCol w="524196"/>
                <a:gridCol w="524196"/>
                <a:gridCol w="471775"/>
                <a:gridCol w="471057"/>
                <a:gridCol w="448397"/>
                <a:gridCol w="1086132"/>
                <a:gridCol w="1036901"/>
              </a:tblGrid>
              <a:tr h="628087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S&amp;P</a:t>
                      </a:r>
                      <a:endParaRPr lang="ru-RU" sz="1400" b="1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Rating</a:t>
                      </a:r>
                      <a:r>
                        <a:rPr lang="en-GB" sz="1100" b="1" baseline="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forecast</a:t>
                      </a:r>
                      <a:r>
                        <a:rPr lang="en-GB" sz="11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GB" sz="11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4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68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68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Actual rating</a:t>
                      </a:r>
                      <a:r>
                        <a:rPr lang="en-GB" sz="11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GB" sz="11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68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68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CCC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7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389671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Appendix 4: Detailed deviations of class forecasts for Fitch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02653"/>
              </p:ext>
            </p:extLst>
          </p:nvPr>
        </p:nvGraphicFramePr>
        <p:xfrm>
          <a:off x="755576" y="2204864"/>
          <a:ext cx="6336704" cy="3421458"/>
        </p:xfrm>
        <a:graphic>
          <a:graphicData uri="http://schemas.openxmlformats.org/drawingml/2006/table">
            <a:tbl>
              <a:tblPr firstRow="1" firstCol="1" bandRow="1"/>
              <a:tblGrid>
                <a:gridCol w="1089747"/>
                <a:gridCol w="478881"/>
                <a:gridCol w="453312"/>
                <a:gridCol w="454004"/>
                <a:gridCol w="454004"/>
                <a:gridCol w="453312"/>
                <a:gridCol w="478881"/>
                <a:gridCol w="478881"/>
                <a:gridCol w="997841"/>
                <a:gridCol w="997841"/>
              </a:tblGrid>
              <a:tr h="186957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Fitch</a:t>
                      </a:r>
                      <a:endParaRPr lang="ru-RU" sz="1600" b="1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Rating</a:t>
                      </a:r>
                      <a:r>
                        <a:rPr lang="en-GB" sz="1200" b="1" baseline="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forecast</a:t>
                      </a:r>
                      <a:r>
                        <a:rPr lang="en-GB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48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7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Actual rating</a:t>
                      </a:r>
                      <a:r>
                        <a:rPr lang="en-GB" sz="1200" b="1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0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14" marR="5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1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92688" cy="136815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Goals of the paper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4055" y="1700808"/>
            <a:ext cx="6696744" cy="576064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Goals </a:t>
            </a: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of the paper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055" y="2276872"/>
            <a:ext cx="66862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Make a review </a:t>
            </a:r>
            <a:r>
              <a:rPr lang="en-US" dirty="0">
                <a:latin typeface="Bookman Old Style" panose="02050604050505020204" pitchFamily="18" charset="0"/>
              </a:rPr>
              <a:t>and </a:t>
            </a:r>
            <a:r>
              <a:rPr lang="en-US" dirty="0" smtClean="0">
                <a:latin typeface="Bookman Old Style" panose="02050604050505020204" pitchFamily="18" charset="0"/>
              </a:rPr>
              <a:t>comparison </a:t>
            </a:r>
            <a:r>
              <a:rPr lang="en-US" dirty="0">
                <a:latin typeface="Bookman Old Style" panose="02050604050505020204" pitchFamily="18" charset="0"/>
              </a:rPr>
              <a:t>of academic literature on the following </a:t>
            </a:r>
            <a:r>
              <a:rPr lang="en-US" dirty="0" smtClean="0">
                <a:latin typeface="Bookman Old Style" panose="02050604050505020204" pitchFamily="18" charset="0"/>
              </a:rPr>
              <a:t>topic 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Compose a </a:t>
            </a:r>
            <a:r>
              <a:rPr lang="en-US" dirty="0">
                <a:latin typeface="Bookman Old Style" panose="02050604050505020204" pitchFamily="18" charset="0"/>
              </a:rPr>
              <a:t>table of representative variables that have potential influence on </a:t>
            </a:r>
            <a:r>
              <a:rPr lang="en-US" dirty="0" smtClean="0">
                <a:latin typeface="Bookman Old Style" panose="02050604050505020204" pitchFamily="18" charset="0"/>
              </a:rPr>
              <a:t>ratings</a:t>
            </a:r>
          </a:p>
          <a:p>
            <a:pPr algn="just"/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Construct a relevant </a:t>
            </a:r>
            <a:r>
              <a:rPr lang="en-US" dirty="0">
                <a:latin typeface="Bookman Old Style" panose="02050604050505020204" pitchFamily="18" charset="0"/>
              </a:rPr>
              <a:t>sample </a:t>
            </a:r>
            <a:r>
              <a:rPr lang="en-US" dirty="0" smtClean="0">
                <a:latin typeface="Bookman Old Style" panose="02050604050505020204" pitchFamily="18" charset="0"/>
              </a:rPr>
              <a:t>from the database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 smtClean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Make a model for forecasting banks credit rating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Check in sample and out of sample fit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Make conclusions on the hypothesis of the paper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1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26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44320"/>
            <a:ext cx="6192688" cy="67951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Analysis of Literature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1700808"/>
            <a:ext cx="6696744" cy="648072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kinds of methodologies are used for modelling credit ratings?</a:t>
            </a:r>
            <a:endParaRPr lang="ru-RU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671640"/>
            <a:ext cx="66967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Statistical models:</a:t>
            </a:r>
          </a:p>
          <a:p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Bookman Old Style" panose="02050604050505020204" pitchFamily="18" charset="0"/>
              </a:rPr>
              <a:t>Linear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probability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model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smtClean="0">
                <a:latin typeface="Bookman Old Style" panose="02050604050505020204" pitchFamily="18" charset="0"/>
              </a:rPr>
              <a:t>LPM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Multinomial ordered logit/</a:t>
            </a:r>
            <a:r>
              <a:rPr lang="en-US" dirty="0" err="1" smtClean="0">
                <a:latin typeface="Bookman Old Style" panose="02050604050505020204" pitchFamily="18" charset="0"/>
              </a:rPr>
              <a:t>probit</a:t>
            </a:r>
            <a:r>
              <a:rPr lang="en-US" dirty="0" smtClean="0">
                <a:latin typeface="Bookman Old Style" panose="02050604050505020204" pitchFamily="18" charset="0"/>
              </a:rPr>
              <a:t> model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Hajek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Olej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2010;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Karminsky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et al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2006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Bookman Old Style" panose="02050604050505020204" pitchFamily="18" charset="0"/>
              </a:rPr>
              <a:t>Discriminant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analysis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Altman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1968)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u="sng" dirty="0" smtClean="0">
              <a:latin typeface="Bookman Old Style" panose="02050604050505020204" pitchFamily="18" charset="0"/>
            </a:endParaRPr>
          </a:p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Artificial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intelligence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models: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Bennell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2006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; Cao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et 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2006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; Huang et al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2004;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Kim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Kee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2005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;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Kumar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Bhattacharya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2006)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Neural </a:t>
            </a:r>
            <a:r>
              <a:rPr lang="en-US" dirty="0">
                <a:latin typeface="Bookman Old Style" panose="02050604050505020204" pitchFamily="18" charset="0"/>
              </a:rPr>
              <a:t>networks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Support </a:t>
            </a:r>
            <a:r>
              <a:rPr lang="en-US" dirty="0">
                <a:latin typeface="Bookman Old Style" panose="02050604050505020204" pitchFamily="18" charset="0"/>
              </a:rPr>
              <a:t>vector </a:t>
            </a:r>
            <a:r>
              <a:rPr lang="en-US" dirty="0" smtClean="0">
                <a:latin typeface="Bookman Old Style" panose="02050604050505020204" pitchFamily="18" charset="0"/>
              </a:rPr>
              <a:t>machines</a:t>
            </a: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man Old Style" panose="02050604050505020204" pitchFamily="18" charset="0"/>
              </a:rPr>
              <a:t>Case-based </a:t>
            </a:r>
            <a:r>
              <a:rPr lang="en-US" dirty="0">
                <a:latin typeface="Bookman Old Style" panose="02050604050505020204" pitchFamily="18" charset="0"/>
              </a:rPr>
              <a:t>reasoning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517240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Factors of potential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influence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12733"/>
              </p:ext>
            </p:extLst>
          </p:nvPr>
        </p:nvGraphicFramePr>
        <p:xfrm>
          <a:off x="0" y="1388896"/>
          <a:ext cx="9138645" cy="54691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5195"/>
                <a:gridCol w="4655331"/>
                <a:gridCol w="2438119"/>
              </a:tblGrid>
              <a:tr h="289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Factor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Actual ratio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37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1.Franchise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</a:t>
                      </a:r>
                      <a:endParaRPr lang="ru-RU" sz="14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79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Sustainability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Sustainable Growth Rate =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ROE x (1 - dividend-payout ratio)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Moody</a:t>
                      </a:r>
                      <a:r>
                        <a:rPr lang="ar-SA" sz="1600" kern="1200">
                          <a:effectLst/>
                        </a:rPr>
                        <a:t>’</a:t>
                      </a:r>
                      <a:r>
                        <a:rPr lang="en-US" sz="1600" kern="1200">
                          <a:effectLst/>
                        </a:rPr>
                        <a:t>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methodology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80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Market share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Revenue market share (%) = 100 * Sales Revenue ($) / Total Market Sales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Karminskiy et al., 2007; Wu, Hsu, 2012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79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Market structure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Log of the ratio of the number of banks to the population in a country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Schaeck et al., 2006;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79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Market discipline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Interbank </a:t>
                      </a:r>
                      <a:r>
                        <a:rPr lang="en-US" sz="1600" kern="1200" dirty="0" smtClean="0">
                          <a:effectLst/>
                        </a:rPr>
                        <a:t>ratio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Schaeck et al., 2006; Allen et al., 2011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79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Geographical diversification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Number of foreign countries where a bank operates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BvD; Author’s suggestion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579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Earnings stability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Percentage from one standard deviation of the variability around the trend line of total earnings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Öğüt et al., 2012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  <a:tr h="132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Earnings Diversification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1.Other earning assets/total earning asset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2.Loans to banks/ tot earn asset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3.Derivatives, other securities/tot earn asset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4.Remaining earning asset/ tot earn asset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effectLst/>
                        </a:rPr>
                        <a:t> et al., 2007; Wu, Hsu, 2012; </a:t>
                      </a:r>
                      <a:r>
                        <a:rPr lang="en-US" sz="1600" kern="1200" dirty="0" err="1">
                          <a:effectLst/>
                        </a:rPr>
                        <a:t>Caporale</a:t>
                      </a:r>
                      <a:r>
                        <a:rPr lang="en-US" sz="1600" kern="1200" dirty="0">
                          <a:effectLst/>
                        </a:rPr>
                        <a:t> et al</a:t>
                      </a:r>
                      <a:r>
                        <a:rPr lang="en-US" sz="1600" kern="1200">
                          <a:effectLst/>
                        </a:rPr>
                        <a:t>., </a:t>
                      </a:r>
                      <a:r>
                        <a:rPr lang="en-US" sz="1600" kern="120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21" marR="44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517240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Factors of potential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influence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07722"/>
              </p:ext>
            </p:extLst>
          </p:nvPr>
        </p:nvGraphicFramePr>
        <p:xfrm>
          <a:off x="-1" y="1368155"/>
          <a:ext cx="9138645" cy="54898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5195"/>
                <a:gridCol w="4655331"/>
                <a:gridCol w="2438119"/>
              </a:tblGrid>
              <a:tr h="296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Factor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Actual ratio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599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2.Corporate 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</a:rPr>
                        <a:t>governance</a:t>
                      </a:r>
                      <a:endParaRPr lang="ru-RU" sz="11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86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Ownership&amp; organizational complexity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Number of interdependent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and interconnected stakeholders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Grunert et al., 2005</a:t>
                      </a: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Distinguin et al., 2013;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593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Key-man risk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The effect losing one important member of the team causes.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Moody’s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methodology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717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3.Regulatory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ru-RU" sz="11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Index of regulator’s independence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BvD; Moody</a:t>
                      </a:r>
                      <a:r>
                        <a:rPr lang="ar-SA" sz="1600" kern="1200"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methodology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900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4.Operational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ru-RU" sz="11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1.Corruption index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Sovereign rating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Teker et al., 2013; Karminskiy et al., 2007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  <a:tr h="151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Macroeconomic indicators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GDP real growth rate (%)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Public debt / GDP (%)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Unemployment (% of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force)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Current account balance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International reserves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Teker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et al., 2013;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et al., 2007, 2008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371" marR="613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517240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Factors of potential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influence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66585"/>
              </p:ext>
            </p:extLst>
          </p:nvPr>
        </p:nvGraphicFramePr>
        <p:xfrm>
          <a:off x="0" y="1269569"/>
          <a:ext cx="9144000" cy="57402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6393"/>
                <a:gridCol w="4037775"/>
                <a:gridCol w="3059832"/>
              </a:tblGrid>
              <a:tr h="23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Factor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Actual ratio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</a:tr>
              <a:tr h="490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</a:rPr>
                        <a:t>5.Financial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</a:rPr>
                        <a:t>Fundamental</a:t>
                      </a:r>
                      <a:endParaRPr lang="ru-RU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</a:tr>
              <a:tr h="1506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Profitability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1.ROA, ROE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2.Net interest margin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3.Net interest revenues/ </a:t>
                      </a:r>
                      <a:r>
                        <a:rPr lang="en-US" sz="1600" kern="1200" dirty="0" err="1">
                          <a:effectLst/>
                        </a:rPr>
                        <a:t>avg</a:t>
                      </a:r>
                      <a:r>
                        <a:rPr lang="en-US" sz="1600" kern="1200" dirty="0">
                          <a:effectLst/>
                        </a:rPr>
                        <a:t> assets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4.Income net of </a:t>
                      </a:r>
                      <a:r>
                        <a:rPr lang="en-US" sz="1600" kern="1200" dirty="0" err="1">
                          <a:effectLst/>
                        </a:rPr>
                        <a:t>distrib</a:t>
                      </a:r>
                      <a:r>
                        <a:rPr lang="en-US" sz="1600" kern="1200" dirty="0">
                          <a:effectLst/>
                        </a:rPr>
                        <a:t> / </a:t>
                      </a:r>
                      <a:r>
                        <a:rPr lang="en-US" sz="1600" kern="1200" dirty="0" err="1">
                          <a:effectLst/>
                        </a:rPr>
                        <a:t>avg</a:t>
                      </a:r>
                      <a:r>
                        <a:rPr lang="en-US" sz="1600" kern="1200" dirty="0">
                          <a:effectLst/>
                        </a:rPr>
                        <a:t> equity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5.(</a:t>
                      </a:r>
                      <a:r>
                        <a:rPr lang="en-US" sz="1600" kern="1200" dirty="0" err="1">
                          <a:effectLst/>
                        </a:rPr>
                        <a:t>EBIT+Loan</a:t>
                      </a:r>
                      <a:r>
                        <a:rPr lang="en-US" sz="1600" kern="1200" dirty="0">
                          <a:effectLst/>
                        </a:rPr>
                        <a:t> Loss provision)/RWA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6.Dividend payout ratio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Moody's Investors Service, 2011; Wu, Hsu, 2012.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</a:tr>
              <a:tr h="490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Efficiency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1.Cost to income ratio = Operational expenses/ operating income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effectLst/>
                        </a:rPr>
                        <a:t> et al., 2010; </a:t>
                      </a:r>
                      <a:r>
                        <a:rPr lang="en-US" sz="1600" kern="1200" dirty="0" err="1">
                          <a:effectLst/>
                        </a:rPr>
                        <a:t>Öğüt</a:t>
                      </a:r>
                      <a:r>
                        <a:rPr lang="en-US" sz="1600" kern="1200" dirty="0">
                          <a:effectLst/>
                        </a:rPr>
                        <a:t> et al., 2012; </a:t>
                      </a:r>
                      <a:r>
                        <a:rPr lang="en-US" sz="1600" kern="1200" dirty="0" err="1">
                          <a:effectLst/>
                        </a:rPr>
                        <a:t>Caporale</a:t>
                      </a:r>
                      <a:r>
                        <a:rPr lang="en-US" sz="1600" kern="1200" dirty="0">
                          <a:effectLst/>
                        </a:rPr>
                        <a:t> et al., 2012.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848" marR="44848" marT="0" marB="0"/>
                </a:tc>
              </a:tr>
              <a:tr h="74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Liquidity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1.Current ratio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2.(market funds-liquid assets)/total assets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3.Deposits/ equity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Moody's Investors Service, 2011; </a:t>
                      </a:r>
                      <a:r>
                        <a:rPr lang="en-US" sz="1600" kern="1200" dirty="0" err="1"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effectLst/>
                        </a:rPr>
                        <a:t> et al., 2010; Wu, Hsu, 2012.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848" marR="44848" marT="0" marB="0"/>
                </a:tc>
              </a:tr>
              <a:tr h="74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Capital adequacy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1.Tier 1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2.Equity/total assets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3.Equity/Debt (leverage)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effectLst/>
                        </a:rPr>
                        <a:t> et al., 2007; Wu, Hsu, 2012.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848" marR="44848" marT="0" marB="0"/>
                </a:tc>
              </a:tr>
              <a:tr h="125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Asset quality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1.Impaired loans/gross loans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2.Loan loss reserves/ gross loans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3.Impaired loans/(equity+ loan loss reserves)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4.Unreserved impaired loan/equity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848" marR="44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Distinguin</a:t>
                      </a:r>
                      <a:r>
                        <a:rPr lang="en-US" sz="1600" kern="1200" dirty="0">
                          <a:effectLst/>
                        </a:rPr>
                        <a:t> et al., 2013; </a:t>
                      </a:r>
                      <a:r>
                        <a:rPr lang="en-US" sz="1600" kern="1200" dirty="0" err="1">
                          <a:effectLst/>
                        </a:rPr>
                        <a:t>Karminskiy</a:t>
                      </a:r>
                      <a:r>
                        <a:rPr lang="en-US" sz="1600" kern="1200" dirty="0">
                          <a:effectLst/>
                        </a:rPr>
                        <a:t> et al., 2007.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848" marR="448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8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229208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Data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504" y="1412776"/>
            <a:ext cx="2736304" cy="2232248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Source</a:t>
            </a:r>
            <a:r>
              <a:rPr lang="en-US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en-GB" sz="1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BankScope</a:t>
            </a:r>
          </a:p>
          <a:p>
            <a:pPr algn="l"/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Time period: </a:t>
            </a:r>
            <a:r>
              <a:rPr lang="en-GB" sz="1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1996-2011</a:t>
            </a:r>
          </a:p>
          <a:p>
            <a:pPr algn="l"/>
            <a:r>
              <a:rPr lang="en-GB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Type:</a:t>
            </a:r>
            <a:r>
              <a:rPr lang="en-GB" sz="1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quarterly </a:t>
            </a:r>
            <a:r>
              <a:rPr lang="en-GB" sz="16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data </a:t>
            </a:r>
            <a:endParaRPr lang="en-US" sz="160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Initially: 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30331 international banks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After first data filtration: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29212 banks left</a:t>
            </a:r>
            <a:endParaRPr lang="ru-RU" sz="160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2259"/>
            <a:ext cx="6073327" cy="66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355" y="-20744"/>
            <a:ext cx="9146678" cy="1388896"/>
            <a:chOff x="-5355" y="-20744"/>
            <a:chExt cx="9146678" cy="1388896"/>
          </a:xfrm>
        </p:grpSpPr>
        <p:pic>
          <p:nvPicPr>
            <p:cNvPr id="10" name="Picture 2" descr="http://www.ooredoo.com/media/thumbnail/section-spotlight-image-980-300/22cf6dd67a835beaeaf4ac7f5cee8b0e/20130508_Ooredoo-investor-relations-Rating-Agenc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3" b="24511"/>
            <a:stretch/>
          </p:blipFill>
          <p:spPr bwMode="auto">
            <a:xfrm>
              <a:off x="-5355" y="0"/>
              <a:ext cx="9146678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-2678" y="-20744"/>
              <a:ext cx="9141323" cy="1368152"/>
            </a:xfrm>
            <a:prstGeom prst="rect">
              <a:avLst/>
            </a:prstGeom>
            <a:solidFill>
              <a:srgbClr val="EAFFC1">
                <a:alpha val="25098"/>
              </a:srgb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rIns="91440" anchor="ctr" anchorCtr="0">
              <a:noAutofit/>
              <a:scene3d>
                <a:camera prst="orthographicFront"/>
                <a:lightRig rig="soft" dir="t">
                  <a:rot lat="0" lon="0" rev="2400000"/>
                </a:lightRig>
              </a:scene3d>
              <a:sp3d>
                <a:bevelT w="19050" h="12700"/>
              </a:sp3d>
            </a:bodyPr>
            <a:lstStyle>
              <a:lvl1pPr marL="54864" algn="r" rtl="0" eaLnBrk="1" latinLnBrk="0" hangingPunct="1">
                <a:spcBef>
                  <a:spcPct val="0"/>
                </a:spcBef>
                <a:buNone/>
                <a:defRPr kumimoji="0" sz="4600" kern="1200">
                  <a:solidFill>
                    <a:schemeClr val="tx2">
                      <a:tint val="100000"/>
                      <a:shade val="90000"/>
                      <a:satMod val="250000"/>
                      <a:alpha val="100000"/>
                    </a:schemeClr>
                  </a:solidFill>
                  <a:effectLst>
                    <a:outerShdw blurRad="38100" dist="25500" dir="5400000" algn="tl" rotWithShape="0">
                      <a:srgbClr val="000000">
                        <a:satMod val="180000"/>
                        <a:alpha val="7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l"/>
              <a:endParaRPr lang="ru-RU" sz="1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987" y="116632"/>
            <a:ext cx="6192688" cy="6795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Data on bank’s ratings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528" y="1700808"/>
            <a:ext cx="6085211" cy="648072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However, credit rating was assigned only to </a:t>
            </a:r>
            <a:r>
              <a:rPr lang="en-US" sz="16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3256 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banks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7473" y="3140968"/>
            <a:ext cx="2302999" cy="2088232"/>
          </a:xfrm>
          <a:prstGeom prst="rect">
            <a:avLst/>
          </a:prstGeom>
          <a:solidFill>
            <a:srgbClr val="FFFFFF">
              <a:alpha val="63137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rIns="91440" anchor="ctr" anchorCtr="0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Data concerning banks ratings contains only info about the 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date of last rating change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and its value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" y="2492896"/>
            <a:ext cx="6435227" cy="36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6D082"/>
      </a:accent1>
      <a:accent2>
        <a:srgbClr val="B7DA78"/>
      </a:accent2>
      <a:accent3>
        <a:srgbClr val="E5EBAB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1862</TotalTime>
  <Words>3418</Words>
  <Application>Microsoft Office PowerPoint</Application>
  <PresentationFormat>Экран (4:3)</PresentationFormat>
  <Paragraphs>1109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Modelling  Credit ratings of international banks</vt:lpstr>
      <vt:lpstr>Actuality of the paper and the aim of the research</vt:lpstr>
      <vt:lpstr>Goals of the paper</vt:lpstr>
      <vt:lpstr>Analysis of Literature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154</cp:revision>
  <dcterms:created xsi:type="dcterms:W3CDTF">2015-03-18T20:50:39Z</dcterms:created>
  <dcterms:modified xsi:type="dcterms:W3CDTF">2016-06-17T11:17:46Z</dcterms:modified>
</cp:coreProperties>
</file>