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9C8-6CA0-4252-B0E7-84875D6D4B84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D1A2-D869-4501-9ABE-CD244EA63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85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9C8-6CA0-4252-B0E7-84875D6D4B84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D1A2-D869-4501-9ABE-CD244EA63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03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9C8-6CA0-4252-B0E7-84875D6D4B84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D1A2-D869-4501-9ABE-CD244EA63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5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9C8-6CA0-4252-B0E7-84875D6D4B84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D1A2-D869-4501-9ABE-CD244EA63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74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9C8-6CA0-4252-B0E7-84875D6D4B84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D1A2-D869-4501-9ABE-CD244EA63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86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9C8-6CA0-4252-B0E7-84875D6D4B84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D1A2-D869-4501-9ABE-CD244EA63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17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9C8-6CA0-4252-B0E7-84875D6D4B84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D1A2-D869-4501-9ABE-CD244EA63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89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9C8-6CA0-4252-B0E7-84875D6D4B84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D1A2-D869-4501-9ABE-CD244EA63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26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9C8-6CA0-4252-B0E7-84875D6D4B84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D1A2-D869-4501-9ABE-CD244EA63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6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9C8-6CA0-4252-B0E7-84875D6D4B84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D1A2-D869-4501-9ABE-CD244EA63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7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9C8-6CA0-4252-B0E7-84875D6D4B84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D1A2-D869-4501-9ABE-CD244EA63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8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F29C8-6CA0-4252-B0E7-84875D6D4B84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D1A2-D869-4501-9ABE-CD244EA63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91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вероятности дефолта 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542540" y="2099867"/>
            <a:ext cx="3532187" cy="26161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u="sng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Luciana</a:t>
            </a:r>
            <a:r>
              <a:rPr kumimoji="0" lang="ru-RU" altLang="ru-RU" sz="180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u="sng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Dalla</a:t>
            </a:r>
            <a:r>
              <a:rPr kumimoji="0" lang="ru-RU" altLang="ru-RU" sz="180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u="sng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Valle</a:t>
            </a:r>
            <a:r>
              <a:rPr kumimoji="0" lang="ru-RU" altLang="ru-RU" sz="180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u="sng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Maria</a:t>
            </a:r>
            <a:r>
              <a:rPr kumimoji="0" lang="ru-RU" altLang="ru-RU" sz="180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u="sng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Elena</a:t>
            </a:r>
            <a:r>
              <a:rPr kumimoji="0" lang="ru-RU" altLang="ru-RU" sz="180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u="sng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kumimoji="0" lang="ru-RU" altLang="ru-RU" sz="180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u="sng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Giuli</a:t>
            </a:r>
            <a:endParaRPr kumimoji="0" lang="ru-RU" altLang="ru-RU" sz="1800" u="sng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u="sng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Claudia</a:t>
            </a:r>
            <a:r>
              <a:rPr kumimoji="0" lang="ru-RU" altLang="ru-RU" sz="180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u="sng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Tarantola</a:t>
            </a:r>
            <a:endParaRPr kumimoji="0" lang="en-US" altLang="ru-RU" sz="1800" u="sng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ru-RU" sz="1600" u="sng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/>
              <a:t>European Journal of Operational </a:t>
            </a:r>
            <a:r>
              <a:rPr lang="en-US" dirty="0" smtClean="0"/>
              <a:t>Research, 2016</a:t>
            </a:r>
            <a:endParaRPr kumimoji="0" lang="ru-RU" altLang="ru-RU" sz="1600" u="sng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4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вероятности дефолта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этой статье мы предлагаем новый подход к оценке </a:t>
            </a:r>
            <a:r>
              <a:rPr lang="ru-RU" dirty="0" smtClean="0"/>
              <a:t>PD.</a:t>
            </a:r>
          </a:p>
          <a:p>
            <a:r>
              <a:rPr lang="ru-RU" dirty="0"/>
              <a:t>Рассмотрим четыре случая банкротства, связанные с хорошо известными финансовыми скандалами: </a:t>
            </a:r>
            <a:r>
              <a:rPr lang="en-US" dirty="0" err="1"/>
              <a:t>Cirio</a:t>
            </a:r>
            <a:r>
              <a:rPr lang="ru-RU" dirty="0"/>
              <a:t> (1993-2002), </a:t>
            </a:r>
            <a:r>
              <a:rPr lang="en-US" dirty="0"/>
              <a:t>Enron</a:t>
            </a:r>
            <a:r>
              <a:rPr lang="ru-RU" dirty="0"/>
              <a:t> (1997-2000), </a:t>
            </a:r>
            <a:r>
              <a:rPr lang="en-US" dirty="0"/>
              <a:t>Parmalat</a:t>
            </a:r>
            <a:r>
              <a:rPr lang="ru-RU" dirty="0"/>
              <a:t> (1990-2003), и </a:t>
            </a:r>
            <a:r>
              <a:rPr lang="en-US" dirty="0"/>
              <a:t>Swissair</a:t>
            </a:r>
            <a:r>
              <a:rPr lang="ru-RU" dirty="0"/>
              <a:t> (1988-2000). Чтобы проверить поведение нашей методологии, мы также должны изучить компанию </a:t>
            </a:r>
            <a:r>
              <a:rPr lang="en-US" dirty="0" smtClean="0"/>
              <a:t>SYSCO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Использованный метод – моделирование Монте Карло.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45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вероятности дефолта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В исследовании использованы семестровые данные о балансах, загруженные в базах данных "</a:t>
            </a:r>
            <a:r>
              <a:rPr lang="en-US" dirty="0"/>
              <a:t>Thomson Reuters</a:t>
            </a:r>
            <a:r>
              <a:rPr lang="ru-RU" dirty="0"/>
              <a:t>" и "</a:t>
            </a:r>
            <a:r>
              <a:rPr lang="en-US" dirty="0"/>
              <a:t>Bloomberg</a:t>
            </a:r>
            <a:r>
              <a:rPr lang="ru-RU" dirty="0"/>
              <a:t>". Данные были преобразованы в ежемесячные наблюдения в предположении равномерного распределения в семестрах. Для </a:t>
            </a:r>
            <a:r>
              <a:rPr lang="en-US" dirty="0"/>
              <a:t>Swissair</a:t>
            </a:r>
            <a:r>
              <a:rPr lang="ru-RU" dirty="0"/>
              <a:t> и </a:t>
            </a:r>
            <a:r>
              <a:rPr lang="en-US" dirty="0"/>
              <a:t>Enron</a:t>
            </a:r>
            <a:r>
              <a:rPr lang="ru-RU" dirty="0"/>
              <a:t> полные балансы за год неудачи не доступны</a:t>
            </a:r>
            <a:r>
              <a:rPr lang="ru-RU" dirty="0" smtClean="0"/>
              <a:t>.</a:t>
            </a:r>
          </a:p>
          <a:p>
            <a:r>
              <a:rPr lang="en-US" dirty="0" err="1"/>
              <a:t>Cirio</a:t>
            </a:r>
            <a:r>
              <a:rPr lang="en-US" dirty="0"/>
              <a:t> </a:t>
            </a:r>
            <a:r>
              <a:rPr lang="ru-RU" dirty="0"/>
              <a:t>- итальянская компания пищевой промышленности, основанная в 1856. Обанкротилась в 2002 году вследствие мошеннической финансовой политики её управленческой группы.</a:t>
            </a:r>
          </a:p>
          <a:p>
            <a:r>
              <a:rPr lang="ru-RU" dirty="0"/>
              <a:t> </a:t>
            </a:r>
          </a:p>
          <a:p>
            <a:r>
              <a:rPr lang="ru-RU" dirty="0" err="1"/>
              <a:t>Энрон</a:t>
            </a:r>
            <a:r>
              <a:rPr lang="ru-RU" dirty="0"/>
              <a:t> был американской энергетической, сырьевой компанией, созданной в 1985 году путем слияния двух газовых компаний. Перед его распадом в 2001 году он был одним из ведущих американских компаний с солидной репутацией, также это была один из самых рейтинговых компаний Уолл-стрит. В конце 2001 года было обнародовано, что его, видимо, твердые финансовые условия существенно поддерживаются системой бухгалтерского мошенничества. Компания объявила о банкротстве в декабре 2001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50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вероятности дефолта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Parmalat</a:t>
            </a:r>
            <a:r>
              <a:rPr lang="ru-RU" dirty="0"/>
              <a:t> был создан в 1961 году как небольшой завод в Парме (Италия). Впоследствии стал транснациональной корпорацией в 80-х годах с различными линиями пищевого продукта, и дополнительно расширен в 90-е годы. </a:t>
            </a:r>
            <a:r>
              <a:rPr lang="ru-RU" dirty="0" smtClean="0"/>
              <a:t>Распад </a:t>
            </a:r>
            <a:r>
              <a:rPr lang="ru-RU" dirty="0"/>
              <a:t>компании </a:t>
            </a:r>
            <a:r>
              <a:rPr lang="en-US" dirty="0"/>
              <a:t>Parmalat</a:t>
            </a:r>
            <a:r>
              <a:rPr lang="ru-RU" dirty="0"/>
              <a:t> в 2003 году был самым большим случай финансового мошенничества и отмывания денег, совершенных в частной компании в Европе. </a:t>
            </a:r>
          </a:p>
          <a:p>
            <a:r>
              <a:rPr lang="en-US" dirty="0"/>
              <a:t>Swissair</a:t>
            </a:r>
            <a:r>
              <a:rPr lang="ru-RU" dirty="0"/>
              <a:t> представляет другую историю из предыдущих дефолтных фирм. Она была создана в 1931 году путем слияния между </a:t>
            </a:r>
            <a:r>
              <a:rPr lang="en-US" dirty="0" err="1"/>
              <a:t>Balair</a:t>
            </a:r>
            <a:r>
              <a:rPr lang="ru-RU" dirty="0"/>
              <a:t> и </a:t>
            </a:r>
            <a:r>
              <a:rPr lang="en-US" dirty="0"/>
              <a:t>Ad Astra Aero</a:t>
            </a:r>
            <a:r>
              <a:rPr lang="ru-RU" dirty="0"/>
              <a:t>, и она была одной из основных международных авиакомпаний, с сильной финансовой стабильностью. </a:t>
            </a:r>
            <a:endParaRPr lang="ru-RU" dirty="0" smtClean="0"/>
          </a:p>
          <a:p>
            <a:r>
              <a:rPr lang="en-US" dirty="0" smtClean="0"/>
              <a:t>Sysco</a:t>
            </a:r>
            <a:r>
              <a:rPr lang="ru-RU" dirty="0" smtClean="0"/>
              <a:t> </a:t>
            </a:r>
            <a:r>
              <a:rPr lang="ru-RU" dirty="0"/>
              <a:t>американский маркетолог и дистрибьютор продуктов общественного питания. Она был основан в 1969 году и стала достоянием общественности в 1970 году. В настоящее время, это солидная компания с очень хорошей репутацией.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12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353290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Значения вероятности дефолта очень высоки для всех дефолтных фирм, лежа в диапазоне 0.4468-0.6892; В отличие от этого, вероятность дефолта </a:t>
            </a:r>
            <a:r>
              <a:rPr lang="ru-RU" dirty="0" err="1"/>
              <a:t>Sysco</a:t>
            </a:r>
            <a:r>
              <a:rPr lang="ru-RU" dirty="0"/>
              <a:t> только 0,0026, как и ожидалось, для нормальной компании, где вероятность банкротства очень низкая. Мы замечаем, что значения вероятности дефолта из </a:t>
            </a:r>
            <a:r>
              <a:rPr lang="ru-RU" dirty="0" err="1"/>
              <a:t>Enron</a:t>
            </a:r>
            <a:r>
              <a:rPr lang="ru-RU" dirty="0"/>
              <a:t> и </a:t>
            </a:r>
            <a:r>
              <a:rPr lang="ru-RU" dirty="0" err="1"/>
              <a:t>Swissair</a:t>
            </a:r>
            <a:r>
              <a:rPr lang="ru-RU" dirty="0"/>
              <a:t> немного ниже, чем в других дефолтных фирмах. Тем не менее, имеющиеся данные баланса не включают в последний год деятельности </a:t>
            </a:r>
            <a:r>
              <a:rPr lang="ru-RU" dirty="0" err="1"/>
              <a:t>Enron</a:t>
            </a:r>
            <a:r>
              <a:rPr lang="ru-RU" dirty="0"/>
              <a:t> и </a:t>
            </a:r>
            <a:r>
              <a:rPr lang="ru-RU" dirty="0" err="1"/>
              <a:t>Swissair</a:t>
            </a:r>
            <a:r>
              <a:rPr lang="ru-RU" dirty="0"/>
              <a:t>. Это может повлиять на окончательные результаты, так как включение данных прошлогодних бы, конечно, увеличило соответствующие значения PD.</a:t>
            </a:r>
          </a:p>
        </p:txBody>
      </p:sp>
    </p:spTree>
    <p:extLst>
      <p:ext uri="{BB962C8B-B14F-4D97-AF65-F5344CB8AC3E}">
        <p14:creationId xmlns:p14="http://schemas.microsoft.com/office/powerpoint/2010/main" val="328688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Анализ вероятности в дефолт данных фирм уже показывает серьезный дисбаланс из-за проблем с ликвидностью, особенно, когда фирма пытается сбалансировать долгосрочные активы с текущими обязательствами. Наконец окончательные результаты показывают высокую PD для дефолтных фирм, предполагая предстоящее банкротство. PD фирмы </a:t>
            </a:r>
            <a:r>
              <a:rPr lang="ru-RU" dirty="0" err="1"/>
              <a:t>Sysco</a:t>
            </a:r>
            <a:r>
              <a:rPr lang="ru-RU" dirty="0"/>
              <a:t> намного ниже, чем у дефолтных фирм, обозначая хорошую производительность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779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432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Оценка вероятности дефолта </vt:lpstr>
      <vt:lpstr>Оценка вероятности дефолта</vt:lpstr>
      <vt:lpstr>Оценка вероятности дефолта</vt:lpstr>
      <vt:lpstr>Оценка вероятности дефолта</vt:lpstr>
      <vt:lpstr>Результаты исследования</vt:lpstr>
      <vt:lpstr>Результаты исследования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вероятности дефолта </dc:title>
  <dc:creator>Алина</dc:creator>
  <cp:lastModifiedBy>Алина</cp:lastModifiedBy>
  <cp:revision>2</cp:revision>
  <dcterms:created xsi:type="dcterms:W3CDTF">2016-01-23T08:45:46Z</dcterms:created>
  <dcterms:modified xsi:type="dcterms:W3CDTF">2016-01-23T09:00:34Z</dcterms:modified>
</cp:coreProperties>
</file>