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88" r:id="rId4"/>
    <p:sldId id="284" r:id="rId5"/>
    <p:sldId id="283" r:id="rId6"/>
    <p:sldId id="282" r:id="rId7"/>
    <p:sldId id="285" r:id="rId8"/>
    <p:sldId id="290" r:id="rId9"/>
    <p:sldId id="286" r:id="rId10"/>
    <p:sldId id="289" r:id="rId11"/>
    <p:sldId id="287" r:id="rId12"/>
    <p:sldId id="258" r:id="rId13"/>
  </p:sldIdLst>
  <p:sldSz cx="9144000" cy="6858000" type="screen4x3"/>
  <p:notesSz cx="6742113" cy="98726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4FCBB"/>
    <a:srgbClr val="FFFF66"/>
    <a:srgbClr val="003F82"/>
    <a:srgbClr val="21386F"/>
    <a:srgbClr val="1C2A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 snapToGrid="0" snapToObjects="1">
      <p:cViewPr>
        <p:scale>
          <a:sx n="77" d="100"/>
          <a:sy n="77" d="100"/>
        </p:scale>
        <p:origin x="-872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89;&#1095;&#1077;&#1090;&#1099;%20&#1076;&#1077;&#1084;&#1086;&#1075;&#1088;&#1072;&#1092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2;&#1089;&#1095;&#1077;&#1090;&#1099;%20&#1076;&#1077;&#1084;&#1086;&#1075;&#1088;&#1072;&#1092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Мужской</c:v>
                </c:pt>
              </c:strCache>
            </c:strRef>
          </c:tx>
          <c:cat>
            <c:strRef>
              <c:f>Лист1!$B$1:$C$1</c:f>
              <c:strCache>
                <c:ptCount val="2"/>
                <c:pt idx="0">
                  <c:v>Данное исследование</c:v>
                </c:pt>
                <c:pt idx="1">
                  <c:v>"Мобильная Россия" лето 2014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0.49000000000000032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Женский</c:v>
                </c:pt>
              </c:strCache>
            </c:strRef>
          </c:tx>
          <c:cat>
            <c:strRef>
              <c:f>Лист1!$B$1:$C$1</c:f>
              <c:strCache>
                <c:ptCount val="2"/>
                <c:pt idx="0">
                  <c:v>Данное исследование</c:v>
                </c:pt>
                <c:pt idx="1">
                  <c:v>"Мобильная Россия" лето 2014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0.51</c:v>
                </c:pt>
                <c:pt idx="1">
                  <c:v>0.5</c:v>
                </c:pt>
              </c:numCache>
            </c:numRef>
          </c:val>
        </c:ser>
        <c:axId val="98293632"/>
        <c:axId val="98295168"/>
      </c:barChart>
      <c:catAx>
        <c:axId val="98293632"/>
        <c:scaling>
          <c:orientation val="minMax"/>
        </c:scaling>
        <c:axPos val="b"/>
        <c:tickLblPos val="nextTo"/>
        <c:crossAx val="98295168"/>
        <c:crosses val="autoZero"/>
        <c:auto val="1"/>
        <c:lblAlgn val="ctr"/>
        <c:lblOffset val="100"/>
      </c:catAx>
      <c:valAx>
        <c:axId val="98295168"/>
        <c:scaling>
          <c:orientation val="minMax"/>
          <c:max val="0.60000000000000064"/>
          <c:min val="0.2"/>
        </c:scaling>
        <c:axPos val="l"/>
        <c:majorGridlines/>
        <c:numFmt formatCode="0%" sourceLinked="1"/>
        <c:tickLblPos val="nextTo"/>
        <c:spPr>
          <a:ln>
            <a:noFill/>
          </a:ln>
        </c:spPr>
        <c:crossAx val="98293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Лист1!$A$7</c:f>
              <c:strCache>
                <c:ptCount val="1"/>
                <c:pt idx="0">
                  <c:v>до 24 лет</c:v>
                </c:pt>
              </c:strCache>
            </c:strRef>
          </c:tx>
          <c:cat>
            <c:strRef>
              <c:f>Лист1!$B$6:$C$6</c:f>
              <c:strCache>
                <c:ptCount val="2"/>
                <c:pt idx="0">
                  <c:v>Данное исследование</c:v>
                </c:pt>
                <c:pt idx="1">
                  <c:v>"Мобильная Россия" лето 2014</c:v>
                </c:pt>
              </c:strCache>
            </c:strRef>
          </c:cat>
          <c:val>
            <c:numRef>
              <c:f>Лист1!$B$7:$C$7</c:f>
              <c:numCache>
                <c:formatCode>0%</c:formatCode>
                <c:ptCount val="2"/>
                <c:pt idx="0">
                  <c:v>0.47000000000000008</c:v>
                </c:pt>
                <c:pt idx="1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25-34</c:v>
                </c:pt>
              </c:strCache>
            </c:strRef>
          </c:tx>
          <c:cat>
            <c:strRef>
              <c:f>Лист1!$B$6:$C$6</c:f>
              <c:strCache>
                <c:ptCount val="2"/>
                <c:pt idx="0">
                  <c:v>Данное исследование</c:v>
                </c:pt>
                <c:pt idx="1">
                  <c:v>"Мобильная Россия" лето 2014</c:v>
                </c:pt>
              </c:strCache>
            </c:strRef>
          </c:cat>
          <c:val>
            <c:numRef>
              <c:f>Лист1!$B$8:$C$8</c:f>
              <c:numCache>
                <c:formatCode>0%</c:formatCode>
                <c:ptCount val="2"/>
                <c:pt idx="0">
                  <c:v>0.34</c:v>
                </c:pt>
                <c:pt idx="1">
                  <c:v>0.29000000000000031</c:v>
                </c:pt>
              </c:numCache>
            </c:numRef>
          </c:val>
        </c:ser>
        <c:ser>
          <c:idx val="2"/>
          <c:order val="2"/>
          <c:tx>
            <c:strRef>
              <c:f>Лист1!$A$9</c:f>
              <c:strCache>
                <c:ptCount val="1"/>
                <c:pt idx="0">
                  <c:v>35-44</c:v>
                </c:pt>
              </c:strCache>
            </c:strRef>
          </c:tx>
          <c:cat>
            <c:strRef>
              <c:f>Лист1!$B$6:$C$6</c:f>
              <c:strCache>
                <c:ptCount val="2"/>
                <c:pt idx="0">
                  <c:v>Данное исследование</c:v>
                </c:pt>
                <c:pt idx="1">
                  <c:v>"Мобильная Россия" лето 2014</c:v>
                </c:pt>
              </c:strCache>
            </c:strRef>
          </c:cat>
          <c:val>
            <c:numRef>
              <c:f>Лист1!$B$9:$C$9</c:f>
              <c:numCache>
                <c:formatCode>0%</c:formatCode>
                <c:ptCount val="2"/>
                <c:pt idx="0">
                  <c:v>0.14000000000000001</c:v>
                </c:pt>
                <c:pt idx="1">
                  <c:v>0.19</c:v>
                </c:pt>
              </c:numCache>
            </c:numRef>
          </c:val>
        </c:ser>
        <c:ser>
          <c:idx val="3"/>
          <c:order val="3"/>
          <c:tx>
            <c:strRef>
              <c:f>Лист1!$A$10</c:f>
              <c:strCache>
                <c:ptCount val="1"/>
                <c:pt idx="0">
                  <c:v>45-54</c:v>
                </c:pt>
              </c:strCache>
            </c:strRef>
          </c:tx>
          <c:cat>
            <c:strRef>
              <c:f>Лист1!$B$6:$C$6</c:f>
              <c:strCache>
                <c:ptCount val="2"/>
                <c:pt idx="0">
                  <c:v>Данное исследование</c:v>
                </c:pt>
                <c:pt idx="1">
                  <c:v>"Мобильная Россия" лето 2014</c:v>
                </c:pt>
              </c:strCache>
            </c:strRef>
          </c:cat>
          <c:val>
            <c:numRef>
              <c:f>Лист1!$B$10:$C$10</c:f>
              <c:numCache>
                <c:formatCode>0%</c:formatCode>
                <c:ptCount val="2"/>
                <c:pt idx="0">
                  <c:v>0.05</c:v>
                </c:pt>
                <c:pt idx="1">
                  <c:v>0.12000000000000002</c:v>
                </c:pt>
              </c:numCache>
            </c:numRef>
          </c:val>
        </c:ser>
        <c:ser>
          <c:idx val="4"/>
          <c:order val="4"/>
          <c:tx>
            <c:strRef>
              <c:f>Лист1!$A$11</c:f>
              <c:strCache>
                <c:ptCount val="1"/>
                <c:pt idx="0">
                  <c:v>55+</c:v>
                </c:pt>
              </c:strCache>
            </c:strRef>
          </c:tx>
          <c:cat>
            <c:strRef>
              <c:f>Лист1!$B$6:$C$6</c:f>
              <c:strCache>
                <c:ptCount val="2"/>
                <c:pt idx="0">
                  <c:v>Данное исследование</c:v>
                </c:pt>
                <c:pt idx="1">
                  <c:v>"Мобильная Россия" лето 2014</c:v>
                </c:pt>
              </c:strCache>
            </c:strRef>
          </c:cat>
          <c:val>
            <c:numRef>
              <c:f>Лист1!$B$11:$C$11</c:f>
              <c:numCache>
                <c:formatCode>0%</c:formatCode>
                <c:ptCount val="2"/>
                <c:pt idx="0">
                  <c:v>1.0000000000000005E-2</c:v>
                </c:pt>
                <c:pt idx="1">
                  <c:v>6.0000000000000032E-2</c:v>
                </c:pt>
              </c:numCache>
            </c:numRef>
          </c:val>
        </c:ser>
        <c:axId val="98580352"/>
        <c:axId val="98581888"/>
      </c:barChart>
      <c:catAx>
        <c:axId val="98580352"/>
        <c:scaling>
          <c:orientation val="minMax"/>
        </c:scaling>
        <c:axPos val="b"/>
        <c:tickLblPos val="nextTo"/>
        <c:crossAx val="98581888"/>
        <c:crosses val="autoZero"/>
        <c:auto val="1"/>
        <c:lblAlgn val="ctr"/>
        <c:lblOffset val="100"/>
      </c:catAx>
      <c:valAx>
        <c:axId val="98581888"/>
        <c:scaling>
          <c:orientation val="minMax"/>
        </c:scaling>
        <c:axPos val="l"/>
        <c:majorGridlines/>
        <c:numFmt formatCode="0%" sourceLinked="1"/>
        <c:tickLblPos val="nextTo"/>
        <c:crossAx val="985803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6F32-461A-452E-A318-F573A8B48914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6D705-3A74-4BB6-8E0B-009EA4F55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278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4752-A972-4301-8E5A-2893FD701DBE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B122-C377-4FF7-A6EC-5880C3790151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33D1-6C09-4A2B-93D9-87B1FDF642E2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8796-F4BE-47F4-9DF4-947CB6C39E6C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1A4E-C5D5-4415-97DE-7113F2A02669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401F3-FD8B-4E7C-9B1C-37CF90AEDF79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951D-90EC-4E9E-9442-6A71326EE2EB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620E-44DB-4A9B-9260-5D67214671EC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3CB04-8B11-4C98-A0C6-710EE06B7F7D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1676-8A39-457E-BDEA-07ABC4783810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DDF2-4A50-4641-BB5F-1661655AC612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BE82F7D-5F2F-4F4F-A281-79E3DBF3BC93}" type="datetime1">
              <a:rPr lang="en-US" smtClean="0"/>
              <a:pPr>
                <a:defRPr/>
              </a:pPr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46214"/>
            <a:ext cx="7772400" cy="22066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/>
            </a:r>
            <a:br>
              <a:rPr lang="en-US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en-US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/>
            </a:r>
            <a:br>
              <a:rPr lang="en-US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40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Arial" pitchFamily="34" charset="0"/>
              </a:rPr>
              <a:t>Стимулы к использованию </a:t>
            </a:r>
            <a:br>
              <a:rPr lang="ru-RU" sz="40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Arial" pitchFamily="34" charset="0"/>
              </a:rPr>
            </a:br>
            <a:r>
              <a:rPr lang="ru-RU" sz="40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Arial" pitchFamily="34" charset="0"/>
              </a:rPr>
              <a:t>мобильного </a:t>
            </a:r>
            <a:r>
              <a:rPr lang="ru-RU" sz="4000" dirty="0" err="1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Arial" pitchFamily="34" charset="0"/>
              </a:rPr>
              <a:t>банкинга</a:t>
            </a:r>
            <a:r>
              <a:rPr lang="ru-RU" sz="40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Arial" pitchFamily="34" charset="0"/>
              </a:rPr>
              <a:t> в России</a:t>
            </a:r>
            <a:endParaRPr lang="en-US" sz="4000" dirty="0" smtClean="0">
              <a:solidFill>
                <a:srgbClr val="21386F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904735" y="4411362"/>
            <a:ext cx="4658497" cy="1841157"/>
          </a:xfrm>
        </p:spPr>
        <p:txBody>
          <a:bodyPr/>
          <a:lstStyle/>
          <a:p>
            <a:pPr algn="r" eaLnBrk="1" hangingPunct="1"/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Arial" pitchFamily="34" charset="0"/>
              </a:rPr>
              <a:t>Белоусова В.Ю. (ИСИЭЗ НИУ ВШЭ)</a:t>
            </a:r>
          </a:p>
          <a:p>
            <a:pPr algn="r" eaLnBrk="1" hangingPunct="1"/>
            <a:r>
              <a:rPr lang="ru-RU" sz="2000" dirty="0" err="1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Arial" pitchFamily="34" charset="0"/>
              </a:rPr>
              <a:t>Чичканов</a:t>
            </a: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Arial" pitchFamily="34" charset="0"/>
              </a:rPr>
              <a:t> Н.Ю. (ИСИЭЗ НИУ ВШЭ)</a:t>
            </a:r>
            <a:endParaRPr lang="ru-RU" sz="2000" dirty="0">
              <a:solidFill>
                <a:srgbClr val="000066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434185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устойчивости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5587" y="1298140"/>
          <a:ext cx="8616564" cy="5011167"/>
        </p:xfrm>
        <a:graphic>
          <a:graphicData uri="http://schemas.openxmlformats.org/drawingml/2006/table">
            <a:tbl>
              <a:tblPr/>
              <a:tblGrid>
                <a:gridCol w="2255836"/>
                <a:gridCol w="795091"/>
                <a:gridCol w="795091"/>
                <a:gridCol w="795091"/>
                <a:gridCol w="826525"/>
                <a:gridCol w="826525"/>
                <a:gridCol w="732223"/>
                <a:gridCol w="795091"/>
                <a:gridCol w="795091"/>
              </a:tblGrid>
              <a:tr h="649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Переменная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Коэффициенты внешней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нагрузки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outer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loading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Коэффициенты                             «сложной надежности»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Composite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Reliability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Средняя выделенная дисперсия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Average Variance Extracted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Eff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0,728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0,801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0,6255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Fin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0,826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0,807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0,5858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Int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0,885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0,891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0,7326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Life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0,845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0,666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0,6061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Risk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0,876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0,846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0,6479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Self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0,862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0,774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0,5374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Soc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0,861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0,6603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Use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0,827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0,6554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Допустимые значения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0,7-0,9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0,5+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Eff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Fin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Life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Risk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Self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Soc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Eff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0,791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Fin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0,765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Int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-0,416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-0,449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Life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-0,369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-0,456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0,555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0,779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Risk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0,489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-0,351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-0,275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0,805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Self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-0,588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-0,475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0,489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-0,293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0,733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Soc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-0,184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-0,367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-0,149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0,262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Use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-0,351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-0,492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0,548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-0,333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0,422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0,483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0,810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FCBB"/>
                    </a:solidFill>
                  </a:tcPr>
                </a:tc>
              </a:tr>
              <a:tr h="198374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Значение квадратного корня из AVE больше значения корреляции переменной с любой другой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671847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Выводы и ограничения исследования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07773" y="1318054"/>
            <a:ext cx="8587946" cy="31700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Ожидаемая полезность – главный приоритет: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ru-RU" sz="2000" dirty="0" smtClean="0"/>
              <a:t>скорость и легкость доступа к банковским операциям,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ru-RU" sz="2000" dirty="0" smtClean="0"/>
              <a:t>широкий функционал МБ;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Высокие ожидаемые усилия – ключевой барьер развития МБ: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ru-RU" sz="2000" dirty="0" smtClean="0"/>
              <a:t>тенденция к упрощению инструментария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Стимул </a:t>
            </a:r>
            <a:r>
              <a:rPr lang="ru-RU" sz="2000" dirty="0" err="1" smtClean="0"/>
              <a:t>самоэффективности</a:t>
            </a:r>
            <a:r>
              <a:rPr lang="ru-RU" sz="2000" dirty="0" smtClean="0"/>
              <a:t> снижает ожидаемые усилия: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ru-RU" sz="2000" dirty="0" smtClean="0"/>
              <a:t>дружественный интерфейс,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ru-RU" sz="2000" dirty="0" smtClean="0"/>
              <a:t>повышение информированности потребителей о простоте использования МБ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/>
              <a:t>Высокие финансовые затраты снижают стимулы потребителей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773" y="4712043"/>
            <a:ext cx="858794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Репрезентативность лишь для группы пользователей мобильного интернета,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/>
              <a:t>Необходима оценка </a:t>
            </a:r>
            <a:r>
              <a:rPr lang="ru-RU" dirty="0" smtClean="0"/>
              <a:t>реального применения </a:t>
            </a:r>
            <a:r>
              <a:rPr lang="ru-RU" dirty="0" smtClean="0"/>
              <a:t>МБ,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Дополнительные объясняющие переменные: бренд банка, доверие к мобильному оператору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318032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Актуальность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5588" y="6030098"/>
            <a:ext cx="7720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построено на основе исследований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KPMG (2015)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Statista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(2016)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6394818"/>
            <a:ext cx="26853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2016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4450"/>
            <a:ext cx="9144000" cy="4715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434185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Актуальность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5588" y="1594022"/>
            <a:ext cx="85547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Востребованность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мобильных приложений</a:t>
            </a: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Возможности мобильного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банкинга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– один из ключевых параметров при выборе банка</a:t>
            </a: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Связь между мобильными технологиями                                                 и удовлетворенностью/лояльностью клиентов</a:t>
            </a: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большинства банков мобильные транзакции уже занимают ведущие позиции по объемам платежей</a:t>
            </a: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Стратегии на базе мобильного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банкинга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приводят к более высоким финансовым результатам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588" y="5799438"/>
            <a:ext cx="5008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KPMG (2015)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434185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теории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4024183" y="1556952"/>
            <a:ext cx="1375720" cy="448550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588" y="1538004"/>
            <a:ext cx="3534032" cy="2012378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11243" y="2956316"/>
            <a:ext cx="3579340" cy="1596731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87" y="4071571"/>
            <a:ext cx="3534033" cy="2062103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428735" y="3054123"/>
            <a:ext cx="3661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Модель принятия технологии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Davis &amp;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Bagozzi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Воспринимаемая полезность</a:t>
            </a: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Воспринимаемая простота использования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4596714" y="3754681"/>
            <a:ext cx="671384" cy="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12464" y="3423455"/>
            <a:ext cx="86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1989 г.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587" y="1607573"/>
            <a:ext cx="3534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Теория диффузии инноваций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(Rogers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Сравнительные преимущества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Простота использования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Совместимость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Наблюдаемость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Возможность попробовать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4040659" y="2625724"/>
            <a:ext cx="671384" cy="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4040659" y="5016843"/>
            <a:ext cx="671384" cy="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26903" y="2268750"/>
            <a:ext cx="86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19</a:t>
            </a:r>
            <a:r>
              <a:rPr lang="en-US" dirty="0" smtClean="0">
                <a:latin typeface="Monotype Corsiva" pitchFamily="66" charset="0"/>
              </a:rPr>
              <a:t>62</a:t>
            </a:r>
            <a:r>
              <a:rPr lang="ru-RU" dirty="0" smtClean="0">
                <a:latin typeface="Monotype Corsiva" pitchFamily="66" charset="0"/>
              </a:rPr>
              <a:t> г.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6580" y="4675628"/>
            <a:ext cx="86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2003</a:t>
            </a:r>
            <a:r>
              <a:rPr lang="ru-RU" dirty="0" smtClean="0">
                <a:latin typeface="Monotype Corsiva" pitchFamily="66" charset="0"/>
              </a:rPr>
              <a:t> г.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89" y="4071571"/>
            <a:ext cx="3534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Унифицированная теория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принятия и использования технологии 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Venkatesh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Ожидаемый результат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Ожидаемые затраты усилий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Социальное влияние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Внешние ресурсы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434185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Эмпирические исследования 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2025656" y="1384772"/>
            <a:ext cx="2302260" cy="932849"/>
          </a:xfrm>
          <a:prstGeom prst="ellipse">
            <a:avLst/>
          </a:prstGeom>
          <a:gradFill>
            <a:gsLst>
              <a:gs pos="0">
                <a:srgbClr val="A4FCBB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Совместимость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(18%)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1077" y="2404104"/>
            <a:ext cx="2746993" cy="983936"/>
          </a:xfrm>
          <a:prstGeom prst="ellipse">
            <a:avLst/>
          </a:prstGeom>
          <a:gradFill>
            <a:gsLst>
              <a:gs pos="0">
                <a:srgbClr val="A4FCBB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Самоэффективность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(20%)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89190" y="2329962"/>
            <a:ext cx="2741270" cy="1054316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Воспринимаемый риск 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(25%)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5713" y="3569329"/>
            <a:ext cx="3111010" cy="1014716"/>
          </a:xfrm>
          <a:prstGeom prst="ellipse">
            <a:avLst/>
          </a:prstGeom>
          <a:gradFill>
            <a:gsLst>
              <a:gs pos="0">
                <a:srgbClr val="A4FCBB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Социальное влияние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(27%)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955789" y="3528800"/>
            <a:ext cx="2791000" cy="1055245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Доверие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(29%)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911218" y="4572001"/>
            <a:ext cx="3222944" cy="1445796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Воспринимаемая полезность 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(42%)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511112" y="4406097"/>
            <a:ext cx="3175688" cy="157766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Воспринимаемая простота использования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(49%)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9247" y="6156295"/>
            <a:ext cx="3163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Shaikh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Karjaluoto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(2015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latin typeface="Monotype Corsiva" pitchFamily="66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21077" y="1384772"/>
            <a:ext cx="1790141" cy="803159"/>
          </a:xfrm>
          <a:prstGeom prst="ellipse">
            <a:avLst/>
          </a:prstGeom>
          <a:gradFill>
            <a:gsLst>
              <a:gs pos="0">
                <a:srgbClr val="A4FCBB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Финансовые издержки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(15%)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318032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Модель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48" y="1341604"/>
            <a:ext cx="9107768" cy="49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434185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Данные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06627" y="1594023"/>
            <a:ext cx="848909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Анкетный метод сбора данных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Источник данных: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онлайн-опрос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(март 2015 г.)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Целевая группа – пользователи мобильного Интернета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Итоговая выборка – 160 респондентов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55588" y="3453756"/>
          <a:ext cx="4051514" cy="2742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307102" y="3453755"/>
          <a:ext cx="4287837" cy="2742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434185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Оценки модели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" name="Рисунок 9" descr="ластрисунковкр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1449" y="1956434"/>
            <a:ext cx="7595286" cy="3859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90374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kumimoji="1"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434185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Результаты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201029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4825041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5589" y="1397000"/>
          <a:ext cx="8604206" cy="496777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36389"/>
                <a:gridCol w="6341169"/>
                <a:gridCol w="1826648"/>
              </a:tblGrid>
              <a:tr h="30586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Гипотеза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T-статистика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Ожидаемая полезность положительно влияет на намерение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использованию мобильного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банкинга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</a:rPr>
                        <a:t>3,752*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Ожидаемые финансовые затраты отрицательно влияют на намерение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 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использованию мобильного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</a:rPr>
                        <a:t>2,122**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Ожидаемые усилия отрицательно влияют на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намерение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      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 использованию мобильного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</a:rPr>
                        <a:t>2,568**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Ожидаемые усилия отрицательно влияют на ожидаемую полезность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от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использования мобильного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</a:rPr>
                        <a:t>4,542*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Ожидаемые усилия положительно влияют на воспринимаемый риск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отношению к мобильному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банкингу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</a:rPr>
                        <a:t>8,657*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Самоэффективность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 отрицательно влияет на ожидаемые усилия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для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использования мобильного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</a:rPr>
                        <a:t>7,093*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Соотнесение с привычками отрицательно влияет на ожидаемые усилия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использование мобильного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1,259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H8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Социальное влияние положительно влияет на намерение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использованию мобильного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1,538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4587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H9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Воспринимаемый риск отрицательно влияет на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намерение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   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 использованию мобильного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банкинга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1,245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48" marR="43648" marT="0" marB="0" anchor="ctr"/>
                </a:tc>
              </a:tr>
              <a:tr h="1988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*на 1% уровне значимости **на 5% уровне значимости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648" marR="436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725</Words>
  <Application>Microsoft Office PowerPoint</Application>
  <PresentationFormat>Экран (4:3)</PresentationFormat>
  <Paragraphs>282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Стимулы к использованию  мобильного банкинга в России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Михаил Белоусов</cp:lastModifiedBy>
  <cp:revision>133</cp:revision>
  <dcterms:created xsi:type="dcterms:W3CDTF">2010-09-30T06:45:29Z</dcterms:created>
  <dcterms:modified xsi:type="dcterms:W3CDTF">2016-04-19T06:10:45Z</dcterms:modified>
</cp:coreProperties>
</file>