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72" r:id="rId4"/>
    <p:sldId id="273" r:id="rId5"/>
    <p:sldId id="274" r:id="rId6"/>
    <p:sldId id="275" r:id="rId7"/>
    <p:sldId id="258" r:id="rId8"/>
  </p:sldIdLst>
  <p:sldSz cx="9144000" cy="6858000" type="screen4x3"/>
  <p:notesSz cx="6742113" cy="987266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45" autoAdjust="0"/>
  </p:normalViewPr>
  <p:slideViewPr>
    <p:cSldViewPr snapToGrid="0" snapToObjects="1"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16F32-461A-452E-A318-F573A8B48914}" type="datetimeFigureOut">
              <a:rPr lang="ru-RU" smtClean="0"/>
              <a:pPr/>
              <a:t>13.04.2016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6D705-3A74-4BB6-8E0B-009EA4F55B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278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64752-A972-4301-8E5A-2893FD701DBE}" type="datetime1">
              <a:rPr lang="en-US" smtClean="0"/>
              <a:pPr>
                <a:defRPr/>
              </a:pPr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B122-C377-4FF7-A6EC-5880C3790151}" type="datetime1">
              <a:rPr lang="en-US" smtClean="0"/>
              <a:pPr>
                <a:defRPr/>
              </a:pPr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33D1-6C09-4A2B-93D9-87B1FDF642E2}" type="datetime1">
              <a:rPr lang="en-US" smtClean="0"/>
              <a:pPr>
                <a:defRPr/>
              </a:pPr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8796-F4BE-47F4-9DF4-947CB6C39E6C}" type="datetime1">
              <a:rPr lang="en-US" smtClean="0"/>
              <a:pPr>
                <a:defRPr/>
              </a:pPr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21A4E-C5D5-4415-97DE-7113F2A02669}" type="datetime1">
              <a:rPr lang="en-US" smtClean="0"/>
              <a:pPr>
                <a:defRPr/>
              </a:pPr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401F3-FD8B-4E7C-9B1C-37CF90AEDF79}" type="datetime1">
              <a:rPr lang="en-US" smtClean="0"/>
              <a:pPr>
                <a:defRPr/>
              </a:pPr>
              <a:t>4/13/2016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951D-90EC-4E9E-9442-6A71326EE2EB}" type="datetime1">
              <a:rPr lang="en-US" smtClean="0"/>
              <a:pPr>
                <a:defRPr/>
              </a:pPr>
              <a:t>4/13/2016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C620E-44DB-4A9B-9260-5D67214671EC}" type="datetime1">
              <a:rPr lang="en-US" smtClean="0"/>
              <a:pPr>
                <a:defRPr/>
              </a:pPr>
              <a:t>4/13/2016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3CB04-8B11-4C98-A0C6-710EE06B7F7D}" type="datetime1">
              <a:rPr lang="en-US" smtClean="0"/>
              <a:pPr>
                <a:defRPr/>
              </a:pPr>
              <a:t>4/13/2016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11676-8A39-457E-BDEA-07ABC4783810}" type="datetime1">
              <a:rPr lang="en-US" smtClean="0"/>
              <a:pPr>
                <a:defRPr/>
              </a:pPr>
              <a:t>4/13/2016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8DDF2-4A50-4641-BB5F-1661655AC612}" type="datetime1">
              <a:rPr lang="en-US" smtClean="0"/>
              <a:pPr>
                <a:defRPr/>
              </a:pPr>
              <a:t>4/13/2016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BE82F7D-5F2F-4F4F-A281-79E3DBF3BC93}" type="datetime1">
              <a:rPr lang="en-US" smtClean="0"/>
              <a:pPr>
                <a:defRPr/>
              </a:pPr>
              <a:t>4/13/2016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846214"/>
            <a:ext cx="7772400" cy="2206625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/>
            </a:r>
            <a:br>
              <a:rPr lang="en-US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en-US" sz="2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/>
            </a:r>
            <a:br>
              <a:rPr lang="en-US" sz="2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2800" dirty="0" smtClean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Сравнительный анализ систем индикаторов раннего оповещения о банковских кризисах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4411362" y="4052840"/>
            <a:ext cx="4151870" cy="2199680"/>
          </a:xfrm>
        </p:spPr>
        <p:txBody>
          <a:bodyPr/>
          <a:lstStyle/>
          <a:p>
            <a:pPr algn="r" eaLnBrk="1" hangingPunct="1"/>
            <a:r>
              <a:rPr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/>
            </a:r>
            <a:br>
              <a:rPr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Докладчик:</a:t>
            </a:r>
          </a:p>
          <a:p>
            <a:pPr algn="r" eaLnBrk="1" hangingPunct="1"/>
            <a:r>
              <a:rPr lang="ru-RU" sz="1800" dirty="0" err="1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Чичканов</a:t>
            </a:r>
            <a:r>
              <a:rPr lang="ru-RU" sz="1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Николай</a:t>
            </a:r>
            <a:endParaRPr lang="ru-RU" sz="1800" dirty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2016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0974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Рассматриваемые системы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5588" y="1729946"/>
            <a:ext cx="843121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dirty="0" smtClean="0"/>
              <a:t>Традиционные методики:  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 Сигнальный подход (</a:t>
            </a:r>
            <a:r>
              <a:rPr lang="en-US" dirty="0" err="1" smtClean="0">
                <a:latin typeface="Myriad Pro"/>
              </a:rPr>
              <a:t>Kaminsky</a:t>
            </a:r>
            <a:r>
              <a:rPr lang="en-US" dirty="0" smtClean="0">
                <a:latin typeface="Myriad Pro"/>
              </a:rPr>
              <a:t> et al., 1998; </a:t>
            </a:r>
            <a:r>
              <a:rPr lang="en-US" dirty="0" err="1" smtClean="0">
                <a:latin typeface="Myriad Pro"/>
              </a:rPr>
              <a:t>Kaminsky</a:t>
            </a:r>
            <a:r>
              <a:rPr lang="en-US" dirty="0" smtClean="0">
                <a:latin typeface="Myriad Pro"/>
              </a:rPr>
              <a:t> &amp; Reinhart, 1999</a:t>
            </a:r>
            <a:r>
              <a:rPr lang="ru-RU" dirty="0" smtClean="0">
                <a:latin typeface="Myriad Pro"/>
              </a:rPr>
              <a:t>)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latin typeface="Myriad Pro"/>
              </a:rPr>
              <a:t> Эконометрический подход – бинарные </a:t>
            </a:r>
            <a:r>
              <a:rPr lang="en-US" dirty="0" err="1" smtClean="0">
                <a:latin typeface="Myriad Pro"/>
              </a:rPr>
              <a:t>logit</a:t>
            </a:r>
            <a:r>
              <a:rPr lang="en-US" dirty="0" smtClean="0">
                <a:latin typeface="Myriad Pro"/>
              </a:rPr>
              <a:t> – </a:t>
            </a:r>
            <a:r>
              <a:rPr lang="ru-RU" dirty="0" smtClean="0">
                <a:latin typeface="Myriad Pro"/>
              </a:rPr>
              <a:t>модели (</a:t>
            </a:r>
            <a:r>
              <a:rPr lang="en-US" dirty="0" err="1" smtClean="0">
                <a:latin typeface="Myriad Pro"/>
              </a:rPr>
              <a:t>Demirguc-Kunt</a:t>
            </a:r>
            <a:r>
              <a:rPr lang="en-US" dirty="0" smtClean="0">
                <a:latin typeface="Myriad Pro"/>
              </a:rPr>
              <a:t> &amp; </a:t>
            </a:r>
            <a:r>
              <a:rPr lang="en-US" dirty="0" err="1" smtClean="0">
                <a:latin typeface="Myriad Pro"/>
              </a:rPr>
              <a:t>Detragiache</a:t>
            </a:r>
            <a:r>
              <a:rPr lang="en-US" dirty="0" smtClean="0">
                <a:latin typeface="Myriad Pro"/>
              </a:rPr>
              <a:t>, 1997</a:t>
            </a:r>
            <a:r>
              <a:rPr lang="ru-RU" dirty="0" smtClean="0">
                <a:latin typeface="Myriad Pro"/>
              </a:rPr>
              <a:t>)</a:t>
            </a:r>
            <a:endParaRPr lang="en-US" dirty="0" smtClean="0">
              <a:latin typeface="Myriad Pro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dirty="0" smtClean="0">
                <a:latin typeface="Myriad Pro"/>
              </a:rPr>
              <a:t>Альтернативные методики: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latin typeface="Myriad Pro"/>
              </a:rPr>
              <a:t> Множественные </a:t>
            </a:r>
            <a:r>
              <a:rPr lang="en-US" dirty="0" err="1" smtClean="0">
                <a:latin typeface="Myriad Pro"/>
              </a:rPr>
              <a:t>logit</a:t>
            </a:r>
            <a:r>
              <a:rPr lang="en-US" dirty="0" smtClean="0">
                <a:latin typeface="Myriad Pro"/>
              </a:rPr>
              <a:t>-</a:t>
            </a:r>
            <a:r>
              <a:rPr lang="ru-RU" dirty="0" smtClean="0">
                <a:latin typeface="Myriad Pro"/>
              </a:rPr>
              <a:t>модели </a:t>
            </a:r>
            <a:r>
              <a:rPr lang="en-US" dirty="0" smtClean="0">
                <a:latin typeface="Myriad Pro"/>
              </a:rPr>
              <a:t>(</a:t>
            </a:r>
            <a:r>
              <a:rPr lang="en-US" dirty="0" err="1" smtClean="0">
                <a:latin typeface="Myriad Pro"/>
              </a:rPr>
              <a:t>Caggiano</a:t>
            </a:r>
            <a:r>
              <a:rPr lang="en-US" dirty="0" smtClean="0">
                <a:latin typeface="Myriad Pro"/>
              </a:rPr>
              <a:t> et al., 2014) </a:t>
            </a:r>
            <a:endParaRPr lang="ru-RU" dirty="0" smtClean="0">
              <a:latin typeface="Myriad Pro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>
                <a:latin typeface="Myriad Pro"/>
              </a:rPr>
              <a:t> </a:t>
            </a:r>
            <a:r>
              <a:rPr lang="en-US" dirty="0" smtClean="0">
                <a:latin typeface="Myriad Pro"/>
              </a:rPr>
              <a:t>Bayesian Model Averaging</a:t>
            </a:r>
            <a:r>
              <a:rPr lang="ru-RU" dirty="0" smtClean="0">
                <a:latin typeface="Myriad Pro"/>
              </a:rPr>
              <a:t> (</a:t>
            </a:r>
            <a:r>
              <a:rPr lang="en-US" dirty="0" err="1" smtClean="0">
                <a:latin typeface="Myriad Pro"/>
              </a:rPr>
              <a:t>Babecky</a:t>
            </a:r>
            <a:r>
              <a:rPr lang="en-US" dirty="0" smtClean="0">
                <a:latin typeface="Myriad Pro"/>
              </a:rPr>
              <a:t> et al., 2013; </a:t>
            </a:r>
            <a:r>
              <a:rPr lang="en-US" dirty="0" err="1" smtClean="0">
                <a:latin typeface="Myriad Pro"/>
              </a:rPr>
              <a:t>Babecky</a:t>
            </a:r>
            <a:r>
              <a:rPr lang="en-US" dirty="0" smtClean="0">
                <a:latin typeface="Myriad Pro"/>
              </a:rPr>
              <a:t> et al., 2014)</a:t>
            </a:r>
            <a:r>
              <a:rPr lang="ru-RU" dirty="0" smtClean="0">
                <a:latin typeface="Myriad Pro"/>
              </a:rPr>
              <a:t> </a:t>
            </a:r>
            <a:endParaRPr lang="en-US" dirty="0" smtClean="0">
              <a:latin typeface="Myriad Pro"/>
            </a:endParaRPr>
          </a:p>
          <a:p>
            <a:pPr>
              <a:lnSpc>
                <a:spcPct val="15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en-US" dirty="0" smtClean="0">
                <a:latin typeface="Myriad Pro"/>
              </a:rPr>
              <a:t> Binary Classification Tree</a:t>
            </a:r>
            <a:r>
              <a:rPr lang="ru-RU" dirty="0" smtClean="0">
                <a:latin typeface="Myriad Pro"/>
              </a:rPr>
              <a:t> (</a:t>
            </a:r>
            <a:r>
              <a:rPr lang="en-US" dirty="0" err="1" smtClean="0">
                <a:latin typeface="Myriad Pro"/>
              </a:rPr>
              <a:t>Duttagupta</a:t>
            </a:r>
            <a:r>
              <a:rPr lang="en-US" dirty="0" smtClean="0">
                <a:latin typeface="Myriad Pro"/>
              </a:rPr>
              <a:t> &amp; </a:t>
            </a:r>
            <a:r>
              <a:rPr lang="en-US" dirty="0" err="1" smtClean="0">
                <a:latin typeface="Myriad Pro"/>
              </a:rPr>
              <a:t>Cashin</a:t>
            </a:r>
            <a:r>
              <a:rPr lang="en-US" dirty="0" smtClean="0">
                <a:latin typeface="Myriad Pro"/>
              </a:rPr>
              <a:t>, 2008)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0974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Построение </a:t>
            </a:r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EWS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5588" y="1729946"/>
            <a:ext cx="843121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dirty="0" smtClean="0"/>
              <a:t>На основе: </a:t>
            </a:r>
            <a:r>
              <a:rPr lang="en-US" dirty="0" err="1" smtClean="0"/>
              <a:t>Jahn</a:t>
            </a:r>
            <a:r>
              <a:rPr lang="en-US" dirty="0" smtClean="0"/>
              <a:t>, N. and T. Kick (2014) Early Warning Indicators for the German Banking System: A </a:t>
            </a:r>
            <a:r>
              <a:rPr lang="en-US" dirty="0" err="1" smtClean="0"/>
              <a:t>Macroprudential</a:t>
            </a:r>
            <a:r>
              <a:rPr lang="en-US" dirty="0" smtClean="0"/>
              <a:t> Analysis</a:t>
            </a:r>
            <a:endParaRPr lang="ru-RU" dirty="0" smtClean="0"/>
          </a:p>
          <a:p>
            <a:pPr marL="342900" indent="-342900">
              <a:lnSpc>
                <a:spcPct val="150000"/>
              </a:lnSpc>
              <a:spcAft>
                <a:spcPts val="600"/>
              </a:spcAft>
            </a:pPr>
            <a:r>
              <a:rPr lang="ru-RU" dirty="0" smtClean="0"/>
              <a:t>Методология: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dirty="0" smtClean="0"/>
              <a:t>Разработка индекса стабильности банковского сектора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dirty="0" smtClean="0"/>
              <a:t>Выбор опережающих индикаторов</a:t>
            </a: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AutoNum type="arabicPeriod"/>
            </a:pPr>
            <a:r>
              <a:rPr lang="ru-RU" dirty="0" smtClean="0"/>
              <a:t>Эмпирический анализ</a:t>
            </a:r>
            <a:endParaRPr lang="en-US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0974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Индекс стабильности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5588" y="1729946"/>
            <a:ext cx="843121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dirty="0" smtClean="0"/>
              <a:t>Переход от  </a:t>
            </a:r>
            <a:r>
              <a:rPr lang="en-US" dirty="0" smtClean="0"/>
              <a:t>Dummy </a:t>
            </a:r>
            <a:r>
              <a:rPr lang="ru-RU" dirty="0" smtClean="0"/>
              <a:t>переменной к непрерывному индексу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dirty="0" smtClean="0"/>
              <a:t>Три составляющих: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r>
              <a:rPr lang="ru-RU" dirty="0" smtClean="0"/>
              <a:t>Индивидуальные оценки отдельных банков (</a:t>
            </a:r>
            <a:r>
              <a:rPr lang="en-US" dirty="0" smtClean="0"/>
              <a:t>individual standardized PDs)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ru-RU" dirty="0" smtClean="0"/>
              <a:t>Кредитный спрэд (</a:t>
            </a:r>
            <a:r>
              <a:rPr lang="en-US" dirty="0" smtClean="0"/>
              <a:t>Av. bank risk premium)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ru-RU" dirty="0" smtClean="0"/>
              <a:t>Фондовый индекс для банковского сектора</a:t>
            </a:r>
            <a:r>
              <a:rPr lang="en-US" dirty="0" smtClean="0"/>
              <a:t> (growth rate)</a:t>
            </a:r>
          </a:p>
          <a:p>
            <a:pPr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endParaRPr lang="en-US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dirty="0" smtClean="0"/>
              <a:t>Взвешивание 70% - 20% - 10%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ru-RU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0974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Опережающие индикаторы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5588" y="1729946"/>
            <a:ext cx="8431212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</a:pPr>
            <a:r>
              <a:rPr lang="ru-RU" dirty="0" smtClean="0"/>
              <a:t>Три группы индикаторов: Макроэкономические, Финансовые, Структурные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8" y="2730221"/>
            <a:ext cx="4340024" cy="346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05590" y="2545492"/>
            <a:ext cx="3781210" cy="3691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0974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 smtClean="0">
                <a:solidFill>
                  <a:schemeClr val="bg1"/>
                </a:solidFill>
                <a:latin typeface="Myriad Pro"/>
              </a:rPr>
              <a:t>Эмпирический анализ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5F501-F5CC-4E12-934E-78BB5E4DA20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8" y="1680517"/>
            <a:ext cx="8746460" cy="121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4843" y="3052119"/>
            <a:ext cx="7933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4843" y="3052119"/>
            <a:ext cx="8241957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 Анализ конкретной банковской системы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Учтены не только кризисные эпизоды, но и близкие к ним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Возможность анализа по группам банков</a:t>
            </a:r>
          </a:p>
          <a:p>
            <a:pPr>
              <a:spcAft>
                <a:spcPts val="600"/>
              </a:spcAft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Эффекты заражения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226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  Сравнительный анализ систем индикаторов раннего оповещения о банковских кризисах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Николай</cp:lastModifiedBy>
  <cp:revision>101</cp:revision>
  <dcterms:created xsi:type="dcterms:W3CDTF">2010-09-30T06:45:29Z</dcterms:created>
  <dcterms:modified xsi:type="dcterms:W3CDTF">2016-04-13T06:55:12Z</dcterms:modified>
</cp:coreProperties>
</file>