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7" r:id="rId5"/>
    <p:sldId id="263" r:id="rId6"/>
    <p:sldId id="259" r:id="rId7"/>
    <p:sldId id="264" r:id="rId8"/>
    <p:sldId id="265" r:id="rId9"/>
    <p:sldId id="266" r:id="rId10"/>
    <p:sldId id="268" r:id="rId11"/>
    <p:sldId id="260" r:id="rId12"/>
    <p:sldId id="261" r:id="rId13"/>
    <p:sldId id="25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00" autoAdjust="0"/>
  </p:normalViewPr>
  <p:slideViewPr>
    <p:cSldViewPr snapToGrid="0">
      <p:cViewPr varScale="1">
        <p:scale>
          <a:sx n="71" d="100"/>
          <a:sy n="71" d="100"/>
        </p:scale>
        <p:origin x="-666" y="-90"/>
      </p:cViewPr>
      <p:guideLst>
        <p:guide orient="horz" pos="2160"/>
        <p:guide pos="3840"/>
      </p:guideLst>
    </p:cSldViewPr>
  </p:slideViewPr>
  <p:outlineViewPr>
    <p:cViewPr>
      <p:scale>
        <a:sx n="33" d="100"/>
        <a:sy n="33" d="100"/>
      </p:scale>
      <p:origin x="5"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63458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099DF-A749-44BA-B6F4-FB33497F4417}" type="datetimeFigureOut">
              <a:rPr lang="ru-RU" smtClean="0"/>
              <a:t>24.02.2016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204768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3587592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232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425029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757328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296643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89441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219317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305227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76876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0B099DF-A749-44BA-B6F4-FB33497F4417}" type="datetimeFigureOut">
              <a:rPr lang="ru-RU" smtClean="0"/>
              <a:t>24.02.2016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296252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0B099DF-A749-44BA-B6F4-FB33497F4417}" type="datetimeFigureOut">
              <a:rPr lang="ru-RU" smtClean="0"/>
              <a:t>24.02.2016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71751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42500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257525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C0B099DF-A749-44BA-B6F4-FB33497F4417}" type="datetimeFigureOut">
              <a:rPr lang="ru-RU" smtClean="0"/>
              <a:t>24.02.2016</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7240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099DF-A749-44BA-B6F4-FB33497F4417}" type="datetimeFigureOut">
              <a:rPr lang="ru-RU" smtClean="0"/>
              <a:t>24.02.2016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12342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B099DF-A749-44BA-B6F4-FB33497F4417}" type="datetimeFigureOut">
              <a:rPr lang="ru-RU" smtClean="0"/>
              <a:t>24.02.2016</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F071768-E5AE-4CA3-B86D-2E8F9EB01C86}" type="slidenum">
              <a:rPr lang="ru-RU" smtClean="0"/>
              <a:t>‹#›</a:t>
            </a:fld>
            <a:endParaRPr lang="ru-RU"/>
          </a:p>
        </p:txBody>
      </p:sp>
    </p:spTree>
    <p:extLst>
      <p:ext uri="{BB962C8B-B14F-4D97-AF65-F5344CB8AC3E}">
        <p14:creationId xmlns:p14="http://schemas.microsoft.com/office/powerpoint/2010/main" val="14441801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9404723" cy="1316705"/>
          </a:xfrm>
        </p:spPr>
        <p:txBody>
          <a:bodyPr/>
          <a:lstStyle/>
          <a:p>
            <a:r>
              <a:rPr lang="ru-RU" sz="3200" dirty="0"/>
              <a:t>Прогнозирование дефолта эмитента с использованием искусственных нейронных сетей</a:t>
            </a:r>
            <a:r>
              <a:rPr lang="en-US" sz="3200" dirty="0" smtClean="0"/>
              <a:t>. </a:t>
            </a:r>
            <a:r>
              <a:rPr lang="ru-RU" dirty="0"/>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0116" y="1993260"/>
            <a:ext cx="6688206" cy="4550043"/>
          </a:xfrm>
        </p:spPr>
      </p:pic>
      <p:sp>
        <p:nvSpPr>
          <p:cNvPr id="3" name="TextBox 2"/>
          <p:cNvSpPr txBox="1"/>
          <p:nvPr/>
        </p:nvSpPr>
        <p:spPr>
          <a:xfrm>
            <a:off x="7772400" y="5281448"/>
            <a:ext cx="4035972" cy="646331"/>
          </a:xfrm>
          <a:prstGeom prst="rect">
            <a:avLst/>
          </a:prstGeom>
          <a:noFill/>
        </p:spPr>
        <p:txBody>
          <a:bodyPr wrap="square" rtlCol="0">
            <a:spAutoFit/>
          </a:bodyPr>
          <a:lstStyle/>
          <a:p>
            <a:r>
              <a:rPr lang="ru-RU" dirty="0" smtClean="0"/>
              <a:t>Людмила </a:t>
            </a:r>
            <a:r>
              <a:rPr lang="ru-RU" dirty="0" err="1" smtClean="0"/>
              <a:t>Барышева</a:t>
            </a:r>
            <a:r>
              <a:rPr lang="ru-RU" dirty="0" smtClean="0"/>
              <a:t> 3 курс для НУГ НИУ ВШЭ</a:t>
            </a:r>
            <a:endParaRPr lang="ru-RU" dirty="0"/>
          </a:p>
        </p:txBody>
      </p:sp>
    </p:spTree>
    <p:extLst>
      <p:ext uri="{BB962C8B-B14F-4D97-AF65-F5344CB8AC3E}">
        <p14:creationId xmlns:p14="http://schemas.microsoft.com/office/powerpoint/2010/main" val="3127020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554672"/>
          </a:xfrm>
        </p:spPr>
        <p:txBody>
          <a:bodyPr/>
          <a:lstStyle/>
          <a:p>
            <a:r>
              <a:rPr lang="ru-RU" dirty="0" smtClean="0"/>
              <a:t>Кредитный </a:t>
            </a:r>
            <a:r>
              <a:rPr lang="ru-RU" dirty="0" err="1" smtClean="0"/>
              <a:t>скоринг</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30" y="1215294"/>
            <a:ext cx="5335373" cy="4155975"/>
          </a:xfrm>
        </p:spPr>
      </p:pic>
      <p:sp>
        <p:nvSpPr>
          <p:cNvPr id="3" name="TextBox 2"/>
          <p:cNvSpPr txBox="1"/>
          <p:nvPr/>
        </p:nvSpPr>
        <p:spPr>
          <a:xfrm>
            <a:off x="6736976" y="1089212"/>
            <a:ext cx="4020671" cy="1200329"/>
          </a:xfrm>
          <a:prstGeom prst="rect">
            <a:avLst/>
          </a:prstGeom>
          <a:noFill/>
        </p:spPr>
        <p:txBody>
          <a:bodyPr wrap="square" rtlCol="0">
            <a:spAutoFit/>
          </a:bodyPr>
          <a:lstStyle/>
          <a:p>
            <a:pPr marL="285750" indent="-285750">
              <a:buFontTx/>
              <a:buChar char="-"/>
            </a:pPr>
            <a:r>
              <a:rPr lang="en-US" dirty="0" smtClean="0"/>
              <a:t>application-scoring</a:t>
            </a:r>
          </a:p>
          <a:p>
            <a:pPr marL="285750" indent="-285750">
              <a:buFontTx/>
              <a:buChar char="-"/>
            </a:pPr>
            <a:r>
              <a:rPr lang="en-US" dirty="0" smtClean="0"/>
              <a:t>Collection scoring</a:t>
            </a:r>
          </a:p>
          <a:p>
            <a:pPr marL="285750" indent="-285750">
              <a:buFontTx/>
              <a:buChar char="-"/>
            </a:pPr>
            <a:r>
              <a:rPr lang="en-US" dirty="0" err="1" smtClean="0"/>
              <a:t>Behaviorial</a:t>
            </a:r>
            <a:r>
              <a:rPr lang="en-US" dirty="0" smtClean="0"/>
              <a:t> scoring</a:t>
            </a:r>
          </a:p>
          <a:p>
            <a:pPr marL="285750" indent="-285750">
              <a:buFontTx/>
              <a:buChar char="-"/>
            </a:pPr>
            <a:r>
              <a:rPr lang="en-US" dirty="0" smtClean="0"/>
              <a:t>Fraud-scoring</a:t>
            </a:r>
            <a:endParaRPr lang="ru-RU" dirty="0"/>
          </a:p>
        </p:txBody>
      </p:sp>
    </p:spTree>
    <p:extLst>
      <p:ext uri="{BB962C8B-B14F-4D97-AF65-F5344CB8AC3E}">
        <p14:creationId xmlns:p14="http://schemas.microsoft.com/office/powerpoint/2010/main" val="163670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2048" y="0"/>
            <a:ext cx="9404723" cy="457200"/>
          </a:xfrm>
        </p:spPr>
        <p:txBody>
          <a:bodyPr/>
          <a:lstStyle/>
          <a:p>
            <a:r>
              <a:rPr lang="en-US" dirty="0" smtClean="0"/>
              <a:t>Case study 1 </a:t>
            </a:r>
            <a:r>
              <a:rPr lang="en-US" dirty="0" err="1" smtClean="0"/>
              <a:t>PhosAgro</a:t>
            </a:r>
            <a:r>
              <a:rPr lang="en-US" dirty="0" smtClean="0"/>
              <a:t> forecasting</a:t>
            </a:r>
            <a:endParaRPr lang="ru-RU" dirty="0"/>
          </a:p>
        </p:txBody>
      </p:sp>
      <p:sp>
        <p:nvSpPr>
          <p:cNvPr id="3" name="Объект 2"/>
          <p:cNvSpPr>
            <a:spLocks noGrp="1"/>
          </p:cNvSpPr>
          <p:nvPr>
            <p:ph idx="1"/>
          </p:nvPr>
        </p:nvSpPr>
        <p:spPr>
          <a:xfrm>
            <a:off x="464950" y="553453"/>
            <a:ext cx="11727050" cy="6256421"/>
          </a:xfrm>
        </p:spPr>
        <p:txBody>
          <a:bodyPr>
            <a:normAutofit fontScale="92500" lnSpcReduction="20000"/>
          </a:bodyPr>
          <a:lstStyle/>
          <a:p>
            <a:r>
              <a:rPr lang="en-US" dirty="0" smtClean="0"/>
              <a:t>Goal- forecasting of </a:t>
            </a:r>
            <a:r>
              <a:rPr lang="en-US" dirty="0" err="1" smtClean="0"/>
              <a:t>serium</a:t>
            </a:r>
            <a:r>
              <a:rPr lang="en-US" dirty="0" smtClean="0"/>
              <a:t> in mineral fertilizers.</a:t>
            </a:r>
          </a:p>
          <a:p>
            <a:r>
              <a:rPr lang="en-US" dirty="0" smtClean="0"/>
              <a:t>measurements - ppm; data – historical  data; data for checking network – lab analysis of </a:t>
            </a:r>
            <a:r>
              <a:rPr lang="en-US" dirty="0" err="1" smtClean="0"/>
              <a:t>serium</a:t>
            </a:r>
            <a:endParaRPr lang="en-US" dirty="0" smtClean="0"/>
          </a:p>
          <a:p>
            <a:r>
              <a:rPr lang="en-US" dirty="0" smtClean="0"/>
              <a:t>531 estimations. 70%-  for  network learning, 30% - evaluation of the quality of network  </a:t>
            </a:r>
          </a:p>
          <a:p>
            <a:r>
              <a:rPr lang="en-US" dirty="0" smtClean="0"/>
              <a:t>Average </a:t>
            </a:r>
            <a:r>
              <a:rPr lang="en-US" dirty="0" err="1" smtClean="0"/>
              <a:t>serium</a:t>
            </a:r>
            <a:r>
              <a:rPr lang="en-US" dirty="0" smtClean="0"/>
              <a:t> concentration = 316,7 ppm. </a:t>
            </a:r>
          </a:p>
          <a:p>
            <a:r>
              <a:rPr lang="en-US" dirty="0" smtClean="0"/>
              <a:t>After learning 4 networks  have been chosen 1) Network #1 – 20-22-1 2) Network #2 20-26-1 3) Network #3  - 20-16-1 4) Network #4 20-26-2 </a:t>
            </a:r>
          </a:p>
          <a:p>
            <a:r>
              <a:rPr lang="en-US" dirty="0" smtClean="0"/>
              <a:t>Mistakes </a:t>
            </a:r>
            <a:r>
              <a:rPr lang="ru-RU" dirty="0" smtClean="0"/>
              <a:t>№ </a:t>
            </a:r>
            <a:r>
              <a:rPr lang="en-US" dirty="0" smtClean="0"/>
              <a:t> </a:t>
            </a:r>
            <a:r>
              <a:rPr lang="ru-RU" dirty="0" smtClean="0"/>
              <a:t>и </a:t>
            </a:r>
            <a:r>
              <a:rPr lang="ru-RU" dirty="0"/>
              <a:t>±</a:t>
            </a:r>
            <a:r>
              <a:rPr lang="el-GR" dirty="0"/>
              <a:t>σ1 (68% </a:t>
            </a:r>
            <a:r>
              <a:rPr lang="en-US" dirty="0" smtClean="0"/>
              <a:t>forecasting)</a:t>
            </a:r>
            <a:r>
              <a:rPr lang="ru-RU" dirty="0"/>
              <a:t> </a:t>
            </a:r>
            <a:br>
              <a:rPr lang="ru-RU" dirty="0"/>
            </a:br>
            <a:r>
              <a:rPr lang="en-US" dirty="0" smtClean="0"/>
              <a:t>Network </a:t>
            </a:r>
            <a:r>
              <a:rPr lang="ru-RU" dirty="0" smtClean="0"/>
              <a:t>№</a:t>
            </a:r>
            <a:r>
              <a:rPr lang="ru-RU" dirty="0"/>
              <a:t>1: ±16,4</a:t>
            </a:r>
            <a:r>
              <a:rPr lang="en-US" dirty="0"/>
              <a:t>ppm</a:t>
            </a:r>
            <a:br>
              <a:rPr lang="en-US" dirty="0"/>
            </a:br>
            <a:r>
              <a:rPr lang="en-US" dirty="0" smtClean="0"/>
              <a:t>Network</a:t>
            </a:r>
            <a:r>
              <a:rPr lang="ru-RU" dirty="0" smtClean="0"/>
              <a:t> </a:t>
            </a:r>
            <a:r>
              <a:rPr lang="ru-RU" dirty="0"/>
              <a:t>№2: ±18,3</a:t>
            </a:r>
            <a:r>
              <a:rPr lang="en-US" dirty="0"/>
              <a:t>ppm</a:t>
            </a:r>
            <a:br>
              <a:rPr lang="en-US" dirty="0"/>
            </a:br>
            <a:r>
              <a:rPr lang="en-US" dirty="0" smtClean="0"/>
              <a:t>Network </a:t>
            </a:r>
            <a:r>
              <a:rPr lang="ru-RU" dirty="0" smtClean="0"/>
              <a:t> </a:t>
            </a:r>
            <a:r>
              <a:rPr lang="ru-RU" dirty="0"/>
              <a:t>№3: ±19</a:t>
            </a:r>
            <a:r>
              <a:rPr lang="en-US" dirty="0"/>
              <a:t>ppm</a:t>
            </a:r>
            <a:br>
              <a:rPr lang="en-US" dirty="0"/>
            </a:br>
            <a:r>
              <a:rPr lang="en-US" dirty="0" smtClean="0"/>
              <a:t>Network </a:t>
            </a:r>
            <a:r>
              <a:rPr lang="ru-RU" dirty="0" smtClean="0"/>
              <a:t> </a:t>
            </a:r>
            <a:r>
              <a:rPr lang="ru-RU" dirty="0"/>
              <a:t>№4: ±18,6</a:t>
            </a:r>
            <a:r>
              <a:rPr lang="en-US" dirty="0" smtClean="0"/>
              <a:t>ppm</a:t>
            </a:r>
          </a:p>
          <a:p>
            <a:r>
              <a:rPr lang="en-US" dirty="0" smtClean="0"/>
              <a:t>Average absolute mistake           !! Conclusion  - The smallest mistake is  when </a:t>
            </a:r>
            <a:r>
              <a:rPr lang="en-US" dirty="0" err="1" smtClean="0"/>
              <a:t>serium</a:t>
            </a:r>
            <a:r>
              <a:rPr lang="en-US" dirty="0" smtClean="0"/>
              <a:t> </a:t>
            </a:r>
            <a:r>
              <a:rPr lang="ru-RU" dirty="0" smtClean="0"/>
              <a:t>  </a:t>
            </a:r>
            <a:r>
              <a:rPr lang="en-US" dirty="0" smtClean="0"/>
              <a:t> 	at </a:t>
            </a:r>
            <a:r>
              <a:rPr lang="ru-RU" dirty="0" smtClean="0"/>
              <a:t>240-250ppm </a:t>
            </a:r>
            <a:r>
              <a:rPr lang="ru-RU" dirty="0"/>
              <a:t>÷ 400-410ppm </a:t>
            </a:r>
            <a:r>
              <a:rPr lang="ru-RU" dirty="0" smtClean="0"/>
              <a:t>(</a:t>
            </a:r>
            <a:r>
              <a:rPr lang="en-US" dirty="0" smtClean="0"/>
              <a:t>quantity of </a:t>
            </a:r>
            <a:r>
              <a:rPr lang="en-US" dirty="0" err="1" smtClean="0"/>
              <a:t>serium</a:t>
            </a:r>
            <a:r>
              <a:rPr lang="en-US" dirty="0" smtClean="0"/>
              <a:t> during laboratory examinations , 	NOT</a:t>
            </a:r>
            <a:r>
              <a:rPr lang="ru-RU" dirty="0" smtClean="0"/>
              <a:t>), </a:t>
            </a:r>
            <a:r>
              <a:rPr lang="en-US" dirty="0" smtClean="0"/>
              <a:t>because the majority of examination were in  this  </a:t>
            </a:r>
            <a:r>
              <a:rPr lang="en-US" dirty="0" err="1" smtClean="0"/>
              <a:t>diapazone</a:t>
            </a:r>
            <a:r>
              <a:rPr lang="en-US" dirty="0" smtClean="0"/>
              <a:t>, and Neural network was learnt for these statements)</a:t>
            </a:r>
            <a:r>
              <a:rPr lang="ru-RU" dirty="0" smtClean="0"/>
              <a:t>.</a:t>
            </a:r>
            <a:endParaRPr lang="en-US" dirty="0" smtClean="0"/>
          </a:p>
          <a:p>
            <a:pPr marL="0" indent="0">
              <a:buNone/>
            </a:pPr>
            <a:r>
              <a:rPr lang="en-US" dirty="0" smtClean="0"/>
              <a:t>Network </a:t>
            </a:r>
            <a:r>
              <a:rPr lang="ru-RU" dirty="0" smtClean="0"/>
              <a:t>№</a:t>
            </a:r>
            <a:r>
              <a:rPr lang="ru-RU" dirty="0"/>
              <a:t>1 — 14,4</a:t>
            </a:r>
            <a:r>
              <a:rPr lang="en-US" dirty="0"/>
              <a:t>ppm</a:t>
            </a:r>
            <a:br>
              <a:rPr lang="en-US" dirty="0"/>
            </a:br>
            <a:r>
              <a:rPr lang="en-US" dirty="0" smtClean="0"/>
              <a:t>Network</a:t>
            </a:r>
            <a:r>
              <a:rPr lang="ru-RU" dirty="0" smtClean="0"/>
              <a:t> </a:t>
            </a:r>
            <a:r>
              <a:rPr lang="ru-RU" dirty="0"/>
              <a:t>№2 — 13,4</a:t>
            </a:r>
            <a:r>
              <a:rPr lang="en-US" dirty="0"/>
              <a:t>ppm</a:t>
            </a:r>
            <a:br>
              <a:rPr lang="en-US" dirty="0"/>
            </a:br>
            <a:r>
              <a:rPr lang="en-US" dirty="0" smtClean="0"/>
              <a:t>Network</a:t>
            </a:r>
            <a:r>
              <a:rPr lang="ru-RU" dirty="0" smtClean="0"/>
              <a:t> </a:t>
            </a:r>
            <a:r>
              <a:rPr lang="ru-RU" dirty="0"/>
              <a:t>№3 — 14,3</a:t>
            </a:r>
            <a:r>
              <a:rPr lang="en-US" dirty="0"/>
              <a:t>ppm</a:t>
            </a:r>
            <a:br>
              <a:rPr lang="en-US" dirty="0"/>
            </a:br>
            <a:r>
              <a:rPr lang="en-US" dirty="0" smtClean="0"/>
              <a:t>Network</a:t>
            </a:r>
            <a:r>
              <a:rPr lang="ru-RU" dirty="0" smtClean="0"/>
              <a:t> </a:t>
            </a:r>
            <a:r>
              <a:rPr lang="ru-RU" dirty="0"/>
              <a:t>№4 — 13,6</a:t>
            </a:r>
            <a:r>
              <a:rPr lang="en-US" dirty="0" smtClean="0"/>
              <a:t>ppm</a:t>
            </a:r>
          </a:p>
          <a:p>
            <a:pPr marL="0" indent="0">
              <a:buNone/>
            </a:pPr>
            <a:r>
              <a:rPr lang="en-US" dirty="0" smtClean="0"/>
              <a:t>* HOW TO IMPROVE – 1)MEASURE time of reaction 2) FILTER noise 3) IMPROVE accuracy of lab analysis 4) ENLARGE input data </a:t>
            </a:r>
            <a:endParaRPr lang="en-US" dirty="0"/>
          </a:p>
          <a:p>
            <a:pPr marL="0" indent="0">
              <a:buNone/>
            </a:pPr>
            <a:endParaRPr lang="en-US" dirty="0" smtClean="0"/>
          </a:p>
          <a:p>
            <a:pPr marL="0" indent="0">
              <a:buNone/>
            </a:pPr>
            <a:endParaRPr lang="en-US" dirty="0" smtClean="0"/>
          </a:p>
          <a:p>
            <a:endParaRPr lang="ru-RU" dirty="0"/>
          </a:p>
        </p:txBody>
      </p:sp>
    </p:spTree>
    <p:extLst>
      <p:ext uri="{BB962C8B-B14F-4D97-AF65-F5344CB8AC3E}">
        <p14:creationId xmlns:p14="http://schemas.microsoft.com/office/powerpoint/2010/main" val="1330461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87146"/>
          </a:xfrm>
        </p:spPr>
        <p:txBody>
          <a:bodyPr/>
          <a:lstStyle/>
          <a:p>
            <a:r>
              <a:rPr lang="en-US" sz="3200" dirty="0" smtClean="0"/>
              <a:t>Case study 2 Sheet metal costs forecasting </a:t>
            </a:r>
            <a:endParaRPr lang="ru-RU" sz="3200" dirty="0"/>
          </a:p>
        </p:txBody>
      </p:sp>
      <p:sp>
        <p:nvSpPr>
          <p:cNvPr id="3" name="Объект 2"/>
          <p:cNvSpPr>
            <a:spLocks noGrp="1"/>
          </p:cNvSpPr>
          <p:nvPr>
            <p:ph idx="1"/>
          </p:nvPr>
        </p:nvSpPr>
        <p:spPr>
          <a:xfrm>
            <a:off x="728420" y="1255364"/>
            <a:ext cx="9321433" cy="5362004"/>
          </a:xfrm>
        </p:spPr>
        <p:txBody>
          <a:bodyPr>
            <a:normAutofit lnSpcReduction="10000"/>
          </a:bodyPr>
          <a:lstStyle/>
          <a:p>
            <a:r>
              <a:rPr lang="en-US" dirty="0" smtClean="0"/>
              <a:t>Goal – to generate cost estimates for metal parts.  For customers waiting  for immediate response  to their price request. </a:t>
            </a:r>
          </a:p>
          <a:p>
            <a:r>
              <a:rPr lang="en-US" dirty="0" smtClean="0"/>
              <a:t>data: Company A – producer of  agricultural equipment , Company B – producer of industrial filters ; drawings (CAD-image) whose different variables grouped  in a matrix.</a:t>
            </a:r>
          </a:p>
          <a:p>
            <a:r>
              <a:rPr lang="en-US" dirty="0" smtClean="0"/>
              <a:t>1) Develop cost-estimation models  - 2D Process &amp; 3D Process </a:t>
            </a:r>
          </a:p>
          <a:p>
            <a:r>
              <a:rPr lang="en-US" dirty="0" smtClean="0"/>
              <a:t>              Company A     Company B</a:t>
            </a:r>
          </a:p>
          <a:p>
            <a:r>
              <a:rPr lang="en-US" dirty="0" smtClean="0"/>
              <a:t>R-value                98.5                  96.51</a:t>
            </a:r>
          </a:p>
          <a:p>
            <a:r>
              <a:rPr lang="en-US" dirty="0" smtClean="0"/>
              <a:t>Euro deviation </a:t>
            </a:r>
          </a:p>
          <a:p>
            <a:r>
              <a:rPr lang="en-US" dirty="0" smtClean="0"/>
              <a:t>Min                       0.005                0.0008</a:t>
            </a:r>
          </a:p>
          <a:p>
            <a:r>
              <a:rPr lang="en-US" dirty="0" smtClean="0"/>
              <a:t>Max                      3.67                     5.34</a:t>
            </a:r>
          </a:p>
          <a:p>
            <a:r>
              <a:rPr lang="en-US" dirty="0" smtClean="0"/>
              <a:t>Average              0.4381               0.784 </a:t>
            </a:r>
          </a:p>
          <a:p>
            <a:r>
              <a:rPr lang="en-US" dirty="0" smtClean="0"/>
              <a:t>2) The ANN outperform the classical regression model .But the regression model  due to its explanatory value and transparency. </a:t>
            </a:r>
          </a:p>
          <a:p>
            <a:endParaRPr lang="ru-RU" dirty="0"/>
          </a:p>
        </p:txBody>
      </p:sp>
    </p:spTree>
    <p:extLst>
      <p:ext uri="{BB962C8B-B14F-4D97-AF65-F5344CB8AC3E}">
        <p14:creationId xmlns:p14="http://schemas.microsoft.com/office/powerpoint/2010/main" val="2157395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en-US" dirty="0" smtClean="0"/>
          </a:p>
          <a:p>
            <a:endParaRPr lang="en-US"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34" y="322957"/>
            <a:ext cx="10895308" cy="6217328"/>
          </a:xfrm>
          <a:prstGeom prst="rect">
            <a:avLst/>
          </a:prstGeom>
        </p:spPr>
      </p:pic>
    </p:spTree>
    <p:extLst>
      <p:ext uri="{BB962C8B-B14F-4D97-AF65-F5344CB8AC3E}">
        <p14:creationId xmlns:p14="http://schemas.microsoft.com/office/powerpoint/2010/main" val="1481335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34843" y="628332"/>
            <a:ext cx="4396338" cy="576262"/>
          </a:xfrm>
        </p:spPr>
        <p:txBody>
          <a:bodyPr/>
          <a:lstStyle/>
          <a:p>
            <a:r>
              <a:rPr lang="ru-RU" dirty="0" smtClean="0"/>
              <a:t>Структура презентации</a:t>
            </a:r>
            <a:endParaRPr lang="ru-RU" dirty="0"/>
          </a:p>
        </p:txBody>
      </p:sp>
      <p:sp>
        <p:nvSpPr>
          <p:cNvPr id="4" name="Объект 3"/>
          <p:cNvSpPr>
            <a:spLocks noGrp="1"/>
          </p:cNvSpPr>
          <p:nvPr>
            <p:ph sz="half" idx="2"/>
          </p:nvPr>
        </p:nvSpPr>
        <p:spPr>
          <a:xfrm>
            <a:off x="1035808" y="1155914"/>
            <a:ext cx="4396339" cy="2245256"/>
          </a:xfrm>
        </p:spPr>
        <p:txBody>
          <a:bodyPr>
            <a:normAutofit fontScale="92500" lnSpcReduction="10000"/>
          </a:bodyPr>
          <a:lstStyle/>
          <a:p>
            <a:r>
              <a:rPr lang="ru-RU" dirty="0" smtClean="0"/>
              <a:t>Введение и принципы работы ИНС; их роль в прогнозировании дефолта </a:t>
            </a:r>
            <a:endParaRPr lang="ru-RU" dirty="0"/>
          </a:p>
          <a:p>
            <a:r>
              <a:rPr lang="ru-RU" dirty="0" smtClean="0"/>
              <a:t>Использование других методов прогнозирования</a:t>
            </a:r>
            <a:r>
              <a:rPr lang="en-US" dirty="0" smtClean="0"/>
              <a:t> </a:t>
            </a:r>
          </a:p>
          <a:p>
            <a:r>
              <a:rPr lang="ru-RU" dirty="0" smtClean="0"/>
              <a:t>Преимущества и недостатки нейронных сетей в прогнозировании </a:t>
            </a:r>
            <a:endParaRPr lang="en-US" dirty="0" smtClean="0"/>
          </a:p>
          <a:p>
            <a:endParaRPr lang="en-US" dirty="0" smtClean="0"/>
          </a:p>
          <a:p>
            <a:endParaRPr lang="en-US" dirty="0" smtClean="0"/>
          </a:p>
          <a:p>
            <a:endParaRPr lang="ru-RU" dirty="0"/>
          </a:p>
        </p:txBody>
      </p:sp>
      <p:sp>
        <p:nvSpPr>
          <p:cNvPr id="5" name="Текст 4"/>
          <p:cNvSpPr>
            <a:spLocks noGrp="1"/>
          </p:cNvSpPr>
          <p:nvPr>
            <p:ph type="body" sz="quarter" idx="3"/>
          </p:nvPr>
        </p:nvSpPr>
        <p:spPr>
          <a:xfrm>
            <a:off x="5731987" y="693293"/>
            <a:ext cx="4396339" cy="576262"/>
          </a:xfrm>
        </p:spPr>
        <p:txBody>
          <a:bodyPr/>
          <a:lstStyle/>
          <a:p>
            <a:r>
              <a:rPr lang="ru-RU" dirty="0" smtClean="0"/>
              <a:t>Ключевые аспекты презентации</a:t>
            </a:r>
            <a:endParaRPr lang="ru-RU" dirty="0"/>
          </a:p>
        </p:txBody>
      </p:sp>
      <p:sp>
        <p:nvSpPr>
          <p:cNvPr id="6" name="Объект 5"/>
          <p:cNvSpPr>
            <a:spLocks noGrp="1"/>
          </p:cNvSpPr>
          <p:nvPr>
            <p:ph sz="quarter" idx="4"/>
          </p:nvPr>
        </p:nvSpPr>
        <p:spPr>
          <a:xfrm>
            <a:off x="5654495" y="1224366"/>
            <a:ext cx="4396339" cy="5031973"/>
          </a:xfrm>
        </p:spPr>
        <p:txBody>
          <a:bodyPr>
            <a:normAutofit/>
          </a:bodyPr>
          <a:lstStyle/>
          <a:p>
            <a:r>
              <a:rPr lang="ru-RU" dirty="0" smtClean="0"/>
              <a:t>Обоснование выбора искусственных нейронных сетей в качестве способа прогнозирования . Сравнение с другими методами прогнозирования</a:t>
            </a:r>
            <a:endParaRPr lang="en-US" dirty="0" smtClean="0"/>
          </a:p>
          <a:p>
            <a:r>
              <a:rPr lang="ru-RU" dirty="0" smtClean="0"/>
              <a:t>Какие данные/параметры необходимо учесть  для прогнозирования дефолта эмитента</a:t>
            </a:r>
          </a:p>
          <a:p>
            <a:r>
              <a:rPr lang="ru-RU" dirty="0" smtClean="0"/>
              <a:t>Какой способ наиболее востребован на практике</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365" y="3401170"/>
            <a:ext cx="4019227" cy="2969342"/>
          </a:xfrm>
          <a:prstGeom prst="rect">
            <a:avLst/>
          </a:prstGeom>
        </p:spPr>
      </p:pic>
    </p:spTree>
    <p:extLst>
      <p:ext uri="{BB962C8B-B14F-4D97-AF65-F5344CB8AC3E}">
        <p14:creationId xmlns:p14="http://schemas.microsoft.com/office/powerpoint/2010/main" val="1781929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157" y="351084"/>
            <a:ext cx="3401064" cy="976393"/>
          </a:xfrm>
        </p:spPr>
        <p:txBody>
          <a:bodyPr/>
          <a:lstStyle/>
          <a:p>
            <a:r>
              <a:rPr lang="ru-RU" dirty="0" smtClean="0"/>
              <a:t>Понятие «искусственные нейронные сети»</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258" y="3086242"/>
            <a:ext cx="5195888" cy="2454358"/>
          </a:xfrm>
        </p:spPr>
      </p:pic>
      <p:sp>
        <p:nvSpPr>
          <p:cNvPr id="4" name="Текст 3"/>
          <p:cNvSpPr>
            <a:spLocks noGrp="1"/>
          </p:cNvSpPr>
          <p:nvPr>
            <p:ph type="body" sz="half" idx="2"/>
          </p:nvPr>
        </p:nvSpPr>
        <p:spPr>
          <a:xfrm>
            <a:off x="389843" y="1272942"/>
            <a:ext cx="4036979" cy="1813300"/>
          </a:xfrm>
        </p:spPr>
        <p:txBody>
          <a:bodyPr>
            <a:normAutofit fontScale="85000" lnSpcReduction="10000"/>
          </a:bodyPr>
          <a:lstStyle/>
          <a:p>
            <a:r>
              <a:rPr lang="ru-RU" dirty="0"/>
              <a:t>Из рисунка видно, что искусственный нейрон, так же, как и живой, состоит из синапсов, связывающих входы нейрона с ядром; ядра нейрона, которое осуществляет обработку входных сигналов и аксона, который связывает нейрон с нейронами следующего слоя. Каждый синапс имеет вес, который определяет, насколько соответствующий вход нейрона влияет на его состояние. Состояние нейрона определяется по </a:t>
            </a:r>
            <a:r>
              <a:rPr lang="ru-RU" dirty="0" smtClean="0"/>
              <a:t>формуле </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943" y="102638"/>
            <a:ext cx="6271804" cy="5645020"/>
          </a:xfrm>
          <a:prstGeom prst="rect">
            <a:avLst/>
          </a:prstGeom>
        </p:spPr>
      </p:pic>
    </p:spTree>
    <p:extLst>
      <p:ext uri="{BB962C8B-B14F-4D97-AF65-F5344CB8AC3E}">
        <p14:creationId xmlns:p14="http://schemas.microsoft.com/office/powerpoint/2010/main" val="117246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420" y="650930"/>
            <a:ext cx="10057258" cy="5238426"/>
          </a:xfrm>
        </p:spPr>
      </p:pic>
    </p:spTree>
    <p:extLst>
      <p:ext uri="{BB962C8B-B14F-4D97-AF65-F5344CB8AC3E}">
        <p14:creationId xmlns:p14="http://schemas.microsoft.com/office/powerpoint/2010/main" val="2409996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5698705" cy="741600"/>
          </a:xfrm>
        </p:spPr>
        <p:txBody>
          <a:bodyPr/>
          <a:lstStyle/>
          <a:p>
            <a:r>
              <a:rPr lang="ru-RU" sz="2400" dirty="0" smtClean="0"/>
              <a:t>Обучение искусственных нейронных сетей</a:t>
            </a:r>
            <a:endParaRPr lang="ru-RU" sz="2400" dirty="0"/>
          </a:p>
        </p:txBody>
      </p:sp>
      <p:sp>
        <p:nvSpPr>
          <p:cNvPr id="3" name="Текст 2"/>
          <p:cNvSpPr>
            <a:spLocks noGrp="1"/>
          </p:cNvSpPr>
          <p:nvPr>
            <p:ph type="body" idx="1"/>
          </p:nvPr>
        </p:nvSpPr>
        <p:spPr>
          <a:xfrm>
            <a:off x="1056660" y="1642188"/>
            <a:ext cx="4187144" cy="867747"/>
          </a:xfrm>
        </p:spPr>
        <p:txBody>
          <a:bodyPr/>
          <a:lstStyle/>
          <a:p>
            <a:r>
              <a:rPr lang="ru-RU" sz="900" dirty="0"/>
              <a:t>В общем случае задача обучения НС сводится к нахождению некой функциональной зависимости Y=F(X) где X – входной, а Y – выходной векторы. В общем случае такая задача, при ограниченном наборе входных данных, имеет бесконечное множество решений. Для ограничения пространства поиска при обучении ставится задача минимизации целевой функции ошибки НС, которая находится по методу наименьших квадратов</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28668" y="2631234"/>
            <a:ext cx="4607021" cy="3984170"/>
          </a:xfrm>
        </p:spPr>
      </p:pic>
      <p:sp>
        <p:nvSpPr>
          <p:cNvPr id="5" name="Текст 4"/>
          <p:cNvSpPr>
            <a:spLocks noGrp="1"/>
          </p:cNvSpPr>
          <p:nvPr>
            <p:ph type="body" sz="quarter" idx="3"/>
          </p:nvPr>
        </p:nvSpPr>
        <p:spPr>
          <a:xfrm>
            <a:off x="5673156" y="615822"/>
            <a:ext cx="4396339" cy="447870"/>
          </a:xfrm>
        </p:spPr>
        <p:txBody>
          <a:bodyPr/>
          <a:lstStyle/>
          <a:p>
            <a:r>
              <a:rPr lang="ru-RU" dirty="0" smtClean="0"/>
              <a:t>Алгоритм обучения ИНС</a:t>
            </a:r>
            <a:endParaRPr lang="ru-RU" dirty="0"/>
          </a:p>
        </p:txBody>
      </p:sp>
      <p:sp>
        <p:nvSpPr>
          <p:cNvPr id="6" name="Объект 5"/>
          <p:cNvSpPr>
            <a:spLocks noGrp="1"/>
          </p:cNvSpPr>
          <p:nvPr>
            <p:ph sz="quarter" idx="4"/>
          </p:nvPr>
        </p:nvSpPr>
        <p:spPr>
          <a:xfrm>
            <a:off x="5654495" y="1166327"/>
            <a:ext cx="4396339" cy="5090011"/>
          </a:xfrm>
        </p:spPr>
        <p:txBody>
          <a:bodyPr>
            <a:normAutofit/>
          </a:bodyPr>
          <a:lstStyle/>
          <a:p>
            <a:r>
              <a:rPr lang="ru-RU" dirty="0"/>
              <a:t>подать на вход НС один из требуемых образов и определить значения выходов нейронов </a:t>
            </a:r>
            <a:r>
              <a:rPr lang="ru-RU" dirty="0" smtClean="0"/>
              <a:t>нейронной сети</a:t>
            </a:r>
            <a:endParaRPr lang="ru-RU" dirty="0"/>
          </a:p>
          <a:p>
            <a:r>
              <a:rPr lang="ru-RU" dirty="0"/>
              <a:t>рассчитать для выходного слоя НС по формуле (12) и рассчитать изменения весов выходного слоя N по формуле (13)</a:t>
            </a:r>
          </a:p>
          <a:p>
            <a:r>
              <a:rPr lang="ru-RU" dirty="0"/>
              <a:t>Рассчитать по формулам (11) и (13) </a:t>
            </a:r>
          </a:p>
          <a:p>
            <a:r>
              <a:rPr lang="ru-RU" dirty="0"/>
              <a:t>Скорректировать все веса </a:t>
            </a:r>
            <a:r>
              <a:rPr lang="ru-RU" dirty="0" smtClean="0"/>
              <a:t>НС </a:t>
            </a:r>
            <a:r>
              <a:rPr lang="ru-RU" dirty="0"/>
              <a:t>(14)</a:t>
            </a:r>
          </a:p>
          <a:p>
            <a:r>
              <a:rPr lang="ru-RU" dirty="0"/>
              <a:t>Если ошибка существенна, то перейти на шаг 1</a:t>
            </a:r>
          </a:p>
          <a:p>
            <a:endParaRPr lang="ru-RU" dirty="0"/>
          </a:p>
        </p:txBody>
      </p:sp>
    </p:spTree>
    <p:extLst>
      <p:ext uri="{BB962C8B-B14F-4D97-AF65-F5344CB8AC3E}">
        <p14:creationId xmlns:p14="http://schemas.microsoft.com/office/powerpoint/2010/main" val="1228793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82399"/>
          </a:xfrm>
        </p:spPr>
        <p:txBody>
          <a:bodyPr/>
          <a:lstStyle/>
          <a:p>
            <a:r>
              <a:rPr lang="ru-RU" dirty="0" smtClean="0"/>
              <a:t>Искусственные нейронные сети</a:t>
            </a:r>
            <a:endParaRPr lang="ru-RU" dirty="0"/>
          </a:p>
        </p:txBody>
      </p:sp>
      <p:sp>
        <p:nvSpPr>
          <p:cNvPr id="4" name="Текст 3"/>
          <p:cNvSpPr>
            <a:spLocks noGrp="1"/>
          </p:cNvSpPr>
          <p:nvPr>
            <p:ph type="body" idx="1"/>
          </p:nvPr>
        </p:nvSpPr>
        <p:spPr>
          <a:xfrm>
            <a:off x="1150610" y="1305911"/>
            <a:ext cx="4396338" cy="576262"/>
          </a:xfrm>
        </p:spPr>
        <p:txBody>
          <a:bodyPr/>
          <a:lstStyle/>
          <a:p>
            <a:r>
              <a:rPr lang="ru-RU" dirty="0" smtClean="0"/>
              <a:t>Преимущества</a:t>
            </a:r>
            <a:endParaRPr lang="ru-RU" dirty="0"/>
          </a:p>
        </p:txBody>
      </p:sp>
      <p:sp>
        <p:nvSpPr>
          <p:cNvPr id="3" name="Объект 2"/>
          <p:cNvSpPr>
            <a:spLocks noGrp="1"/>
          </p:cNvSpPr>
          <p:nvPr>
            <p:ph sz="half" idx="2"/>
          </p:nvPr>
        </p:nvSpPr>
        <p:spPr>
          <a:xfrm>
            <a:off x="1119077" y="1947042"/>
            <a:ext cx="4396339" cy="3741738"/>
          </a:xfrm>
        </p:spPr>
        <p:txBody>
          <a:bodyPr>
            <a:normAutofit fontScale="70000" lnSpcReduction="20000"/>
          </a:bodyPr>
          <a:lstStyle/>
          <a:p>
            <a:r>
              <a:rPr lang="ru-RU" dirty="0" smtClean="0"/>
              <a:t>Нейронная сеть способна к обучению и не нуждается в программировании/ отладке программы </a:t>
            </a:r>
          </a:p>
          <a:p>
            <a:r>
              <a:rPr lang="ru-RU" dirty="0" smtClean="0"/>
              <a:t>Нейронная сеть способна обрабатывать неполные данные, способна к фильтрации шума</a:t>
            </a:r>
          </a:p>
          <a:p>
            <a:r>
              <a:rPr lang="ru-RU" dirty="0" smtClean="0"/>
              <a:t>Нейронные сети могут использоваться в любом программном пакете/приложении без конфликта ПО (ПРИМЕР: </a:t>
            </a:r>
            <a:r>
              <a:rPr lang="en-US" dirty="0" smtClean="0"/>
              <a:t>Rapid Miner, SPSS, STATA</a:t>
            </a:r>
            <a:r>
              <a:rPr lang="ru-RU" dirty="0" smtClean="0"/>
              <a:t>, </a:t>
            </a:r>
            <a:r>
              <a:rPr lang="en-US" dirty="0" smtClean="0"/>
              <a:t>MySQL </a:t>
            </a:r>
            <a:r>
              <a:rPr lang="ru-RU" dirty="0" smtClean="0"/>
              <a:t>– для хранения вводных и выходных данных)</a:t>
            </a:r>
            <a:endParaRPr lang="en-US" dirty="0" smtClean="0"/>
          </a:p>
          <a:p>
            <a:r>
              <a:rPr lang="ru-RU" dirty="0" smtClean="0"/>
              <a:t>В обученной нейронной сети уже содержится алгоритм, которому необходимо следовать,=</a:t>
            </a:r>
            <a:r>
              <a:rPr lang="en-US" dirty="0" smtClean="0"/>
              <a:t>&gt; </a:t>
            </a:r>
            <a:r>
              <a:rPr lang="ru-RU" dirty="0" smtClean="0"/>
              <a:t>исключается возможность ошибки на определенном этапе программы (в отличие от регрессионного анализа)</a:t>
            </a:r>
            <a:endParaRPr lang="en-US" dirty="0" smtClean="0"/>
          </a:p>
          <a:p>
            <a:r>
              <a:rPr lang="ru-RU" dirty="0" smtClean="0"/>
              <a:t>Нейронная сеть способна выполнять алгоритмы/ </a:t>
            </a:r>
            <a:r>
              <a:rPr lang="ru-RU" dirty="0" err="1" smtClean="0"/>
              <a:t>тех.задания</a:t>
            </a:r>
            <a:r>
              <a:rPr lang="ru-RU" dirty="0" smtClean="0"/>
              <a:t>, которые невозможно выполнить с помощью линейной регрессии</a:t>
            </a:r>
            <a:r>
              <a:rPr lang="en-US" dirty="0" smtClean="0"/>
              <a:t>.</a:t>
            </a:r>
          </a:p>
          <a:p>
            <a:endParaRPr lang="en-US" dirty="0" smtClean="0"/>
          </a:p>
          <a:p>
            <a:endParaRPr lang="ru-RU" dirty="0"/>
          </a:p>
        </p:txBody>
      </p:sp>
      <p:sp>
        <p:nvSpPr>
          <p:cNvPr id="5" name="Текст 4"/>
          <p:cNvSpPr>
            <a:spLocks noGrp="1"/>
          </p:cNvSpPr>
          <p:nvPr>
            <p:ph type="body" sz="quarter" idx="3"/>
          </p:nvPr>
        </p:nvSpPr>
        <p:spPr>
          <a:xfrm>
            <a:off x="5622964" y="1384738"/>
            <a:ext cx="4396339" cy="576262"/>
          </a:xfrm>
        </p:spPr>
        <p:txBody>
          <a:bodyPr/>
          <a:lstStyle/>
          <a:p>
            <a:r>
              <a:rPr lang="ru-RU" dirty="0" smtClean="0"/>
              <a:t>Недостатки</a:t>
            </a:r>
            <a:endParaRPr lang="ru-RU" dirty="0"/>
          </a:p>
        </p:txBody>
      </p:sp>
      <p:sp>
        <p:nvSpPr>
          <p:cNvPr id="6" name="Объект 5"/>
          <p:cNvSpPr>
            <a:spLocks noGrp="1"/>
          </p:cNvSpPr>
          <p:nvPr>
            <p:ph sz="quarter" idx="4"/>
          </p:nvPr>
        </p:nvSpPr>
        <p:spPr>
          <a:xfrm>
            <a:off x="5654495" y="1962807"/>
            <a:ext cx="4396339" cy="3741738"/>
          </a:xfrm>
        </p:spPr>
        <p:txBody>
          <a:bodyPr>
            <a:normAutofit/>
          </a:bodyPr>
          <a:lstStyle/>
          <a:p>
            <a:r>
              <a:rPr lang="ru-RU" dirty="0" smtClean="0"/>
              <a:t>Нейронной сети необходимо предварительное обучение (результат зависит от выборки данных, выбранных для обучения сети)</a:t>
            </a:r>
            <a:endParaRPr lang="en-US" dirty="0"/>
          </a:p>
          <a:p>
            <a:r>
              <a:rPr lang="ru-RU" dirty="0" smtClean="0"/>
              <a:t>Для получения результата обширной нейронной сети (со множеством нейронов , факторов, с большим набором данных) необходимо много времени и результат будет неточный</a:t>
            </a:r>
            <a:endParaRPr lang="en-US" dirty="0"/>
          </a:p>
          <a:p>
            <a:endParaRPr lang="ru-RU" dirty="0"/>
          </a:p>
        </p:txBody>
      </p:sp>
    </p:spTree>
    <p:extLst>
      <p:ext uri="{BB962C8B-B14F-4D97-AF65-F5344CB8AC3E}">
        <p14:creationId xmlns:p14="http://schemas.microsoft.com/office/powerpoint/2010/main" val="203230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697" y="974835"/>
            <a:ext cx="3594320" cy="822434"/>
          </a:xfrm>
        </p:spPr>
        <p:txBody>
          <a:bodyPr/>
          <a:lstStyle/>
          <a:p>
            <a:r>
              <a:rPr lang="ru-RU" sz="1200" dirty="0" smtClean="0"/>
              <a:t>Задача 1 «поиск одинакового поведения рынка» </a:t>
            </a:r>
            <a:br>
              <a:rPr lang="ru-RU" sz="1200" dirty="0" smtClean="0"/>
            </a:br>
            <a:r>
              <a:rPr lang="ru-RU" sz="1200" dirty="0" smtClean="0"/>
              <a:t>Задача 2 «поиск скрытых зависимостей в динамике котировок рынка» </a:t>
            </a:r>
            <a:endParaRPr lang="ru-RU" sz="12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6372" y="614145"/>
            <a:ext cx="4548281" cy="5629843"/>
          </a:xfrm>
        </p:spPr>
      </p:pic>
      <p:sp>
        <p:nvSpPr>
          <p:cNvPr id="4" name="Текст 3"/>
          <p:cNvSpPr>
            <a:spLocks noGrp="1"/>
          </p:cNvSpPr>
          <p:nvPr>
            <p:ph type="body" sz="half" idx="2"/>
          </p:nvPr>
        </p:nvSpPr>
        <p:spPr>
          <a:xfrm>
            <a:off x="662151" y="1939158"/>
            <a:ext cx="3484179" cy="4006893"/>
          </a:xfrm>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56" y="1938315"/>
            <a:ext cx="6103078" cy="4305673"/>
          </a:xfrm>
          <a:prstGeom prst="rect">
            <a:avLst/>
          </a:prstGeom>
        </p:spPr>
      </p:pic>
    </p:spTree>
    <p:extLst>
      <p:ext uri="{BB962C8B-B14F-4D97-AF65-F5344CB8AC3E}">
        <p14:creationId xmlns:p14="http://schemas.microsoft.com/office/powerpoint/2010/main" val="3430742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4933279" cy="1717045"/>
          </a:xfrm>
        </p:spPr>
        <p:txBody>
          <a:bodyPr/>
          <a:lstStyle/>
          <a:p>
            <a:r>
              <a:rPr lang="ru-RU" sz="1600" dirty="0" smtClean="0"/>
              <a:t>Задача «анализ динамики котировок»</a:t>
            </a:r>
            <a:br>
              <a:rPr lang="ru-RU" sz="1600" dirty="0" smtClean="0"/>
            </a:br>
            <a:r>
              <a:rPr lang="ru-RU" sz="1600" dirty="0" smtClean="0"/>
              <a:t>1) анализ технических индикаторов</a:t>
            </a:r>
            <a:br>
              <a:rPr lang="ru-RU" sz="1600" dirty="0" smtClean="0"/>
            </a:br>
            <a:r>
              <a:rPr lang="ru-RU" sz="1600" dirty="0" smtClean="0"/>
              <a:t>2) анализ фундаментальных индексов</a:t>
            </a:r>
            <a:br>
              <a:rPr lang="ru-RU" sz="1600" dirty="0" smtClean="0"/>
            </a:br>
            <a:r>
              <a:rPr lang="ru-RU" sz="1600" dirty="0" smtClean="0"/>
              <a:t>3)анализ курсов валют</a:t>
            </a:r>
            <a:br>
              <a:rPr lang="ru-RU" sz="1600" dirty="0" smtClean="0"/>
            </a:br>
            <a:r>
              <a:rPr lang="ru-RU" sz="1600" dirty="0" smtClean="0"/>
              <a:t>* из рассмотрения исключены события и их предпосылки, их интерпретация</a:t>
            </a:r>
            <a:endParaRPr lang="ru-RU" sz="16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444" y="2603037"/>
            <a:ext cx="4549658" cy="3255321"/>
          </a:xfrm>
        </p:spPr>
      </p:pic>
      <p:sp>
        <p:nvSpPr>
          <p:cNvPr id="7" name="TextBox 6"/>
          <p:cNvSpPr txBox="1"/>
          <p:nvPr/>
        </p:nvSpPr>
        <p:spPr>
          <a:xfrm>
            <a:off x="6974236" y="573437"/>
            <a:ext cx="4324027" cy="5632311"/>
          </a:xfrm>
          <a:prstGeom prst="rect">
            <a:avLst/>
          </a:prstGeom>
          <a:noFill/>
        </p:spPr>
        <p:txBody>
          <a:bodyPr wrap="square" rtlCol="0">
            <a:spAutoFit/>
          </a:bodyPr>
          <a:lstStyle/>
          <a:p>
            <a:r>
              <a:rPr lang="ru-RU" dirty="0" smtClean="0"/>
              <a:t>Построение нейронной сети </a:t>
            </a:r>
          </a:p>
          <a:p>
            <a:pPr marL="342900" indent="-342900">
              <a:buAutoNum type="arabicParenR"/>
            </a:pPr>
            <a:r>
              <a:rPr lang="ru-RU" dirty="0" smtClean="0"/>
              <a:t>Выбор топологии нейронной сети</a:t>
            </a:r>
          </a:p>
          <a:p>
            <a:pPr marL="342900" indent="-342900">
              <a:buAutoNum type="arabicParenR"/>
            </a:pPr>
            <a:r>
              <a:rPr lang="ru-RU" dirty="0" smtClean="0"/>
              <a:t>Выбор размера карты </a:t>
            </a:r>
            <a:r>
              <a:rPr lang="ru-RU" dirty="0" err="1" smtClean="0"/>
              <a:t>Кохонена</a:t>
            </a:r>
            <a:r>
              <a:rPr lang="ru-RU" dirty="0" smtClean="0"/>
              <a:t> </a:t>
            </a:r>
          </a:p>
          <a:p>
            <a:pPr marL="342900" indent="-342900">
              <a:buAutoNum type="arabicParenR"/>
            </a:pPr>
            <a:r>
              <a:rPr lang="ru-RU" dirty="0"/>
              <a:t> </a:t>
            </a:r>
            <a:r>
              <a:rPr lang="ru-RU" dirty="0" smtClean="0"/>
              <a:t>начальная инициализация положения карты</a:t>
            </a:r>
          </a:p>
          <a:p>
            <a:pPr marL="342900" indent="-342900">
              <a:buAutoNum type="arabicParenR"/>
            </a:pPr>
            <a:r>
              <a:rPr lang="ru-RU" dirty="0" smtClean="0"/>
              <a:t>Выбор критерия близости между точкой данных и нейроном</a:t>
            </a:r>
          </a:p>
          <a:p>
            <a:pPr marL="342900" indent="-342900">
              <a:buAutoNum type="arabicParenR"/>
            </a:pPr>
            <a:r>
              <a:rPr lang="ru-RU" dirty="0" smtClean="0"/>
              <a:t>Выбор алгоритма обучения и его настроек</a:t>
            </a:r>
          </a:p>
          <a:p>
            <a:pPr marL="342900" indent="-342900">
              <a:buAutoNum type="arabicParenR"/>
            </a:pPr>
            <a:r>
              <a:rPr lang="ru-RU" dirty="0" smtClean="0"/>
              <a:t>Подтверждение адекватности обученной сети</a:t>
            </a:r>
          </a:p>
          <a:p>
            <a:pPr marL="342900" indent="-342900">
              <a:buAutoNum type="arabicParenR"/>
            </a:pPr>
            <a:r>
              <a:rPr lang="ru-RU" dirty="0" smtClean="0"/>
              <a:t>Анализ топологической ошибки построенной карты</a:t>
            </a:r>
          </a:p>
          <a:p>
            <a:pPr marL="342900" indent="-342900">
              <a:buAutoNum type="arabicParenR"/>
            </a:pPr>
            <a:r>
              <a:rPr lang="ru-RU" dirty="0" smtClean="0"/>
              <a:t>Выбор способа проецирования данных на карту </a:t>
            </a:r>
            <a:r>
              <a:rPr lang="ru-RU" dirty="0" err="1" smtClean="0"/>
              <a:t>Кохонена</a:t>
            </a:r>
            <a:endParaRPr lang="ru-RU" dirty="0" smtClean="0"/>
          </a:p>
          <a:p>
            <a:pPr marL="342900" indent="-342900">
              <a:buAutoNum type="arabicParenR"/>
            </a:pPr>
            <a:r>
              <a:rPr lang="ru-RU" dirty="0" smtClean="0"/>
              <a:t>Повторение этапа анализа топологической ошибки</a:t>
            </a:r>
          </a:p>
          <a:p>
            <a:pPr marL="342900" indent="-342900">
              <a:buAutoNum type="arabicParenR"/>
            </a:pPr>
            <a:endParaRPr lang="ru-RU" dirty="0"/>
          </a:p>
        </p:txBody>
      </p:sp>
    </p:spTree>
    <p:extLst>
      <p:ext uri="{BB962C8B-B14F-4D97-AF65-F5344CB8AC3E}">
        <p14:creationId xmlns:p14="http://schemas.microsoft.com/office/powerpoint/2010/main" val="2689371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9"/>
            <a:ext cx="9404723" cy="477180"/>
          </a:xfrm>
        </p:spPr>
        <p:txBody>
          <a:bodyPr/>
          <a:lstStyle/>
          <a:p>
            <a:r>
              <a:rPr lang="ru-RU" sz="2000" dirty="0" smtClean="0">
                <a:latin typeface="Times New Roman" panose="02020603050405020304" pitchFamily="18" charset="0"/>
                <a:cs typeface="Times New Roman" panose="02020603050405020304" pitchFamily="18" charset="0"/>
              </a:rPr>
              <a:t>Линейная регрессия (использование в техническом анализе)</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2848" y="1813302"/>
            <a:ext cx="5261894" cy="2985622"/>
          </a:xfrm>
        </p:spPr>
      </p:pic>
      <p:sp>
        <p:nvSpPr>
          <p:cNvPr id="4" name="Объект 3"/>
          <p:cNvSpPr>
            <a:spLocks noGrp="1"/>
          </p:cNvSpPr>
          <p:nvPr>
            <p:ph sz="half" idx="2"/>
          </p:nvPr>
        </p:nvSpPr>
        <p:spPr>
          <a:xfrm>
            <a:off x="5654493" y="1534332"/>
            <a:ext cx="4396341" cy="4722005"/>
          </a:xfrm>
        </p:spPr>
        <p:txBody>
          <a:bodyPr/>
          <a:lstStyle/>
          <a:p>
            <a:r>
              <a:rPr lang="ru-RU" dirty="0" smtClean="0"/>
              <a:t>Недостатки</a:t>
            </a:r>
          </a:p>
          <a:p>
            <a:r>
              <a:rPr lang="ru-RU" dirty="0" smtClean="0"/>
              <a:t>1) различные результаты на различных временных интервалах</a:t>
            </a:r>
          </a:p>
          <a:p>
            <a:r>
              <a:rPr lang="ru-RU" dirty="0" smtClean="0"/>
              <a:t>2) результаты зависят от количества и качества исходных данных</a:t>
            </a:r>
          </a:p>
          <a:p>
            <a:r>
              <a:rPr lang="ru-RU" dirty="0" smtClean="0"/>
              <a:t>3) не подстраивается под динамику рынка</a:t>
            </a:r>
            <a:endParaRPr lang="ru-RU" dirty="0"/>
          </a:p>
        </p:txBody>
      </p:sp>
    </p:spTree>
    <p:extLst>
      <p:ext uri="{BB962C8B-B14F-4D97-AF65-F5344CB8AC3E}">
        <p14:creationId xmlns:p14="http://schemas.microsoft.com/office/powerpoint/2010/main" val="1497700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419</TotalTime>
  <Words>737</Words>
  <Application>Microsoft Office PowerPoint</Application>
  <PresentationFormat>Произвольный</PresentationFormat>
  <Paragraphs>76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Ион</vt:lpstr>
      <vt:lpstr>Прогнозирование дефолта эмитента с использованием искусственных нейронных сетей.  </vt:lpstr>
      <vt:lpstr>Презентация PowerPoint</vt:lpstr>
      <vt:lpstr>Понятие «искусственные нейронные сети»</vt:lpstr>
      <vt:lpstr>Презентация PowerPoint</vt:lpstr>
      <vt:lpstr>Обучение искусственных нейронных сетей</vt:lpstr>
      <vt:lpstr>Искусственные нейронные сети</vt:lpstr>
      <vt:lpstr>Задача 1 «поиск одинакового поведения рынка»  Задача 2 «поиск скрытых зависимостей в динамике котировок рынка» </vt:lpstr>
      <vt:lpstr>Задача «анализ динамики котировок» 1) анализ технических индикаторов 2) анализ фундаментальных индексов 3)анализ курсов валют * из рассмотрения исключены события и их предпосылки, их интерпретация</vt:lpstr>
      <vt:lpstr>Линейная регрессия (использование в техническом анализе)</vt:lpstr>
      <vt:lpstr>Кредитный скоринг</vt:lpstr>
      <vt:lpstr>Case study 1 PhosAgro forecasting</vt:lpstr>
      <vt:lpstr>Case study 2 Sheet metal costs forecasting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portal1</dc:creator>
  <cp:lastModifiedBy>User</cp:lastModifiedBy>
  <cp:revision>59</cp:revision>
  <dcterms:created xsi:type="dcterms:W3CDTF">2016-02-18T19:07:48Z</dcterms:created>
  <dcterms:modified xsi:type="dcterms:W3CDTF">2016-02-24T10:53:59Z</dcterms:modified>
</cp:coreProperties>
</file>