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Lst>
  <p:notesMasterIdLst>
    <p:notesMasterId r:id="rId32"/>
  </p:notesMasterIdLst>
  <p:handoutMasterIdLst>
    <p:handoutMasterId r:id="rId33"/>
  </p:handoutMasterIdLst>
  <p:sldIdLst>
    <p:sldId id="256" r:id="rId4"/>
    <p:sldId id="368" r:id="rId5"/>
    <p:sldId id="348" r:id="rId6"/>
    <p:sldId id="350" r:id="rId7"/>
    <p:sldId id="288" r:id="rId8"/>
    <p:sldId id="290" r:id="rId9"/>
    <p:sldId id="294" r:id="rId10"/>
    <p:sldId id="281" r:id="rId11"/>
    <p:sldId id="331" r:id="rId12"/>
    <p:sldId id="353" r:id="rId13"/>
    <p:sldId id="370" r:id="rId14"/>
    <p:sldId id="372" r:id="rId15"/>
    <p:sldId id="371" r:id="rId16"/>
    <p:sldId id="332" r:id="rId17"/>
    <p:sldId id="367" r:id="rId18"/>
    <p:sldId id="264" r:id="rId19"/>
    <p:sldId id="358" r:id="rId20"/>
    <p:sldId id="361" r:id="rId21"/>
    <p:sldId id="362" r:id="rId22"/>
    <p:sldId id="366" r:id="rId23"/>
    <p:sldId id="342" r:id="rId24"/>
    <p:sldId id="363" r:id="rId25"/>
    <p:sldId id="345" r:id="rId26"/>
    <p:sldId id="334" r:id="rId27"/>
    <p:sldId id="351" r:id="rId28"/>
    <p:sldId id="325" r:id="rId29"/>
    <p:sldId id="369" r:id="rId30"/>
    <p:sldId id="364" r:id="rId31"/>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16" autoAdjust="0"/>
    <p:restoredTop sz="94660"/>
  </p:normalViewPr>
  <p:slideViewPr>
    <p:cSldViewPr>
      <p:cViewPr>
        <p:scale>
          <a:sx n="64" d="100"/>
          <a:sy n="64" d="100"/>
        </p:scale>
        <p:origin x="-190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159C02E-2F17-4555-9D28-E1284608E7BC}" type="datetimeFigureOut">
              <a:rPr lang="en-GB" smtClean="0"/>
              <a:pPr/>
              <a:t>19/11/2014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70E0C6F-0405-4703-AE19-DB7DCFCE438E}" type="slidenum">
              <a:rPr lang="en-GB" smtClean="0"/>
              <a:pPr/>
              <a:t>‹#›</a:t>
            </a:fld>
            <a:endParaRPr lang="en-GB"/>
          </a:p>
        </p:txBody>
      </p:sp>
    </p:spTree>
    <p:extLst>
      <p:ext uri="{BB962C8B-B14F-4D97-AF65-F5344CB8AC3E}">
        <p14:creationId xmlns:p14="http://schemas.microsoft.com/office/powerpoint/2010/main" val="2722543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1638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
        <p:nvSpPr>
          <p:cNvPr id="1639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1639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3FCB550-C983-4843-B77B-17466892A577}" type="slidenum">
              <a:rPr lang="nl-NL"/>
              <a:pPr/>
              <a:t>‹#›</a:t>
            </a:fld>
            <a:endParaRPr lang="nl-NL"/>
          </a:p>
        </p:txBody>
      </p:sp>
    </p:spTree>
    <p:extLst>
      <p:ext uri="{BB962C8B-B14F-4D97-AF65-F5344CB8AC3E}">
        <p14:creationId xmlns:p14="http://schemas.microsoft.com/office/powerpoint/2010/main" val="14801041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284288"/>
            <a:ext cx="9144000" cy="1082550"/>
          </a:xfrm>
          <a:solidFill>
            <a:srgbClr val="505050"/>
          </a:solidFill>
        </p:spPr>
        <p:txBody>
          <a:bodyPr lIns="981950" tIns="216000" rIns="268265" bIns="216000" anchor="t">
            <a:spAutoFit/>
          </a:bodyPr>
          <a:lstStyle>
            <a:lvl1pPr>
              <a:defRPr>
                <a:solidFill>
                  <a:schemeClr val="bg1"/>
                </a:solidFill>
              </a:defRPr>
            </a:lvl1pPr>
          </a:lstStyle>
          <a:p>
            <a:pPr lvl="0"/>
            <a:r>
              <a:rPr lang="en-GB" noProof="0" dirty="0" smtClean="0"/>
              <a:t>Click to edit Master title style</a:t>
            </a:r>
          </a:p>
        </p:txBody>
      </p:sp>
      <p:sp>
        <p:nvSpPr>
          <p:cNvPr id="4099" name="Rectangle 3"/>
          <p:cNvSpPr>
            <a:spLocks noGrp="1" noChangeArrowheads="1"/>
          </p:cNvSpPr>
          <p:nvPr>
            <p:ph type="subTitle" idx="1"/>
          </p:nvPr>
        </p:nvSpPr>
        <p:spPr>
          <a:xfrm>
            <a:off x="0" y="4035425"/>
            <a:ext cx="9140825" cy="1905000"/>
          </a:xfrm>
        </p:spPr>
        <p:txBody>
          <a:bodyPr rIns="267843"/>
          <a:lstStyle>
            <a:lvl1pPr marL="0" indent="0">
              <a:buFont typeface="Verdana" pitchFamily="34" charset="0"/>
              <a:buNone/>
              <a:defRPr sz="1900"/>
            </a:lvl1pPr>
          </a:lstStyle>
          <a:p>
            <a:pPr lvl="0"/>
            <a:r>
              <a:rPr lang="en-GB" noProof="0" smtClean="0"/>
              <a:t>Click to edit Master subtitle style</a:t>
            </a:r>
          </a:p>
        </p:txBody>
      </p:sp>
      <p:sp>
        <p:nvSpPr>
          <p:cNvPr id="4103" name="Rectangle 7"/>
          <p:cNvSpPr>
            <a:spLocks noChangeArrowheads="1"/>
          </p:cNvSpPr>
          <p:nvPr/>
        </p:nvSpPr>
        <p:spPr bwMode="auto">
          <a:xfrm>
            <a:off x="0" y="1017588"/>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5" name="shape_TransFollower"/>
          <p:cNvSpPr>
            <a:spLocks noChangeArrowheads="1"/>
          </p:cNvSpPr>
          <p:nvPr/>
        </p:nvSpPr>
        <p:spPr bwMode="auto">
          <a:xfrm>
            <a:off x="0" y="0"/>
            <a:ext cx="127000" cy="1017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1" name="Rectangle 15"/>
          <p:cNvSpPr>
            <a:spLocks noGrp="1" noChangeArrowheads="1"/>
          </p:cNvSpPr>
          <p:nvPr>
            <p:ph type="sldNum" sz="quarter" idx="4"/>
          </p:nvPr>
        </p:nvSpPr>
        <p:spPr/>
        <p:txBody>
          <a:bodyPr/>
          <a:lstStyle>
            <a:lvl1pPr>
              <a:defRPr/>
            </a:lvl1pPr>
          </a:lstStyle>
          <a:p>
            <a:fld id="{F9FAA2A8-13EC-4C81-811B-4DEAF8670C9D}" type="slidenum">
              <a:rPr lang="en-GB" smtClean="0"/>
              <a:pPr/>
              <a:t>‹#›</a:t>
            </a:fld>
            <a:endParaRPr lang="en-GB"/>
          </a:p>
        </p:txBody>
      </p:sp>
      <p:sp>
        <p:nvSpPr>
          <p:cNvPr id="4112" name="Text Box 16"/>
          <p:cNvSpPr txBox="1">
            <a:spLocks noChangeArrowheads="1"/>
          </p:cNvSpPr>
          <p:nvPr userDrawn="1"/>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763" y="128625"/>
            <a:ext cx="2677291" cy="737007"/>
          </a:xfrm>
          <a:prstGeom prst="rect">
            <a:avLst/>
          </a:prstGeom>
        </p:spPr>
      </p:pic>
      <p:sp>
        <p:nvSpPr>
          <p:cNvPr id="4104" name="tbDate"/>
          <p:cNvSpPr txBox="1">
            <a:spLocks noChangeArrowheads="1"/>
          </p:cNvSpPr>
          <p:nvPr/>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dirty="0" smtClean="0">
                <a:solidFill>
                  <a:schemeClr val="bg1"/>
                </a:solidFill>
                <a:latin typeface="Verdana" pitchFamily="34" charset="0"/>
              </a:rPr>
              <a:t>Date 15-11-2013</a:t>
            </a:r>
            <a:endParaRPr lang="en-GB" sz="900" dirty="0">
              <a:solidFill>
                <a:schemeClr val="bg1"/>
              </a:solidFill>
              <a:latin typeface="Verdana" pitchFamily="34" charset="0"/>
            </a:endParaRPr>
          </a:p>
        </p:txBody>
      </p:sp>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59606" y="0"/>
            <a:ext cx="956684" cy="104854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341438"/>
            <a:ext cx="2284412" cy="5207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341438"/>
            <a:ext cx="6704013" cy="520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57F40E99-A7D1-45EF-9633-F922B79F14F1}" type="slidenum">
              <a:rPr lang="nl-NL"/>
              <a:pPr/>
              <a:t>‹#›</a:t>
            </a:fld>
            <a:endParaRPr lang="nl-NL"/>
          </a:p>
        </p:txBody>
      </p:sp>
    </p:spTree>
    <p:extLst>
      <p:ext uri="{BB962C8B-B14F-4D97-AF65-F5344CB8AC3E}">
        <p14:creationId xmlns:p14="http://schemas.microsoft.com/office/powerpoint/2010/main" val="265122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aseline="0"/>
            </a:lvl1p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lvl1pPr>
              <a:defRPr sz="2200" baseline="0"/>
            </a:lvl1pPr>
            <a:lvl2pPr>
              <a:defRPr sz="2000" baseline="0"/>
            </a:lvl2pPr>
            <a:lvl3pPr>
              <a:defRPr sz="1800" baseline="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4" name="Slide Number Placeholder 3"/>
          <p:cNvSpPr>
            <a:spLocks noGrp="1"/>
          </p:cNvSpPr>
          <p:nvPr>
            <p:ph type="sldNum" sz="quarter" idx="10"/>
          </p:nvPr>
        </p:nvSpPr>
        <p:spPr/>
        <p:txBody>
          <a:bodyPr/>
          <a:lstStyle/>
          <a:p>
            <a:fld id="{81D6455B-B240-4CAC-812F-D824D8B7AD50}" type="slidenum">
              <a:rPr lang="en-GB" smtClean="0"/>
              <a:pPr/>
              <a:t>‹#›</a:t>
            </a:fld>
            <a:endParaRPr lang="en-GB"/>
          </a:p>
        </p:txBody>
      </p:sp>
    </p:spTree>
    <p:extLst>
      <p:ext uri="{BB962C8B-B14F-4D97-AF65-F5344CB8AC3E}">
        <p14:creationId xmlns:p14="http://schemas.microsoft.com/office/powerpoint/2010/main" val="440063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tb_Break"/>
          <p:cNvSpPr>
            <a:spLocks noGrp="1" noChangeArrowheads="1"/>
          </p:cNvSpPr>
          <p:nvPr>
            <p:ph type="ctrTitle"/>
          </p:nvPr>
        </p:nvSpPr>
        <p:spPr>
          <a:xfrm>
            <a:off x="0" y="1284288"/>
            <a:ext cx="9140825" cy="2476500"/>
          </a:xfrm>
          <a:solidFill>
            <a:srgbClr val="505050"/>
          </a:solidFill>
        </p:spPr>
        <p:txBody>
          <a:bodyPr lIns="982091" tIns="216000" rIns="267843" bIns="45717" anchor="t"/>
          <a:lstStyle>
            <a:lvl1pPr>
              <a:defRPr sz="4000">
                <a:solidFill>
                  <a:schemeClr val="bg1"/>
                </a:solidFill>
              </a:defRPr>
            </a:lvl1pPr>
          </a:lstStyle>
          <a:p>
            <a:pPr lvl="0"/>
            <a:endParaRPr lang="en-GB" noProof="0" smtClean="0"/>
          </a:p>
        </p:txBody>
      </p:sp>
      <p:sp>
        <p:nvSpPr>
          <p:cNvPr id="6151" name="Rectangle 7"/>
          <p:cNvSpPr>
            <a:spLocks noChangeArrowheads="1"/>
          </p:cNvSpPr>
          <p:nvPr/>
        </p:nvSpPr>
        <p:spPr bwMode="auto">
          <a:xfrm>
            <a:off x="0" y="1017588"/>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5" name="Rectangle 11" hidden="1"/>
          <p:cNvSpPr>
            <a:spLocks noGrp="1" noChangeArrowheads="1"/>
          </p:cNvSpPr>
          <p:nvPr>
            <p:ph type="subTitle" sz="quarter" idx="1"/>
          </p:nvPr>
        </p:nvSpPr>
        <p:spPr>
          <a:xfrm>
            <a:off x="673100" y="5707063"/>
            <a:ext cx="7108825" cy="384175"/>
          </a:xfrm>
        </p:spPr>
        <p:txBody>
          <a:bodyPr lIns="64282" tIns="32141" rIns="64282" bIns="32141"/>
          <a:lstStyle>
            <a:lvl1pPr marL="0" indent="0" algn="ctr">
              <a:buFont typeface="Verdana" pitchFamily="34" charset="0"/>
              <a:buNone/>
              <a:defRPr/>
            </a:lvl1pPr>
          </a:lstStyle>
          <a:p>
            <a:pPr lvl="0"/>
            <a:r>
              <a:rPr lang="en-GB" noProof="0" smtClean="0"/>
              <a:t>Click to edit Master subtitle style</a:t>
            </a:r>
          </a:p>
        </p:txBody>
      </p:sp>
      <p:pic>
        <p:nvPicPr>
          <p:cNvPr id="6157" name="LogoSlash_01" descr="SLASHT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338" cy="473075"/>
          </a:xfrm>
          <a:prstGeom prst="rect">
            <a:avLst/>
          </a:prstGeom>
          <a:noFill/>
          <a:extLst>
            <a:ext uri="{909E8E84-426E-40DD-AFC4-6F175D3DCCD1}">
              <a14:hiddenFill xmlns:a14="http://schemas.microsoft.com/office/drawing/2010/main">
                <a:solidFill>
                  <a:srgbClr val="FFFFFF"/>
                </a:solidFill>
              </a14:hiddenFill>
            </a:ext>
          </a:extLst>
        </p:spPr>
      </p:pic>
      <p:pic>
        <p:nvPicPr>
          <p:cNvPr id="6158" name="LogoSlash_02" descr="SLASHTRAN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286375" y="392113"/>
            <a:ext cx="415925" cy="473075"/>
          </a:xfrm>
          <a:prstGeom prst="rect">
            <a:avLst/>
          </a:prstGeom>
          <a:noFill/>
          <a:extLst>
            <a:ext uri="{909E8E84-426E-40DD-AFC4-6F175D3DCCD1}">
              <a14:hiddenFill xmlns:a14="http://schemas.microsoft.com/office/drawing/2010/main">
                <a:solidFill>
                  <a:srgbClr val="FFFFFF"/>
                </a:solidFill>
              </a14:hiddenFill>
            </a:ext>
          </a:extLst>
        </p:spPr>
      </p:pic>
      <p:sp>
        <p:nvSpPr>
          <p:cNvPr id="6161" name="Rectangle 17"/>
          <p:cNvSpPr>
            <a:spLocks noGrp="1" noChangeArrowheads="1"/>
          </p:cNvSpPr>
          <p:nvPr>
            <p:ph type="sldNum" sz="quarter" idx="4"/>
          </p:nvPr>
        </p:nvSpPr>
        <p:spPr/>
        <p:txBody>
          <a:bodyPr/>
          <a:lstStyle>
            <a:lvl1pPr>
              <a:defRPr/>
            </a:lvl1pPr>
          </a:lstStyle>
          <a:p>
            <a:fld id="{150FCDB4-E8FD-4844-B1AD-69A7594C0C15}" type="slidenum">
              <a:rPr lang="en-GB" smtClean="0"/>
              <a:pPr/>
              <a:t>‹#›</a:t>
            </a:fld>
            <a:endParaRPr lang="en-GB"/>
          </a:p>
        </p:txBody>
      </p:sp>
      <p:sp>
        <p:nvSpPr>
          <p:cNvPr id="6162" name="Text Box 18"/>
          <p:cNvSpPr txBox="1">
            <a:spLocks noChangeArrowheads="1"/>
          </p:cNvSpPr>
          <p:nvPr userDrawn="1"/>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050" y="205232"/>
            <a:ext cx="2399004" cy="660400"/>
          </a:xfrm>
          <a:prstGeom prst="rect">
            <a:avLst/>
          </a:prstGeom>
        </p:spPr>
      </p:pic>
      <p:sp>
        <p:nvSpPr>
          <p:cNvPr id="6153" name="tb_Faculty"/>
          <p:cNvSpPr txBox="1">
            <a:spLocks noChangeArrowheads="1"/>
          </p:cNvSpPr>
          <p:nvPr/>
        </p:nvSpPr>
        <p:spPr bwMode="auto">
          <a:xfrm>
            <a:off x="3687763" y="338138"/>
            <a:ext cx="11493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faculty of economics</a:t>
            </a:r>
          </a:p>
          <a:p>
            <a:r>
              <a:rPr lang="en-GB" sz="1000" smtClean="0">
                <a:solidFill>
                  <a:srgbClr val="CC0000"/>
                </a:solidFill>
                <a:latin typeface="Georgia" pitchFamily="18" charset="0"/>
              </a:rPr>
              <a:t>and business</a:t>
            </a:r>
            <a:endParaRPr lang="en-GB" sz="1000">
              <a:solidFill>
                <a:srgbClr val="CC0000"/>
              </a:solidFill>
              <a:latin typeface="Georgia" pitchFamily="18" charset="0"/>
            </a:endParaRPr>
          </a:p>
        </p:txBody>
      </p:sp>
      <p:sp>
        <p:nvSpPr>
          <p:cNvPr id="6154" name="tb_Department"/>
          <p:cNvSpPr txBox="1">
            <a:spLocks noChangeArrowheads="1"/>
          </p:cNvSpPr>
          <p:nvPr/>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economics, econometrics and finance</a:t>
            </a:r>
            <a:endParaRPr lang="en-GB" sz="1000">
              <a:solidFill>
                <a:srgbClr val="CC0000"/>
              </a:solidFill>
              <a:latin typeface="Georgia" pitchFamily="18" charset="0"/>
            </a:endParaRPr>
          </a:p>
        </p:txBody>
      </p:sp>
      <p:sp>
        <p:nvSpPr>
          <p:cNvPr id="6152" name="tbDate"/>
          <p:cNvSpPr txBox="1">
            <a:spLocks noChangeArrowheads="1"/>
          </p:cNvSpPr>
          <p:nvPr userDrawn="1"/>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smtClean="0">
                <a:solidFill>
                  <a:schemeClr val="bg1"/>
                </a:solidFill>
                <a:latin typeface="Verdana" pitchFamily="34" charset="0"/>
              </a:rPr>
              <a:t>Date 13-10-2013</a:t>
            </a:r>
            <a:endParaRPr lang="en-GB" sz="900">
              <a:solidFill>
                <a:schemeClr val="bg1"/>
              </a:solidFill>
              <a:latin typeface="Verdana"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DB2B89C9-760C-477E-BDBD-04F68402C456}" type="slidenum">
              <a:rPr lang="nl-NL"/>
              <a:pPr/>
              <a:t>‹#›</a:t>
            </a:fld>
            <a:endParaRPr lang="nl-NL"/>
          </a:p>
        </p:txBody>
      </p:sp>
    </p:spTree>
    <p:extLst>
      <p:ext uri="{BB962C8B-B14F-4D97-AF65-F5344CB8AC3E}">
        <p14:creationId xmlns:p14="http://schemas.microsoft.com/office/powerpoint/2010/main" val="4201528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1EFD675-142C-46D6-A4AA-6B6A7B0BFEFD}" type="slidenum">
              <a:rPr lang="nl-NL"/>
              <a:pPr/>
              <a:t>‹#›</a:t>
            </a:fld>
            <a:endParaRPr lang="nl-NL"/>
          </a:p>
        </p:txBody>
      </p:sp>
    </p:spTree>
    <p:extLst>
      <p:ext uri="{BB962C8B-B14F-4D97-AF65-F5344CB8AC3E}">
        <p14:creationId xmlns:p14="http://schemas.microsoft.com/office/powerpoint/2010/main" val="2927185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0" y="2230438"/>
            <a:ext cx="44942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230438"/>
            <a:ext cx="44942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1B839A6A-59F2-4506-924B-51325E3B35DB}" type="slidenum">
              <a:rPr lang="nl-NL"/>
              <a:pPr/>
              <a:t>‹#›</a:t>
            </a:fld>
            <a:endParaRPr lang="nl-NL"/>
          </a:p>
        </p:txBody>
      </p:sp>
    </p:spTree>
    <p:extLst>
      <p:ext uri="{BB962C8B-B14F-4D97-AF65-F5344CB8AC3E}">
        <p14:creationId xmlns:p14="http://schemas.microsoft.com/office/powerpoint/2010/main" val="3541222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0E976CB1-20BC-45AB-8416-1824A6DDB54A}" type="slidenum">
              <a:rPr lang="nl-NL"/>
              <a:pPr/>
              <a:t>‹#›</a:t>
            </a:fld>
            <a:endParaRPr lang="nl-NL"/>
          </a:p>
        </p:txBody>
      </p:sp>
    </p:spTree>
    <p:extLst>
      <p:ext uri="{BB962C8B-B14F-4D97-AF65-F5344CB8AC3E}">
        <p14:creationId xmlns:p14="http://schemas.microsoft.com/office/powerpoint/2010/main" val="209448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6E008884-FBB2-4D48-A5DF-964655BDD8A0}" type="slidenum">
              <a:rPr lang="nl-NL"/>
              <a:pPr/>
              <a:t>‹#›</a:t>
            </a:fld>
            <a:endParaRPr lang="nl-NL"/>
          </a:p>
        </p:txBody>
      </p:sp>
    </p:spTree>
    <p:extLst>
      <p:ext uri="{BB962C8B-B14F-4D97-AF65-F5344CB8AC3E}">
        <p14:creationId xmlns:p14="http://schemas.microsoft.com/office/powerpoint/2010/main" val="3600947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508B753-211B-4D19-975D-BD77EF0DBC9F}" type="slidenum">
              <a:rPr lang="nl-NL"/>
              <a:pPr/>
              <a:t>‹#›</a:t>
            </a:fld>
            <a:endParaRPr lang="nl-NL"/>
          </a:p>
        </p:txBody>
      </p:sp>
    </p:spTree>
    <p:extLst>
      <p:ext uri="{BB962C8B-B14F-4D97-AF65-F5344CB8AC3E}">
        <p14:creationId xmlns:p14="http://schemas.microsoft.com/office/powerpoint/2010/main" val="736801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B38CE7F-3300-4733-BE9D-4683B378EB48}" type="slidenum">
              <a:rPr lang="nl-NL"/>
              <a:pPr/>
              <a:t>‹#›</a:t>
            </a:fld>
            <a:endParaRPr lang="nl-NL"/>
          </a:p>
        </p:txBody>
      </p:sp>
    </p:spTree>
    <p:extLst>
      <p:ext uri="{BB962C8B-B14F-4D97-AF65-F5344CB8AC3E}">
        <p14:creationId xmlns:p14="http://schemas.microsoft.com/office/powerpoint/2010/main" val="184216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baseline="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276B151-6850-401D-9CBF-6911062C0470}" type="slidenum">
              <a:rPr lang="nl-NL"/>
              <a:pPr/>
              <a:t>‹#›</a:t>
            </a:fld>
            <a:endParaRPr lang="nl-NL"/>
          </a:p>
        </p:txBody>
      </p:sp>
    </p:spTree>
    <p:extLst>
      <p:ext uri="{BB962C8B-B14F-4D97-AF65-F5344CB8AC3E}">
        <p14:creationId xmlns:p14="http://schemas.microsoft.com/office/powerpoint/2010/main" val="70327857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26D83A3-C244-410D-943A-9FE5D802872F}" type="slidenum">
              <a:rPr lang="nl-NL"/>
              <a:pPr/>
              <a:t>‹#›</a:t>
            </a:fld>
            <a:endParaRPr lang="nl-NL"/>
          </a:p>
        </p:txBody>
      </p:sp>
    </p:spTree>
    <p:extLst>
      <p:ext uri="{BB962C8B-B14F-4D97-AF65-F5344CB8AC3E}">
        <p14:creationId xmlns:p14="http://schemas.microsoft.com/office/powerpoint/2010/main" val="3640328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AEBF9E95-3F69-4C49-B820-6057FED21709}" type="slidenum">
              <a:rPr lang="nl-NL"/>
              <a:pPr/>
              <a:t>‹#›</a:t>
            </a:fld>
            <a:endParaRPr lang="nl-NL"/>
          </a:p>
        </p:txBody>
      </p:sp>
    </p:spTree>
    <p:extLst>
      <p:ext uri="{BB962C8B-B14F-4D97-AF65-F5344CB8AC3E}">
        <p14:creationId xmlns:p14="http://schemas.microsoft.com/office/powerpoint/2010/main" val="808881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341438"/>
            <a:ext cx="2284412" cy="5207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341438"/>
            <a:ext cx="6704013" cy="520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88C1705-9050-40D4-BF85-2B68E58AB6C7}" type="slidenum">
              <a:rPr lang="nl-NL"/>
              <a:pPr/>
              <a:t>‹#›</a:t>
            </a:fld>
            <a:endParaRPr lang="nl-NL"/>
          </a:p>
        </p:txBody>
      </p:sp>
    </p:spTree>
    <p:extLst>
      <p:ext uri="{BB962C8B-B14F-4D97-AF65-F5344CB8AC3E}">
        <p14:creationId xmlns:p14="http://schemas.microsoft.com/office/powerpoint/2010/main" val="3427905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tb_End"/>
          <p:cNvSpPr>
            <a:spLocks noGrp="1" noChangeArrowheads="1"/>
          </p:cNvSpPr>
          <p:nvPr>
            <p:ph type="ctrTitle"/>
          </p:nvPr>
        </p:nvSpPr>
        <p:spPr>
          <a:xfrm>
            <a:off x="0" y="1284288"/>
            <a:ext cx="9140825" cy="2476500"/>
          </a:xfrm>
          <a:solidFill>
            <a:srgbClr val="505050"/>
          </a:solidFill>
        </p:spPr>
        <p:txBody>
          <a:bodyPr lIns="982091" tIns="216000" rIns="267843" bIns="45717" anchor="t"/>
          <a:lstStyle>
            <a:lvl1pPr>
              <a:defRPr sz="4000">
                <a:solidFill>
                  <a:schemeClr val="bg1"/>
                </a:solidFill>
              </a:defRPr>
            </a:lvl1pPr>
          </a:lstStyle>
          <a:p>
            <a:pPr lvl="0"/>
            <a:endParaRPr lang="en-GB" noProof="0" smtClean="0"/>
          </a:p>
        </p:txBody>
      </p:sp>
      <p:sp>
        <p:nvSpPr>
          <p:cNvPr id="8199" name="Rectangle 7"/>
          <p:cNvSpPr>
            <a:spLocks noChangeArrowheads="1"/>
          </p:cNvSpPr>
          <p:nvPr/>
        </p:nvSpPr>
        <p:spPr bwMode="auto">
          <a:xfrm>
            <a:off x="0" y="1016000"/>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3" name="Rectangle 11" hidden="1"/>
          <p:cNvSpPr>
            <a:spLocks noGrp="1" noChangeArrowheads="1"/>
          </p:cNvSpPr>
          <p:nvPr>
            <p:ph type="subTitle" sz="quarter" idx="1"/>
          </p:nvPr>
        </p:nvSpPr>
        <p:spPr>
          <a:xfrm>
            <a:off x="1381125" y="4340225"/>
            <a:ext cx="6400800" cy="1751013"/>
          </a:xfrm>
        </p:spPr>
        <p:txBody>
          <a:bodyPr lIns="64282" tIns="32141" rIns="64282" bIns="32141"/>
          <a:lstStyle>
            <a:lvl1pPr marL="0" indent="0" algn="ctr">
              <a:buFont typeface="Verdana" pitchFamily="34" charset="0"/>
              <a:buNone/>
              <a:defRPr/>
            </a:lvl1pPr>
          </a:lstStyle>
          <a:p>
            <a:pPr lvl="0"/>
            <a:r>
              <a:rPr lang="en-GB" noProof="0" smtClean="0"/>
              <a:t>Click to edit Master subtitle style</a:t>
            </a:r>
          </a:p>
        </p:txBody>
      </p:sp>
      <p:sp>
        <p:nvSpPr>
          <p:cNvPr id="8205" name="Text Box 13" hidden="1"/>
          <p:cNvSpPr txBox="1">
            <a:spLocks noChangeArrowheads="1"/>
          </p:cNvSpPr>
          <p:nvPr userDrawn="1"/>
        </p:nvSpPr>
        <p:spPr bwMode="auto">
          <a:xfrm>
            <a:off x="5940425" y="6381750"/>
            <a:ext cx="2197100" cy="341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82" tIns="32141" rIns="64282" bIns="32141">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spcBef>
                <a:spcPct val="50000"/>
              </a:spcBef>
            </a:pPr>
            <a:endParaRPr lang="en-GB"/>
          </a:p>
        </p:txBody>
      </p:sp>
      <p:pic>
        <p:nvPicPr>
          <p:cNvPr id="8207" name="LogoSlash_01" descr="SLASHT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338" cy="473075"/>
          </a:xfrm>
          <a:prstGeom prst="rect">
            <a:avLst/>
          </a:prstGeom>
          <a:noFill/>
          <a:extLst>
            <a:ext uri="{909E8E84-426E-40DD-AFC4-6F175D3DCCD1}">
              <a14:hiddenFill xmlns:a14="http://schemas.microsoft.com/office/drawing/2010/main">
                <a:solidFill>
                  <a:srgbClr val="FFFFFF"/>
                </a:solidFill>
              </a14:hiddenFill>
            </a:ext>
          </a:extLst>
        </p:spPr>
      </p:pic>
      <p:pic>
        <p:nvPicPr>
          <p:cNvPr id="8208" name="LogoSlash_02" descr="SLASHTRAN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286375" y="392113"/>
            <a:ext cx="415925" cy="473075"/>
          </a:xfrm>
          <a:prstGeom prst="rect">
            <a:avLst/>
          </a:prstGeom>
          <a:noFill/>
          <a:extLst>
            <a:ext uri="{909E8E84-426E-40DD-AFC4-6F175D3DCCD1}">
              <a14:hiddenFill xmlns:a14="http://schemas.microsoft.com/office/drawing/2010/main">
                <a:solidFill>
                  <a:srgbClr val="FFFFFF"/>
                </a:solidFill>
              </a14:hiddenFill>
            </a:ext>
          </a:extLst>
        </p:spPr>
      </p:pic>
      <p:sp>
        <p:nvSpPr>
          <p:cNvPr id="8211" name="Rectangle 19"/>
          <p:cNvSpPr>
            <a:spLocks noGrp="1" noChangeArrowheads="1"/>
          </p:cNvSpPr>
          <p:nvPr>
            <p:ph type="sldNum" sz="quarter" idx="4"/>
          </p:nvPr>
        </p:nvSpPr>
        <p:spPr/>
        <p:txBody>
          <a:bodyPr/>
          <a:lstStyle>
            <a:lvl1pPr>
              <a:defRPr/>
            </a:lvl1pPr>
          </a:lstStyle>
          <a:p>
            <a:fld id="{0D423F5C-901A-4C24-88B3-E4E419C03227}" type="slidenum">
              <a:rPr lang="en-GB" smtClean="0"/>
              <a:pPr/>
              <a:t>‹#›</a:t>
            </a:fld>
            <a:endParaRPr lang="en-GB"/>
          </a:p>
        </p:txBody>
      </p:sp>
      <p:sp>
        <p:nvSpPr>
          <p:cNvPr id="8212" name="Text Box 20"/>
          <p:cNvSpPr txBox="1">
            <a:spLocks noChangeArrowheads="1"/>
          </p:cNvSpPr>
          <p:nvPr userDrawn="1"/>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050" y="205232"/>
            <a:ext cx="2399004" cy="660400"/>
          </a:xfrm>
          <a:prstGeom prst="rect">
            <a:avLst/>
          </a:prstGeom>
        </p:spPr>
      </p:pic>
      <p:sp>
        <p:nvSpPr>
          <p:cNvPr id="8201" name="tb_Faculty"/>
          <p:cNvSpPr txBox="1">
            <a:spLocks noChangeArrowheads="1"/>
          </p:cNvSpPr>
          <p:nvPr/>
        </p:nvSpPr>
        <p:spPr bwMode="auto">
          <a:xfrm>
            <a:off x="3687763" y="338138"/>
            <a:ext cx="11493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faculty of economics</a:t>
            </a:r>
          </a:p>
          <a:p>
            <a:r>
              <a:rPr lang="en-GB" sz="1000" smtClean="0">
                <a:solidFill>
                  <a:srgbClr val="CC0000"/>
                </a:solidFill>
                <a:latin typeface="Georgia" pitchFamily="18" charset="0"/>
              </a:rPr>
              <a:t>and business</a:t>
            </a:r>
            <a:endParaRPr lang="en-GB" sz="1000">
              <a:solidFill>
                <a:srgbClr val="CC0000"/>
              </a:solidFill>
              <a:latin typeface="Georgia" pitchFamily="18" charset="0"/>
            </a:endParaRPr>
          </a:p>
        </p:txBody>
      </p:sp>
      <p:sp>
        <p:nvSpPr>
          <p:cNvPr id="8202" name="tb_Department"/>
          <p:cNvSpPr txBox="1">
            <a:spLocks noChangeAspect="1" noChangeArrowheads="1"/>
          </p:cNvSpPr>
          <p:nvPr/>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economics, econometrics and finance</a:t>
            </a:r>
            <a:endParaRPr lang="en-GB" sz="1000">
              <a:solidFill>
                <a:srgbClr val="CC0000"/>
              </a:solidFill>
              <a:latin typeface="Georgia" pitchFamily="18" charset="0"/>
            </a:endParaRPr>
          </a:p>
        </p:txBody>
      </p:sp>
      <p:sp>
        <p:nvSpPr>
          <p:cNvPr id="8200" name="tbDate"/>
          <p:cNvSpPr txBox="1">
            <a:spLocks noChangeArrowheads="1"/>
          </p:cNvSpPr>
          <p:nvPr/>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smtClean="0">
                <a:solidFill>
                  <a:schemeClr val="bg1"/>
                </a:solidFill>
                <a:latin typeface="Verdana" pitchFamily="34" charset="0"/>
              </a:rPr>
              <a:t>Date 13-10-2013</a:t>
            </a:r>
            <a:endParaRPr lang="en-GB" sz="900">
              <a:solidFill>
                <a:schemeClr val="bg1"/>
              </a:solidFill>
              <a:latin typeface="Verdana"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B1A345B1-4674-495B-A7D8-3C9DD29CF0C4}" type="slidenum">
              <a:rPr lang="nl-NL"/>
              <a:pPr/>
              <a:t>‹#›</a:t>
            </a:fld>
            <a:endParaRPr lang="nl-NL"/>
          </a:p>
        </p:txBody>
      </p:sp>
    </p:spTree>
    <p:extLst>
      <p:ext uri="{BB962C8B-B14F-4D97-AF65-F5344CB8AC3E}">
        <p14:creationId xmlns:p14="http://schemas.microsoft.com/office/powerpoint/2010/main" val="970751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DB6A880-81DC-4DF5-A43B-3D23F89E96D1}" type="slidenum">
              <a:rPr lang="nl-NL"/>
              <a:pPr/>
              <a:t>‹#›</a:t>
            </a:fld>
            <a:endParaRPr lang="nl-NL"/>
          </a:p>
        </p:txBody>
      </p:sp>
    </p:spTree>
    <p:extLst>
      <p:ext uri="{BB962C8B-B14F-4D97-AF65-F5344CB8AC3E}">
        <p14:creationId xmlns:p14="http://schemas.microsoft.com/office/powerpoint/2010/main" val="96515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0" y="2230438"/>
            <a:ext cx="44942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230438"/>
            <a:ext cx="44942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631792D2-FA53-49E8-9196-05BE1E88489E}" type="slidenum">
              <a:rPr lang="nl-NL"/>
              <a:pPr/>
              <a:t>‹#›</a:t>
            </a:fld>
            <a:endParaRPr lang="nl-NL"/>
          </a:p>
        </p:txBody>
      </p:sp>
    </p:spTree>
    <p:extLst>
      <p:ext uri="{BB962C8B-B14F-4D97-AF65-F5344CB8AC3E}">
        <p14:creationId xmlns:p14="http://schemas.microsoft.com/office/powerpoint/2010/main" val="8255360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321A3733-E7E9-4E68-A5A9-4301A398BBCE}" type="slidenum">
              <a:rPr lang="nl-NL"/>
              <a:pPr/>
              <a:t>‹#›</a:t>
            </a:fld>
            <a:endParaRPr lang="nl-NL"/>
          </a:p>
        </p:txBody>
      </p:sp>
    </p:spTree>
    <p:extLst>
      <p:ext uri="{BB962C8B-B14F-4D97-AF65-F5344CB8AC3E}">
        <p14:creationId xmlns:p14="http://schemas.microsoft.com/office/powerpoint/2010/main" val="4663858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DD22CD08-C205-4E68-AE5F-5F2A4ACE3936}" type="slidenum">
              <a:rPr lang="nl-NL"/>
              <a:pPr/>
              <a:t>‹#›</a:t>
            </a:fld>
            <a:endParaRPr lang="nl-NL"/>
          </a:p>
        </p:txBody>
      </p:sp>
    </p:spTree>
    <p:extLst>
      <p:ext uri="{BB962C8B-B14F-4D97-AF65-F5344CB8AC3E}">
        <p14:creationId xmlns:p14="http://schemas.microsoft.com/office/powerpoint/2010/main" val="8975089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5124346-11EE-4ED5-9A6E-A1B9F0C7A764}" type="slidenum">
              <a:rPr lang="nl-NL"/>
              <a:pPr/>
              <a:t>‹#›</a:t>
            </a:fld>
            <a:endParaRPr lang="nl-NL"/>
          </a:p>
        </p:txBody>
      </p:sp>
    </p:spTree>
    <p:extLst>
      <p:ext uri="{BB962C8B-B14F-4D97-AF65-F5344CB8AC3E}">
        <p14:creationId xmlns:p14="http://schemas.microsoft.com/office/powerpoint/2010/main" val="275709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0" y="2230438"/>
            <a:ext cx="44942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2230438"/>
            <a:ext cx="44942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E378025A-963B-40E7-8A55-D3C75B54461F}" type="slidenum">
              <a:rPr lang="nl-NL"/>
              <a:pPr/>
              <a:t>‹#›</a:t>
            </a:fld>
            <a:endParaRPr lang="nl-NL"/>
          </a:p>
        </p:txBody>
      </p:sp>
    </p:spTree>
    <p:extLst>
      <p:ext uri="{BB962C8B-B14F-4D97-AF65-F5344CB8AC3E}">
        <p14:creationId xmlns:p14="http://schemas.microsoft.com/office/powerpoint/2010/main" val="38530307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178E364-ED55-4E7C-9FB4-9563FB54EE71}" type="slidenum">
              <a:rPr lang="nl-NL"/>
              <a:pPr/>
              <a:t>‹#›</a:t>
            </a:fld>
            <a:endParaRPr lang="nl-NL"/>
          </a:p>
        </p:txBody>
      </p:sp>
    </p:spTree>
    <p:extLst>
      <p:ext uri="{BB962C8B-B14F-4D97-AF65-F5344CB8AC3E}">
        <p14:creationId xmlns:p14="http://schemas.microsoft.com/office/powerpoint/2010/main" val="40626344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84743ED-50AB-4E2A-9DB2-9042AB7238CB}" type="slidenum">
              <a:rPr lang="nl-NL"/>
              <a:pPr/>
              <a:t>‹#›</a:t>
            </a:fld>
            <a:endParaRPr lang="nl-NL"/>
          </a:p>
        </p:txBody>
      </p:sp>
    </p:spTree>
    <p:extLst>
      <p:ext uri="{BB962C8B-B14F-4D97-AF65-F5344CB8AC3E}">
        <p14:creationId xmlns:p14="http://schemas.microsoft.com/office/powerpoint/2010/main" val="3173476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B3CBE782-FBA8-49A7-B71B-0E3798E174F8}" type="slidenum">
              <a:rPr lang="nl-NL"/>
              <a:pPr/>
              <a:t>‹#›</a:t>
            </a:fld>
            <a:endParaRPr lang="nl-NL"/>
          </a:p>
        </p:txBody>
      </p:sp>
    </p:spTree>
    <p:extLst>
      <p:ext uri="{BB962C8B-B14F-4D97-AF65-F5344CB8AC3E}">
        <p14:creationId xmlns:p14="http://schemas.microsoft.com/office/powerpoint/2010/main" val="3536634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341438"/>
            <a:ext cx="2284412" cy="5207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341438"/>
            <a:ext cx="6704013" cy="520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F26AA5FD-01B7-42BD-A09E-95D092085C76}" type="slidenum">
              <a:rPr lang="nl-NL"/>
              <a:pPr/>
              <a:t>‹#›</a:t>
            </a:fld>
            <a:endParaRPr lang="nl-NL"/>
          </a:p>
        </p:txBody>
      </p:sp>
    </p:spTree>
    <p:extLst>
      <p:ext uri="{BB962C8B-B14F-4D97-AF65-F5344CB8AC3E}">
        <p14:creationId xmlns:p14="http://schemas.microsoft.com/office/powerpoint/2010/main" val="28281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6D294A54-BEBA-4881-B697-684C6740F168}" type="slidenum">
              <a:rPr lang="nl-NL"/>
              <a:pPr/>
              <a:t>‹#›</a:t>
            </a:fld>
            <a:endParaRPr lang="nl-NL"/>
          </a:p>
        </p:txBody>
      </p:sp>
    </p:spTree>
    <p:extLst>
      <p:ext uri="{BB962C8B-B14F-4D97-AF65-F5344CB8AC3E}">
        <p14:creationId xmlns:p14="http://schemas.microsoft.com/office/powerpoint/2010/main" val="403799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6B7FC4CD-2848-4C06-BB5D-456C73F4D40C}" type="slidenum">
              <a:rPr lang="nl-NL"/>
              <a:pPr/>
              <a:t>‹#›</a:t>
            </a:fld>
            <a:endParaRPr lang="nl-NL"/>
          </a:p>
        </p:txBody>
      </p:sp>
    </p:spTree>
    <p:extLst>
      <p:ext uri="{BB962C8B-B14F-4D97-AF65-F5344CB8AC3E}">
        <p14:creationId xmlns:p14="http://schemas.microsoft.com/office/powerpoint/2010/main" val="193666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8332EE3-2220-4FEF-9053-596E62A1A1D0}" type="slidenum">
              <a:rPr lang="nl-NL"/>
              <a:pPr/>
              <a:t>‹#›</a:t>
            </a:fld>
            <a:endParaRPr lang="nl-NL"/>
          </a:p>
        </p:txBody>
      </p:sp>
    </p:spTree>
    <p:extLst>
      <p:ext uri="{BB962C8B-B14F-4D97-AF65-F5344CB8AC3E}">
        <p14:creationId xmlns:p14="http://schemas.microsoft.com/office/powerpoint/2010/main" val="284386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9711B5A-FF10-464A-9E5E-FAAD9CD36C8B}" type="slidenum">
              <a:rPr lang="nl-NL"/>
              <a:pPr/>
              <a:t>‹#›</a:t>
            </a:fld>
            <a:endParaRPr lang="nl-NL"/>
          </a:p>
        </p:txBody>
      </p:sp>
    </p:spTree>
    <p:extLst>
      <p:ext uri="{BB962C8B-B14F-4D97-AF65-F5344CB8AC3E}">
        <p14:creationId xmlns:p14="http://schemas.microsoft.com/office/powerpoint/2010/main" val="374828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549E18C-F1EB-425A-A856-C55BCCCAEEB2}" type="slidenum">
              <a:rPr lang="nl-NL"/>
              <a:pPr/>
              <a:t>‹#›</a:t>
            </a:fld>
            <a:endParaRPr lang="nl-NL"/>
          </a:p>
        </p:txBody>
      </p:sp>
    </p:spTree>
    <p:extLst>
      <p:ext uri="{BB962C8B-B14F-4D97-AF65-F5344CB8AC3E}">
        <p14:creationId xmlns:p14="http://schemas.microsoft.com/office/powerpoint/2010/main" val="227074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92635C7A-6476-4B36-B7C7-9CDA0583FC4E}" type="slidenum">
              <a:rPr lang="nl-NL"/>
              <a:pPr/>
              <a:t>‹#›</a:t>
            </a:fld>
            <a:endParaRPr lang="nl-NL"/>
          </a:p>
        </p:txBody>
      </p:sp>
    </p:spTree>
    <p:extLst>
      <p:ext uri="{BB962C8B-B14F-4D97-AF65-F5344CB8AC3E}">
        <p14:creationId xmlns:p14="http://schemas.microsoft.com/office/powerpoint/2010/main" val="131190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2230438"/>
            <a:ext cx="91408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17" rIns="270000" bIns="45717"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p:txBody>
      </p:sp>
      <p:sp>
        <p:nvSpPr>
          <p:cNvPr id="1031" name="Rectangle 7"/>
          <p:cNvSpPr>
            <a:spLocks noChangeArrowheads="1"/>
          </p:cNvSpPr>
          <p:nvPr/>
        </p:nvSpPr>
        <p:spPr bwMode="auto">
          <a:xfrm>
            <a:off x="0" y="1017588"/>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7" name="Rectangle 13"/>
          <p:cNvSpPr>
            <a:spLocks noGrp="1" noChangeArrowheads="1"/>
          </p:cNvSpPr>
          <p:nvPr>
            <p:ph type="title"/>
          </p:nvPr>
        </p:nvSpPr>
        <p:spPr bwMode="auto">
          <a:xfrm>
            <a:off x="0" y="1341438"/>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800" rIns="270000" bIns="46800" numCol="1" anchor="ctr" anchorCtr="0" compatLnSpc="1">
            <a:prstTxWarp prst="textNoShape">
              <a:avLst/>
            </a:prstTxWarp>
          </a:bodyPr>
          <a:lstStyle/>
          <a:p>
            <a:pPr lvl="0"/>
            <a:r>
              <a:rPr lang="en-GB" dirty="0" smtClean="0"/>
              <a:t>Click to edit Master title style</a:t>
            </a:r>
          </a:p>
        </p:txBody>
      </p:sp>
      <p:sp>
        <p:nvSpPr>
          <p:cNvPr id="1042" name="shape_Transparantie"/>
          <p:cNvSpPr>
            <a:spLocks noChangeArrowheads="1"/>
          </p:cNvSpPr>
          <p:nvPr/>
        </p:nvSpPr>
        <p:spPr bwMode="auto">
          <a:xfrm>
            <a:off x="127000" y="0"/>
            <a:ext cx="254000" cy="1017588"/>
          </a:xfrm>
          <a:prstGeom prst="rect">
            <a:avLst/>
          </a:prstGeom>
          <a:gradFill rotWithShape="1">
            <a:gsLst>
              <a:gs pos="0">
                <a:srgbClr val="FFFFFF"/>
              </a:gs>
              <a:gs pos="100000">
                <a:srgbClr val="FFFFFF">
                  <a:gamma/>
                  <a:shade val="45882"/>
                  <a:invGamma/>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3" name="shape_TransFollower"/>
          <p:cNvSpPr>
            <a:spLocks noChangeArrowheads="1"/>
          </p:cNvSpPr>
          <p:nvPr/>
        </p:nvSpPr>
        <p:spPr bwMode="auto">
          <a:xfrm>
            <a:off x="0" y="0"/>
            <a:ext cx="127000" cy="1017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Rectangle 20"/>
          <p:cNvSpPr>
            <a:spLocks noGrp="1" noChangeArrowheads="1"/>
          </p:cNvSpPr>
          <p:nvPr>
            <p:ph type="sldNum" sz="quarter" idx="4"/>
          </p:nvPr>
        </p:nvSpPr>
        <p:spPr bwMode="auto">
          <a:xfrm>
            <a:off x="8312150" y="1079500"/>
            <a:ext cx="20037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900">
                <a:solidFill>
                  <a:schemeClr val="bg1"/>
                </a:solidFill>
                <a:latin typeface="+mn-lt"/>
              </a:defRPr>
            </a:lvl1pPr>
          </a:lstStyle>
          <a:p>
            <a:fld id="{81D6455B-B240-4CAC-812F-D824D8B7AD50}" type="slidenum">
              <a:rPr lang="en-GB" smtClean="0"/>
              <a:pPr/>
              <a:t>‹#›</a:t>
            </a:fld>
            <a:endParaRPr lang="en-GB"/>
          </a:p>
        </p:txBody>
      </p:sp>
      <p:sp>
        <p:nvSpPr>
          <p:cNvPr id="1047" name="Text Box 23"/>
          <p:cNvSpPr txBox="1">
            <a:spLocks noChangeArrowheads="1"/>
          </p:cNvSpPr>
          <p:nvPr/>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05197" y="116632"/>
            <a:ext cx="2720857" cy="749000"/>
          </a:xfrm>
          <a:prstGeom prst="rect">
            <a:avLst/>
          </a:prstGeom>
        </p:spPr>
      </p:pic>
      <p:sp>
        <p:nvSpPr>
          <p:cNvPr id="1032" name="tbDate"/>
          <p:cNvSpPr txBox="1">
            <a:spLocks noChangeArrowheads="1"/>
          </p:cNvSpPr>
          <p:nvPr/>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dirty="0" smtClean="0">
                <a:solidFill>
                  <a:schemeClr val="bg1"/>
                </a:solidFill>
                <a:latin typeface="Verdana" pitchFamily="34" charset="0"/>
              </a:rPr>
              <a:t>Date 15-11-2013</a:t>
            </a:r>
            <a:endParaRPr lang="en-GB" sz="900" dirty="0">
              <a:solidFill>
                <a:schemeClr val="bg1"/>
              </a:solidFill>
              <a:latin typeface="Verdana" pitchFamily="34" charset="0"/>
            </a:endParaRPr>
          </a:p>
        </p:txBody>
      </p:sp>
      <p:pic>
        <p:nvPicPr>
          <p:cNvPr id="3" name="Picture 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16714" y="-17662"/>
            <a:ext cx="1024111" cy="10175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84" r:id="rId11"/>
  </p:sldLayoutIdLst>
  <p:timing>
    <p:tnLst>
      <p:par>
        <p:cTn id="1" dur="indefinite" restart="never" nodeType="tmRoot"/>
      </p:par>
    </p:tnLst>
  </p:timing>
  <p:hf hdr="0" ftr="0" dt="0"/>
  <p:txStyles>
    <p:titleStyle>
      <a:lvl1pPr algn="l" rtl="0" fontAlgn="base">
        <a:spcBef>
          <a:spcPct val="0"/>
        </a:spcBef>
        <a:spcAft>
          <a:spcPct val="0"/>
        </a:spcAft>
        <a:defRPr sz="3000" baseline="0">
          <a:solidFill>
            <a:schemeClr val="tx1"/>
          </a:solidFill>
          <a:latin typeface="+mj-lt"/>
          <a:ea typeface="+mj-ea"/>
          <a:cs typeface="+mj-cs"/>
        </a:defRPr>
      </a:lvl1pPr>
      <a:lvl2pPr algn="l" rtl="0" fontAlgn="base">
        <a:spcBef>
          <a:spcPct val="0"/>
        </a:spcBef>
        <a:spcAft>
          <a:spcPct val="0"/>
        </a:spcAft>
        <a:defRPr sz="4200">
          <a:solidFill>
            <a:schemeClr val="tx1"/>
          </a:solidFill>
          <a:latin typeface="Verdana" pitchFamily="34" charset="0"/>
          <a:cs typeface="Arial" charset="0"/>
        </a:defRPr>
      </a:lvl2pPr>
      <a:lvl3pPr algn="l" rtl="0" fontAlgn="base">
        <a:spcBef>
          <a:spcPct val="0"/>
        </a:spcBef>
        <a:spcAft>
          <a:spcPct val="0"/>
        </a:spcAft>
        <a:defRPr sz="4200">
          <a:solidFill>
            <a:schemeClr val="tx1"/>
          </a:solidFill>
          <a:latin typeface="Verdana" pitchFamily="34" charset="0"/>
          <a:cs typeface="Arial" charset="0"/>
        </a:defRPr>
      </a:lvl3pPr>
      <a:lvl4pPr algn="l" rtl="0" fontAlgn="base">
        <a:spcBef>
          <a:spcPct val="0"/>
        </a:spcBef>
        <a:spcAft>
          <a:spcPct val="0"/>
        </a:spcAft>
        <a:defRPr sz="4200">
          <a:solidFill>
            <a:schemeClr val="tx1"/>
          </a:solidFill>
          <a:latin typeface="Verdana" pitchFamily="34" charset="0"/>
          <a:cs typeface="Arial" charset="0"/>
        </a:defRPr>
      </a:lvl4pPr>
      <a:lvl5pPr algn="l" rtl="0" fontAlgn="base">
        <a:spcBef>
          <a:spcPct val="0"/>
        </a:spcBef>
        <a:spcAft>
          <a:spcPct val="0"/>
        </a:spcAft>
        <a:defRPr sz="4200">
          <a:solidFill>
            <a:schemeClr val="tx1"/>
          </a:solidFill>
          <a:latin typeface="Verdana" pitchFamily="34"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p:titleStyle>
    <p:bodyStyle>
      <a:lvl1pPr marL="249238" indent="-249238" algn="l" rtl="0" fontAlgn="base">
        <a:spcBef>
          <a:spcPct val="20000"/>
        </a:spcBef>
        <a:spcAft>
          <a:spcPct val="0"/>
        </a:spcAft>
        <a:buFont typeface="Verdana" pitchFamily="34" charset="0"/>
        <a:buChar char="›"/>
        <a:defRPr sz="2000" baseline="0">
          <a:solidFill>
            <a:schemeClr val="tx1"/>
          </a:solidFill>
          <a:latin typeface="+mn-lt"/>
          <a:ea typeface="+mn-ea"/>
          <a:cs typeface="+mn-cs"/>
        </a:defRPr>
      </a:lvl1pPr>
      <a:lvl2pPr marL="501650" indent="-250825" algn="l" rtl="0" fontAlgn="base">
        <a:spcBef>
          <a:spcPct val="20000"/>
        </a:spcBef>
        <a:spcAft>
          <a:spcPct val="0"/>
        </a:spcAft>
        <a:buSzPct val="50000"/>
        <a:buFont typeface="Wingdings" pitchFamily="2" charset="2"/>
        <a:buChar char="§"/>
        <a:defRPr sz="1800" baseline="0">
          <a:solidFill>
            <a:schemeClr val="tx1"/>
          </a:solidFill>
          <a:latin typeface="+mn-lt"/>
          <a:cs typeface="+mn-cs"/>
        </a:defRPr>
      </a:lvl2pPr>
      <a:lvl3pPr marL="744538" indent="-242888" algn="l" rtl="0" fontAlgn="base">
        <a:spcBef>
          <a:spcPct val="20000"/>
        </a:spcBef>
        <a:spcAft>
          <a:spcPct val="0"/>
        </a:spcAft>
        <a:buSzPct val="85000"/>
        <a:buFont typeface="Courier New" pitchFamily="49" charset="0"/>
        <a:buChar char="-"/>
        <a:defRPr sz="1800" baseline="0">
          <a:solidFill>
            <a:schemeClr val="tx1"/>
          </a:solidFill>
          <a:latin typeface="+mn-lt"/>
          <a:cs typeface="+mn-cs"/>
        </a:defRPr>
      </a:lvl3pPr>
      <a:lvl4pPr marL="1009650" indent="-263525" algn="l" rtl="0" fontAlgn="base">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fontAlgn="base">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0" y="2230438"/>
            <a:ext cx="91408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17" rIns="267843" bIns="45717" numCol="1" anchor="t" anchorCtr="0" compatLnSpc="1">
            <a:prstTxWarp prst="textNoShape">
              <a:avLst/>
            </a:prstTxWarp>
          </a:bodyPr>
          <a:lstStyle/>
          <a:p>
            <a:pPr lvl="0"/>
            <a:r>
              <a:rPr lang="en-GB" smtClean="0"/>
              <a:t>Click to edit Master text styles</a:t>
            </a:r>
          </a:p>
          <a:p>
            <a:pPr lvl="1"/>
            <a:r>
              <a:rPr lang="en-GB" smtClean="0"/>
              <a:t>Second level</a:t>
            </a:r>
          </a:p>
          <a:p>
            <a:pPr lvl="0"/>
            <a:r>
              <a:rPr lang="en-GB" smtClean="0"/>
              <a:t>Third level</a:t>
            </a:r>
          </a:p>
          <a:p>
            <a:pPr lvl="1"/>
            <a:r>
              <a:rPr lang="en-GB" smtClean="0"/>
              <a:t>Fourth level</a:t>
            </a:r>
          </a:p>
          <a:p>
            <a:pPr lvl="2"/>
            <a:r>
              <a:rPr lang="en-GB" smtClean="0"/>
              <a:t>Fifth level</a:t>
            </a:r>
          </a:p>
        </p:txBody>
      </p:sp>
      <p:sp>
        <p:nvSpPr>
          <p:cNvPr id="5127" name="Rectangle 7"/>
          <p:cNvSpPr>
            <a:spLocks noChangeArrowheads="1"/>
          </p:cNvSpPr>
          <p:nvPr/>
        </p:nvSpPr>
        <p:spPr bwMode="auto">
          <a:xfrm>
            <a:off x="0" y="1017588"/>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3" name="shape_Transparantie"/>
          <p:cNvSpPr>
            <a:spLocks noChangeArrowheads="1"/>
          </p:cNvSpPr>
          <p:nvPr/>
        </p:nvSpPr>
        <p:spPr bwMode="auto">
          <a:xfrm>
            <a:off x="127000" y="0"/>
            <a:ext cx="254000" cy="1017588"/>
          </a:xfrm>
          <a:prstGeom prst="rect">
            <a:avLst/>
          </a:prstGeom>
          <a:gradFill rotWithShape="1">
            <a:gsLst>
              <a:gs pos="0">
                <a:srgbClr val="FFFFFF"/>
              </a:gs>
              <a:gs pos="100000">
                <a:srgbClr val="FFFFFF">
                  <a:gamma/>
                  <a:shade val="45882"/>
                  <a:invGamma/>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4" name="shape_TransFollower"/>
          <p:cNvSpPr>
            <a:spLocks noChangeArrowheads="1"/>
          </p:cNvSpPr>
          <p:nvPr/>
        </p:nvSpPr>
        <p:spPr bwMode="auto">
          <a:xfrm>
            <a:off x="0" y="0"/>
            <a:ext cx="127000" cy="1017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5131" name="LogoSlash_01" descr="SLASHTRAN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338" cy="473075"/>
          </a:xfrm>
          <a:prstGeom prst="rect">
            <a:avLst/>
          </a:prstGeom>
          <a:noFill/>
          <a:extLst>
            <a:ext uri="{909E8E84-426E-40DD-AFC4-6F175D3DCCD1}">
              <a14:hiddenFill xmlns:a14="http://schemas.microsoft.com/office/drawing/2010/main">
                <a:solidFill>
                  <a:srgbClr val="FFFFFF"/>
                </a:solidFill>
              </a14:hiddenFill>
            </a:ext>
          </a:extLst>
        </p:spPr>
      </p:pic>
      <p:pic>
        <p:nvPicPr>
          <p:cNvPr id="5132" name="LogoSlash_02" descr="SLASHTRAN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86375" y="392113"/>
            <a:ext cx="415925" cy="473075"/>
          </a:xfrm>
          <a:prstGeom prst="rect">
            <a:avLst/>
          </a:prstGeom>
          <a:noFill/>
          <a:extLst>
            <a:ext uri="{909E8E84-426E-40DD-AFC4-6F175D3DCCD1}">
              <a14:hiddenFill xmlns:a14="http://schemas.microsoft.com/office/drawing/2010/main">
                <a:solidFill>
                  <a:srgbClr val="FFFFFF"/>
                </a:solidFill>
              </a14:hiddenFill>
            </a:ext>
          </a:extLst>
        </p:spPr>
      </p:pic>
      <p:sp>
        <p:nvSpPr>
          <p:cNvPr id="5135" name="Rectangle 15"/>
          <p:cNvSpPr>
            <a:spLocks noGrp="1" noChangeArrowheads="1"/>
          </p:cNvSpPr>
          <p:nvPr>
            <p:ph type="sldNum" sz="quarter" idx="4"/>
          </p:nvPr>
        </p:nvSpPr>
        <p:spPr bwMode="auto">
          <a:xfrm>
            <a:off x="8312150" y="1079500"/>
            <a:ext cx="20037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900">
                <a:solidFill>
                  <a:schemeClr val="bg1"/>
                </a:solidFill>
                <a:latin typeface="+mn-lt"/>
              </a:defRPr>
            </a:lvl1pPr>
          </a:lstStyle>
          <a:p>
            <a:fld id="{BF82BDCA-1E45-42D2-8F2F-1DB352AA1D62}" type="slidenum">
              <a:rPr lang="en-GB" smtClean="0"/>
              <a:pPr/>
              <a:t>‹#›</a:t>
            </a:fld>
            <a:endParaRPr lang="en-GB"/>
          </a:p>
        </p:txBody>
      </p:sp>
      <p:sp>
        <p:nvSpPr>
          <p:cNvPr id="5136" name="Rectangle 16"/>
          <p:cNvSpPr>
            <a:spLocks noGrp="1" noChangeArrowheads="1"/>
          </p:cNvSpPr>
          <p:nvPr>
            <p:ph type="title"/>
          </p:nvPr>
        </p:nvSpPr>
        <p:spPr bwMode="auto">
          <a:xfrm>
            <a:off x="0" y="1341438"/>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5720" rIns="270000" bIns="45720" numCol="1" anchor="ctr" anchorCtr="0" compatLnSpc="1">
            <a:prstTxWarp prst="textNoShape">
              <a:avLst/>
            </a:prstTxWarp>
          </a:bodyPr>
          <a:lstStyle/>
          <a:p>
            <a:pPr lvl="0"/>
            <a:r>
              <a:rPr lang="en-GB" smtClean="0"/>
              <a:t>Click to edit Master title style</a:t>
            </a:r>
          </a:p>
        </p:txBody>
      </p:sp>
      <p:sp>
        <p:nvSpPr>
          <p:cNvPr id="5137" name="Text Box 17"/>
          <p:cNvSpPr txBox="1">
            <a:spLocks noChangeArrowheads="1"/>
          </p:cNvSpPr>
          <p:nvPr/>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7050" y="205232"/>
            <a:ext cx="2399004" cy="660400"/>
          </a:xfrm>
          <a:prstGeom prst="rect">
            <a:avLst/>
          </a:prstGeom>
        </p:spPr>
      </p:pic>
      <p:sp>
        <p:nvSpPr>
          <p:cNvPr id="5129" name="tb_Faculty"/>
          <p:cNvSpPr txBox="1">
            <a:spLocks noChangeArrowheads="1"/>
          </p:cNvSpPr>
          <p:nvPr/>
        </p:nvSpPr>
        <p:spPr bwMode="auto">
          <a:xfrm>
            <a:off x="3687763" y="338138"/>
            <a:ext cx="11493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faculty of economics</a:t>
            </a:r>
          </a:p>
          <a:p>
            <a:r>
              <a:rPr lang="en-GB" sz="1000" smtClean="0">
                <a:solidFill>
                  <a:srgbClr val="CC0000"/>
                </a:solidFill>
                <a:latin typeface="Georgia" pitchFamily="18" charset="0"/>
              </a:rPr>
              <a:t>and business</a:t>
            </a:r>
            <a:endParaRPr lang="en-GB" sz="1000">
              <a:solidFill>
                <a:srgbClr val="CC0000"/>
              </a:solidFill>
              <a:latin typeface="Georgia" pitchFamily="18" charset="0"/>
            </a:endParaRPr>
          </a:p>
        </p:txBody>
      </p:sp>
      <p:sp>
        <p:nvSpPr>
          <p:cNvPr id="5130" name="tb_Department"/>
          <p:cNvSpPr txBox="1">
            <a:spLocks noChangeAspect="1" noChangeArrowheads="1"/>
          </p:cNvSpPr>
          <p:nvPr/>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economics, econometrics and finance</a:t>
            </a:r>
            <a:endParaRPr lang="en-GB" sz="1000">
              <a:solidFill>
                <a:srgbClr val="CC0000"/>
              </a:solidFill>
              <a:latin typeface="Georgia" pitchFamily="18" charset="0"/>
            </a:endParaRPr>
          </a:p>
        </p:txBody>
      </p:sp>
      <p:sp>
        <p:nvSpPr>
          <p:cNvPr id="5128" name="tbDate"/>
          <p:cNvSpPr txBox="1">
            <a:spLocks noChangeArrowheads="1"/>
          </p:cNvSpPr>
          <p:nvPr/>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smtClean="0">
                <a:solidFill>
                  <a:schemeClr val="bg1"/>
                </a:solidFill>
                <a:latin typeface="Verdana" pitchFamily="34" charset="0"/>
              </a:rPr>
              <a:t>Date 13-10-2013</a:t>
            </a:r>
            <a:endParaRPr lang="en-GB" sz="90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Verdana" pitchFamily="34" charset="0"/>
          <a:cs typeface="Arial" charset="0"/>
        </a:defRPr>
      </a:lvl2pPr>
      <a:lvl3pPr algn="l" rtl="0" fontAlgn="base">
        <a:spcBef>
          <a:spcPct val="0"/>
        </a:spcBef>
        <a:spcAft>
          <a:spcPct val="0"/>
        </a:spcAft>
        <a:defRPr sz="4200">
          <a:solidFill>
            <a:schemeClr val="tx2"/>
          </a:solidFill>
          <a:latin typeface="Verdana" pitchFamily="34" charset="0"/>
          <a:cs typeface="Arial" charset="0"/>
        </a:defRPr>
      </a:lvl3pPr>
      <a:lvl4pPr algn="l" rtl="0" fontAlgn="base">
        <a:spcBef>
          <a:spcPct val="0"/>
        </a:spcBef>
        <a:spcAft>
          <a:spcPct val="0"/>
        </a:spcAft>
        <a:defRPr sz="4200">
          <a:solidFill>
            <a:schemeClr val="tx2"/>
          </a:solidFill>
          <a:latin typeface="Verdana" pitchFamily="34" charset="0"/>
          <a:cs typeface="Arial" charset="0"/>
        </a:defRPr>
      </a:lvl4pPr>
      <a:lvl5pPr algn="l" rtl="0" fontAlgn="base">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fontAlgn="base">
        <a:spcBef>
          <a:spcPct val="20000"/>
        </a:spcBef>
        <a:spcAft>
          <a:spcPct val="0"/>
        </a:spcAft>
        <a:buFont typeface="Verdana" pitchFamily="34" charset="0"/>
        <a:buChar char="›"/>
        <a:defRPr sz="2500">
          <a:solidFill>
            <a:schemeClr val="tx1"/>
          </a:solidFill>
          <a:latin typeface="+mn-lt"/>
          <a:ea typeface="+mn-ea"/>
          <a:cs typeface="+mn-cs"/>
        </a:defRPr>
      </a:lvl1pPr>
      <a:lvl2pPr marL="517525" indent="-266700" algn="l" rtl="0" fontAlgn="base">
        <a:spcBef>
          <a:spcPct val="20000"/>
        </a:spcBef>
        <a:spcAft>
          <a:spcPct val="0"/>
        </a:spcAft>
        <a:buSzPct val="50000"/>
        <a:buFont typeface="Wingdings" pitchFamily="2" charset="2"/>
        <a:buChar char="§"/>
        <a:defRPr sz="2500">
          <a:solidFill>
            <a:schemeClr val="tx1"/>
          </a:solidFill>
          <a:latin typeface="+mn-lt"/>
          <a:cs typeface="+mn-cs"/>
        </a:defRPr>
      </a:lvl2pPr>
      <a:lvl3pPr marL="760413" indent="-241300" algn="l" rtl="0" fontAlgn="base">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fontAlgn="base">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fontAlgn="base">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bwMode="auto">
          <a:xfrm>
            <a:off x="0" y="2230438"/>
            <a:ext cx="91408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17" rIns="267843" bIns="4571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5" name="Rectangle 7"/>
          <p:cNvSpPr>
            <a:spLocks noChangeArrowheads="1"/>
          </p:cNvSpPr>
          <p:nvPr/>
        </p:nvSpPr>
        <p:spPr bwMode="auto">
          <a:xfrm>
            <a:off x="0" y="1017588"/>
            <a:ext cx="9140825" cy="2667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1" name="shape_Transparantie"/>
          <p:cNvSpPr>
            <a:spLocks noChangeArrowheads="1"/>
          </p:cNvSpPr>
          <p:nvPr/>
        </p:nvSpPr>
        <p:spPr bwMode="auto">
          <a:xfrm>
            <a:off x="127000" y="0"/>
            <a:ext cx="254000" cy="1017588"/>
          </a:xfrm>
          <a:prstGeom prst="rect">
            <a:avLst/>
          </a:prstGeom>
          <a:gradFill rotWithShape="1">
            <a:gsLst>
              <a:gs pos="0">
                <a:srgbClr val="FFFFFF"/>
              </a:gs>
              <a:gs pos="100000">
                <a:srgbClr val="FFFFFF">
                  <a:gamma/>
                  <a:shade val="45882"/>
                  <a:invGamma/>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2" name="shape_TransFollower"/>
          <p:cNvSpPr>
            <a:spLocks noChangeArrowheads="1"/>
          </p:cNvSpPr>
          <p:nvPr/>
        </p:nvSpPr>
        <p:spPr bwMode="auto">
          <a:xfrm>
            <a:off x="0" y="0"/>
            <a:ext cx="127000" cy="10175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7179" name="LogoSlash_01" descr="SLASHTRAN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338" cy="473075"/>
          </a:xfrm>
          <a:prstGeom prst="rect">
            <a:avLst/>
          </a:prstGeom>
          <a:noFill/>
          <a:extLst>
            <a:ext uri="{909E8E84-426E-40DD-AFC4-6F175D3DCCD1}">
              <a14:hiddenFill xmlns:a14="http://schemas.microsoft.com/office/drawing/2010/main">
                <a:solidFill>
                  <a:srgbClr val="FFFFFF"/>
                </a:solidFill>
              </a14:hiddenFill>
            </a:ext>
          </a:extLst>
        </p:spPr>
      </p:pic>
      <p:pic>
        <p:nvPicPr>
          <p:cNvPr id="7180" name="LogoSlash_02" descr="SLASHTRAN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86375" y="392113"/>
            <a:ext cx="415925" cy="473075"/>
          </a:xfrm>
          <a:prstGeom prst="rect">
            <a:avLst/>
          </a:prstGeom>
          <a:noFill/>
          <a:extLst>
            <a:ext uri="{909E8E84-426E-40DD-AFC4-6F175D3DCCD1}">
              <a14:hiddenFill xmlns:a14="http://schemas.microsoft.com/office/drawing/2010/main">
                <a:solidFill>
                  <a:srgbClr val="FFFFFF"/>
                </a:solidFill>
              </a14:hiddenFill>
            </a:ext>
          </a:extLst>
        </p:spPr>
      </p:pic>
      <p:sp>
        <p:nvSpPr>
          <p:cNvPr id="7183" name="Rectangle 15"/>
          <p:cNvSpPr>
            <a:spLocks noGrp="1" noChangeArrowheads="1"/>
          </p:cNvSpPr>
          <p:nvPr>
            <p:ph type="sldNum" sz="quarter" idx="4"/>
          </p:nvPr>
        </p:nvSpPr>
        <p:spPr bwMode="auto">
          <a:xfrm>
            <a:off x="8312150" y="1079500"/>
            <a:ext cx="20037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900">
                <a:solidFill>
                  <a:schemeClr val="bg1"/>
                </a:solidFill>
                <a:latin typeface="+mn-lt"/>
              </a:defRPr>
            </a:lvl1pPr>
          </a:lstStyle>
          <a:p>
            <a:fld id="{CFDC7E18-C40D-48E0-A308-108713F2B97D}" type="slidenum">
              <a:rPr lang="en-GB" smtClean="0"/>
              <a:pPr/>
              <a:t>‹#›</a:t>
            </a:fld>
            <a:endParaRPr lang="en-GB"/>
          </a:p>
        </p:txBody>
      </p:sp>
      <p:sp>
        <p:nvSpPr>
          <p:cNvPr id="7184" name="Rectangle 16"/>
          <p:cNvSpPr>
            <a:spLocks noGrp="1" noChangeArrowheads="1"/>
          </p:cNvSpPr>
          <p:nvPr>
            <p:ph type="title"/>
          </p:nvPr>
        </p:nvSpPr>
        <p:spPr bwMode="auto">
          <a:xfrm>
            <a:off x="0" y="1341438"/>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5720" rIns="270000" bIns="45720" numCol="1" anchor="ctr" anchorCtr="0" compatLnSpc="1">
            <a:prstTxWarp prst="textNoShape">
              <a:avLst/>
            </a:prstTxWarp>
          </a:bodyPr>
          <a:lstStyle/>
          <a:p>
            <a:pPr lvl="0"/>
            <a:r>
              <a:rPr lang="en-GB" smtClean="0"/>
              <a:t>Click to edit Master title style</a:t>
            </a:r>
          </a:p>
        </p:txBody>
      </p:sp>
      <p:sp>
        <p:nvSpPr>
          <p:cNvPr id="7185" name="Text Box 17"/>
          <p:cNvSpPr txBox="1">
            <a:spLocks noChangeArrowheads="1"/>
          </p:cNvSpPr>
          <p:nvPr/>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spcBef>
                <a:spcPct val="50000"/>
              </a:spcBef>
            </a:pPr>
            <a:r>
              <a:rPr lang="en-GB" sz="900" smtClean="0">
                <a:solidFill>
                  <a:schemeClr val="bg1"/>
                </a:solidFill>
                <a:latin typeface="Verdana" pitchFamily="34" charset="0"/>
              </a:rPr>
              <a:t>|</a:t>
            </a:r>
            <a:endParaRPr lang="en-GB" sz="900">
              <a:solidFill>
                <a:schemeClr val="bg1"/>
              </a:solidFill>
              <a:latin typeface="Verdana" pitchFamily="34" charset="0"/>
            </a:endParaRPr>
          </a:p>
        </p:txBody>
      </p:sp>
      <p:pic>
        <p:nvPicPr>
          <p:cNvPr id="2" name="RUGlogoTop"/>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27050" y="205232"/>
            <a:ext cx="2399004" cy="660400"/>
          </a:xfrm>
          <a:prstGeom prst="rect">
            <a:avLst/>
          </a:prstGeom>
        </p:spPr>
      </p:pic>
      <p:sp>
        <p:nvSpPr>
          <p:cNvPr id="7177" name="tb_Faculty"/>
          <p:cNvSpPr txBox="1">
            <a:spLocks noChangeArrowheads="1"/>
          </p:cNvSpPr>
          <p:nvPr/>
        </p:nvSpPr>
        <p:spPr bwMode="auto">
          <a:xfrm>
            <a:off x="3687763" y="338138"/>
            <a:ext cx="11493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faculty of economics</a:t>
            </a:r>
          </a:p>
          <a:p>
            <a:r>
              <a:rPr lang="en-GB" sz="1000" smtClean="0">
                <a:solidFill>
                  <a:srgbClr val="CC0000"/>
                </a:solidFill>
                <a:latin typeface="Georgia" pitchFamily="18" charset="0"/>
              </a:rPr>
              <a:t>and business</a:t>
            </a:r>
            <a:endParaRPr lang="en-GB" sz="1000">
              <a:solidFill>
                <a:srgbClr val="CC0000"/>
              </a:solidFill>
              <a:latin typeface="Georgia" pitchFamily="18" charset="0"/>
            </a:endParaRPr>
          </a:p>
        </p:txBody>
      </p:sp>
      <p:sp>
        <p:nvSpPr>
          <p:cNvPr id="7178" name="tb_Department"/>
          <p:cNvSpPr txBox="1">
            <a:spLocks noChangeArrowheads="1"/>
          </p:cNvSpPr>
          <p:nvPr/>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r>
              <a:rPr lang="en-GB" sz="1000" smtClean="0">
                <a:solidFill>
                  <a:srgbClr val="CC0000"/>
                </a:solidFill>
                <a:latin typeface="Georgia" pitchFamily="18" charset="0"/>
              </a:rPr>
              <a:t>economics, econometrics and finance</a:t>
            </a:r>
            <a:endParaRPr lang="en-GB" sz="1000">
              <a:solidFill>
                <a:srgbClr val="CC0000"/>
              </a:solidFill>
              <a:latin typeface="Georgia" pitchFamily="18" charset="0"/>
            </a:endParaRPr>
          </a:p>
        </p:txBody>
      </p:sp>
      <p:sp>
        <p:nvSpPr>
          <p:cNvPr id="7176" name="tbDate"/>
          <p:cNvSpPr txBox="1">
            <a:spLocks noChangeArrowheads="1"/>
          </p:cNvSpPr>
          <p:nvPr/>
        </p:nvSpPr>
        <p:spPr bwMode="auto">
          <a:xfrm>
            <a:off x="7173702" y="1079500"/>
            <a:ext cx="1006686"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pPr>
            <a:r>
              <a:rPr lang="en-GB" sz="900" smtClean="0">
                <a:solidFill>
                  <a:schemeClr val="bg1"/>
                </a:solidFill>
                <a:latin typeface="Verdana" pitchFamily="34" charset="0"/>
              </a:rPr>
              <a:t>Date 13-10-2013</a:t>
            </a:r>
            <a:endParaRPr lang="en-GB" sz="90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5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Verdana" pitchFamily="34" charset="0"/>
          <a:cs typeface="Arial" charset="0"/>
        </a:defRPr>
      </a:lvl2pPr>
      <a:lvl3pPr algn="l" rtl="0" fontAlgn="base">
        <a:spcBef>
          <a:spcPct val="0"/>
        </a:spcBef>
        <a:spcAft>
          <a:spcPct val="0"/>
        </a:spcAft>
        <a:defRPr sz="4200">
          <a:solidFill>
            <a:schemeClr val="tx2"/>
          </a:solidFill>
          <a:latin typeface="Verdana" pitchFamily="34" charset="0"/>
          <a:cs typeface="Arial" charset="0"/>
        </a:defRPr>
      </a:lvl3pPr>
      <a:lvl4pPr algn="l" rtl="0" fontAlgn="base">
        <a:spcBef>
          <a:spcPct val="0"/>
        </a:spcBef>
        <a:spcAft>
          <a:spcPct val="0"/>
        </a:spcAft>
        <a:defRPr sz="4200">
          <a:solidFill>
            <a:schemeClr val="tx2"/>
          </a:solidFill>
          <a:latin typeface="Verdana" pitchFamily="34" charset="0"/>
          <a:cs typeface="Arial" charset="0"/>
        </a:defRPr>
      </a:lvl4pPr>
      <a:lvl5pPr algn="l" rtl="0" fontAlgn="base">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fontAlgn="base">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fontAlgn="base">
        <a:spcBef>
          <a:spcPct val="20000"/>
        </a:spcBef>
        <a:spcAft>
          <a:spcPct val="0"/>
        </a:spcAft>
        <a:buSzPct val="50000"/>
        <a:buFont typeface="Wingdings" pitchFamily="2" charset="2"/>
        <a:buChar char="§"/>
        <a:defRPr sz="2500">
          <a:solidFill>
            <a:schemeClr val="tx1"/>
          </a:solidFill>
          <a:latin typeface="+mn-lt"/>
          <a:cs typeface="+mn-cs"/>
        </a:defRPr>
      </a:lvl2pPr>
      <a:lvl3pPr marL="760413" indent="-258763" algn="l" rtl="0" fontAlgn="base">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fontAlgn="base">
        <a:spcBef>
          <a:spcPct val="20000"/>
        </a:spcBef>
        <a:spcAft>
          <a:spcPct val="0"/>
        </a:spcAft>
        <a:buFont typeface="Courier New" pitchFamily="49" charset="0"/>
        <a:buChar char="-"/>
        <a:defRPr sz="2500">
          <a:solidFill>
            <a:schemeClr val="tx1"/>
          </a:solidFill>
          <a:latin typeface="+mn-lt"/>
          <a:cs typeface="+mn-cs"/>
        </a:defRPr>
      </a:lvl4pPr>
      <a:lvl5pPr marL="1268413" indent="-257175" algn="l" rtl="0" fontAlgn="base">
        <a:spcBef>
          <a:spcPct val="20000"/>
        </a:spcBef>
        <a:spcAft>
          <a:spcPct val="0"/>
        </a:spcAft>
        <a:buFont typeface="Courier New" pitchFamily="49" charset="0"/>
        <a:buChar char="-"/>
        <a:defRPr sz="2500">
          <a:solidFill>
            <a:schemeClr val="tx1"/>
          </a:solidFill>
          <a:latin typeface="+mn-lt"/>
          <a:cs typeface="+mn-cs"/>
        </a:defRPr>
      </a:lvl5pPr>
      <a:lvl6pPr marL="1725613" indent="-257175" algn="l" rtl="0" fontAlgn="base">
        <a:spcBef>
          <a:spcPct val="20000"/>
        </a:spcBef>
        <a:spcAft>
          <a:spcPct val="0"/>
        </a:spcAft>
        <a:buFont typeface="Courier New" pitchFamily="49" charset="0"/>
        <a:buChar char="-"/>
        <a:defRPr sz="2500">
          <a:solidFill>
            <a:schemeClr val="tx1"/>
          </a:solidFill>
          <a:latin typeface="+mn-lt"/>
          <a:cs typeface="+mn-cs"/>
        </a:defRPr>
      </a:lvl6pPr>
      <a:lvl7pPr marL="2182813" indent="-257175" algn="l" rtl="0" fontAlgn="base">
        <a:spcBef>
          <a:spcPct val="20000"/>
        </a:spcBef>
        <a:spcAft>
          <a:spcPct val="0"/>
        </a:spcAft>
        <a:buFont typeface="Courier New" pitchFamily="49" charset="0"/>
        <a:buChar char="-"/>
        <a:defRPr sz="2500">
          <a:solidFill>
            <a:schemeClr val="tx1"/>
          </a:solidFill>
          <a:latin typeface="+mn-lt"/>
          <a:cs typeface="+mn-cs"/>
        </a:defRPr>
      </a:lvl7pPr>
      <a:lvl8pPr marL="2640013" indent="-257175" algn="l" rtl="0" fontAlgn="base">
        <a:spcBef>
          <a:spcPct val="20000"/>
        </a:spcBef>
        <a:spcAft>
          <a:spcPct val="0"/>
        </a:spcAft>
        <a:buFont typeface="Courier New" pitchFamily="49" charset="0"/>
        <a:buChar char="-"/>
        <a:defRPr sz="2500">
          <a:solidFill>
            <a:schemeClr val="tx1"/>
          </a:solidFill>
          <a:latin typeface="+mn-lt"/>
          <a:cs typeface="+mn-cs"/>
        </a:defRPr>
      </a:lvl8pPr>
      <a:lvl9pPr marL="3097213" indent="-257175"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4"/>
          </p:nvPr>
        </p:nvSpPr>
        <p:spPr/>
        <p:txBody>
          <a:bodyPr/>
          <a:lstStyle/>
          <a:p>
            <a:fld id="{B40FCCE3-DAB2-45EE-AF94-8CD3F3CBBD4B}" type="slidenum">
              <a:rPr lang="nl-NL"/>
              <a:pPr/>
              <a:t>1</a:t>
            </a:fld>
            <a:endParaRPr lang="nl-NL"/>
          </a:p>
        </p:txBody>
      </p:sp>
      <p:sp>
        <p:nvSpPr>
          <p:cNvPr id="2050" name="Rectangle 2"/>
          <p:cNvSpPr>
            <a:spLocks noGrp="1" noChangeArrowheads="1"/>
          </p:cNvSpPr>
          <p:nvPr>
            <p:ph type="ctrTitle"/>
          </p:nvPr>
        </p:nvSpPr>
        <p:spPr>
          <a:xfrm>
            <a:off x="0" y="1284288"/>
            <a:ext cx="9144000" cy="2282878"/>
          </a:xfrm>
        </p:spPr>
        <p:txBody>
          <a:bodyPr/>
          <a:lstStyle/>
          <a:p>
            <a:pPr algn="ctr"/>
            <a:r>
              <a:rPr lang="en-US" sz="4000" kern="1200" dirty="0">
                <a:solidFill>
                  <a:srgbClr val="FFFFFF"/>
                </a:solidFill>
                <a:latin typeface="Franklin Gothic Book"/>
              </a:rPr>
              <a:t>Does the information content of payout initiations and omissions influence firm risks?</a:t>
            </a:r>
            <a:endParaRPr lang="en-GB" dirty="0"/>
          </a:p>
        </p:txBody>
      </p:sp>
      <p:sp>
        <p:nvSpPr>
          <p:cNvPr id="2051" name="Rectangle 3"/>
          <p:cNvSpPr>
            <a:spLocks noGrp="1" noChangeArrowheads="1"/>
          </p:cNvSpPr>
          <p:nvPr>
            <p:ph type="subTitle" idx="1"/>
          </p:nvPr>
        </p:nvSpPr>
        <p:spPr>
          <a:xfrm>
            <a:off x="0" y="4077072"/>
            <a:ext cx="9140825" cy="1905000"/>
          </a:xfrm>
        </p:spPr>
        <p:txBody>
          <a:bodyPr/>
          <a:lstStyle/>
          <a:p>
            <a:pPr algn="ctr"/>
            <a:r>
              <a:rPr lang="en-GB" dirty="0" smtClean="0"/>
              <a:t>Henk von Eije, </a:t>
            </a:r>
            <a:r>
              <a:rPr lang="en-GB" dirty="0" err="1" smtClean="0"/>
              <a:t>Abhinav</a:t>
            </a:r>
            <a:r>
              <a:rPr lang="en-GB" dirty="0" smtClean="0"/>
              <a:t> </a:t>
            </a:r>
            <a:r>
              <a:rPr lang="en-GB" dirty="0" err="1" smtClean="0"/>
              <a:t>Goyal</a:t>
            </a:r>
            <a:r>
              <a:rPr lang="en-GB" dirty="0" smtClean="0"/>
              <a:t>, and Cal </a:t>
            </a:r>
            <a:r>
              <a:rPr lang="en-GB" dirty="0" err="1" smtClean="0"/>
              <a:t>Muckley</a:t>
            </a:r>
            <a:endParaRPr lang="en-GB" dirty="0" smtClean="0"/>
          </a:p>
          <a:p>
            <a:pPr algn="ctr"/>
            <a:endParaRPr lang="en-GB" dirty="0" smtClean="0"/>
          </a:p>
          <a:p>
            <a:pPr algn="ctr"/>
            <a:r>
              <a:rPr lang="en-GB" dirty="0" smtClean="0"/>
              <a:t>University of Groningen</a:t>
            </a:r>
          </a:p>
          <a:p>
            <a:pPr algn="ctr"/>
            <a:r>
              <a:rPr lang="en-GB" dirty="0" smtClean="0"/>
              <a:t>University of Liverpool</a:t>
            </a:r>
          </a:p>
          <a:p>
            <a:pPr algn="ctr"/>
            <a:r>
              <a:rPr lang="en-GB" dirty="0" smtClean="0"/>
              <a:t>University College Dublin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Econometric novelty of our approach</a:t>
            </a:r>
            <a:endParaRPr lang="en-GB" dirty="0"/>
          </a:p>
        </p:txBody>
      </p:sp>
      <p:sp>
        <p:nvSpPr>
          <p:cNvPr id="3" name="Content Placeholder 2"/>
          <p:cNvSpPr>
            <a:spLocks noGrp="1"/>
          </p:cNvSpPr>
          <p:nvPr>
            <p:ph idx="1"/>
          </p:nvPr>
        </p:nvSpPr>
        <p:spPr/>
        <p:txBody>
          <a:bodyPr/>
          <a:lstStyle/>
          <a:p>
            <a:r>
              <a:rPr lang="en-GB" dirty="0" smtClean="0"/>
              <a:t>GMS (</a:t>
            </a:r>
            <a:r>
              <a:rPr lang="en-GB" dirty="0" smtClean="0"/>
              <a:t>2002) and </a:t>
            </a:r>
            <a:r>
              <a:rPr lang="en-GB" dirty="0" smtClean="0"/>
              <a:t>GM (</a:t>
            </a:r>
            <a:r>
              <a:rPr lang="en-GB" dirty="0" smtClean="0"/>
              <a:t>2004) use matching on risk factors and differences in differences</a:t>
            </a:r>
          </a:p>
          <a:p>
            <a:endParaRPr lang="en-GB" dirty="0" smtClean="0"/>
          </a:p>
          <a:p>
            <a:r>
              <a:rPr lang="en-GB" dirty="0" smtClean="0"/>
              <a:t>We do not use risk factors, but a comprehensive set of observable variables that explain initiation and omission propensities</a:t>
            </a:r>
          </a:p>
          <a:p>
            <a:endParaRPr lang="en-GB" dirty="0" smtClean="0"/>
          </a:p>
          <a:p>
            <a:r>
              <a:rPr lang="en-GB" dirty="0" smtClean="0"/>
              <a:t>We then search for counterfactual firms that are similar to treated firms (which initiate -or omit- a </a:t>
            </a:r>
            <a:r>
              <a:rPr lang="en-GB" dirty="0" err="1" smtClean="0"/>
              <a:t>payout</a:t>
            </a:r>
            <a:r>
              <a:rPr lang="en-GB" dirty="0" smtClean="0"/>
              <a:t>) and compare the risk </a:t>
            </a:r>
            <a:r>
              <a:rPr lang="en-GB" b="1" dirty="0" smtClean="0"/>
              <a:t>changes</a:t>
            </a:r>
            <a:r>
              <a:rPr lang="en-GB" dirty="0" smtClean="0"/>
              <a:t> of the treated to the risk changes of the counterfactual </a:t>
            </a:r>
            <a:r>
              <a:rPr lang="en-GB" dirty="0" smtClean="0"/>
              <a:t>firms (also </a:t>
            </a:r>
            <a:r>
              <a:rPr lang="en-GB" dirty="0" err="1" smtClean="0"/>
              <a:t>DiD</a:t>
            </a:r>
            <a:r>
              <a:rPr lang="en-GB" dirty="0" smtClean="0"/>
              <a:t>)</a:t>
            </a:r>
            <a:endParaRPr lang="en-GB"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10</a:t>
            </a:fld>
            <a:endParaRPr lang="nl-NL"/>
          </a:p>
        </p:txBody>
      </p:sp>
    </p:spTree>
    <p:extLst>
      <p:ext uri="{BB962C8B-B14F-4D97-AF65-F5344CB8AC3E}">
        <p14:creationId xmlns:p14="http://schemas.microsoft.com/office/powerpoint/2010/main" val="1935869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a:t>
            </a:r>
            <a:r>
              <a:rPr lang="en-US" dirty="0" smtClean="0"/>
              <a:t>semi-strong efficient </a:t>
            </a:r>
            <a:r>
              <a:rPr lang="en-US" dirty="0" smtClean="0"/>
              <a:t>markets …</a:t>
            </a:r>
            <a:endParaRPr lang="en-US" dirty="0"/>
          </a:p>
        </p:txBody>
      </p:sp>
      <p:sp>
        <p:nvSpPr>
          <p:cNvPr id="3" name="Content Placeholder 2"/>
          <p:cNvSpPr>
            <a:spLocks noGrp="1"/>
          </p:cNvSpPr>
          <p:nvPr>
            <p:ph idx="1"/>
          </p:nvPr>
        </p:nvSpPr>
        <p:spPr/>
        <p:txBody>
          <a:bodyPr/>
          <a:lstStyle/>
          <a:p>
            <a:r>
              <a:rPr lang="en-US" dirty="0" smtClean="0"/>
              <a:t>A payout initiation (or omission) may easily be anticipated, and therefore there may not be any news in such changes</a:t>
            </a:r>
          </a:p>
          <a:p>
            <a:r>
              <a:rPr lang="en-US" dirty="0" smtClean="0"/>
              <a:t>So we tried to gauge what investors might know (we used 10 variables to capture their possible knowledge of payout initiations and 11 for knowledge of omissions)</a:t>
            </a:r>
          </a:p>
          <a:p>
            <a:endParaRPr lang="en-US" dirty="0" smtClean="0"/>
          </a:p>
          <a:p>
            <a:r>
              <a:rPr lang="en-US" dirty="0" smtClean="0"/>
              <a:t>Then </a:t>
            </a:r>
            <a:r>
              <a:rPr lang="en-US" dirty="0" smtClean="0"/>
              <a:t>we applied logit analysis to the initiations (omissions</a:t>
            </a:r>
            <a:r>
              <a:rPr lang="en-US" dirty="0" smtClean="0"/>
              <a:t>)</a:t>
            </a:r>
          </a:p>
          <a:p>
            <a:r>
              <a:rPr lang="en-US" dirty="0" smtClean="0"/>
              <a:t>Using the resulting coefficients gave us the propensity scores for the likelihood to initiate (or omit) for all firms</a:t>
            </a:r>
            <a:r>
              <a:rPr lang="en-US" dirty="0" smtClean="0"/>
              <a:t> us</a:t>
            </a:r>
            <a:endParaRPr lang="en-US" dirty="0" smtClean="0"/>
          </a:p>
        </p:txBody>
      </p:sp>
      <p:sp>
        <p:nvSpPr>
          <p:cNvPr id="4" name="Slide Number Placeholder 3"/>
          <p:cNvSpPr>
            <a:spLocks noGrp="1"/>
          </p:cNvSpPr>
          <p:nvPr>
            <p:ph type="sldNum" sz="quarter" idx="10"/>
          </p:nvPr>
        </p:nvSpPr>
        <p:spPr/>
        <p:txBody>
          <a:bodyPr/>
          <a:lstStyle/>
          <a:p>
            <a:fld id="{A276B151-6850-401D-9CBF-6911062C0470}" type="slidenum">
              <a:rPr lang="nl-NL" smtClean="0"/>
              <a:pPr/>
              <a:t>11</a:t>
            </a:fld>
            <a:endParaRPr lang="nl-NL"/>
          </a:p>
        </p:txBody>
      </p:sp>
    </p:spTree>
    <p:extLst>
      <p:ext uri="{BB962C8B-B14F-4D97-AF65-F5344CB8AC3E}">
        <p14:creationId xmlns:p14="http://schemas.microsoft.com/office/powerpoint/2010/main" val="305718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on propensity scores</a:t>
            </a:r>
            <a:endParaRPr lang="en-US" dirty="0"/>
          </a:p>
        </p:txBody>
      </p:sp>
      <p:sp>
        <p:nvSpPr>
          <p:cNvPr id="3" name="Content Placeholder 2"/>
          <p:cNvSpPr>
            <a:spLocks noGrp="1"/>
          </p:cNvSpPr>
          <p:nvPr>
            <p:ph idx="1"/>
          </p:nvPr>
        </p:nvSpPr>
        <p:spPr/>
        <p:txBody>
          <a:bodyPr/>
          <a:lstStyle/>
          <a:p>
            <a:r>
              <a:rPr lang="en-US" dirty="0" smtClean="0"/>
              <a:t>So we could find firms that were </a:t>
            </a:r>
            <a:r>
              <a:rPr lang="en-US" dirty="0"/>
              <a:t>very </a:t>
            </a:r>
            <a:r>
              <a:rPr lang="en-US" dirty="0" smtClean="0"/>
              <a:t>comparable with respect to the propensity scores</a:t>
            </a:r>
          </a:p>
          <a:p>
            <a:r>
              <a:rPr lang="en-US" dirty="0" smtClean="0"/>
              <a:t>So we applied various matching techniques to the propensity scores (nearest neighbor, local linear regression)</a:t>
            </a:r>
            <a:endParaRPr lang="en-US" dirty="0"/>
          </a:p>
          <a:p>
            <a:endParaRPr lang="en-US" dirty="0" smtClean="0"/>
          </a:p>
          <a:p>
            <a:r>
              <a:rPr lang="en-US" dirty="0" smtClean="0"/>
              <a:t>After </a:t>
            </a:r>
            <a:r>
              <a:rPr lang="en-US" dirty="0"/>
              <a:t>matching we could compare the risk levels between treated (initiators and </a:t>
            </a:r>
            <a:r>
              <a:rPr lang="en-US" dirty="0" smtClean="0"/>
              <a:t>omitting) firms </a:t>
            </a:r>
            <a:r>
              <a:rPr lang="en-US" dirty="0"/>
              <a:t>and counterfactuals after the treatment. </a:t>
            </a:r>
            <a:endParaRPr lang="en-US" dirty="0" smtClean="0"/>
          </a:p>
          <a:p>
            <a:r>
              <a:rPr lang="en-US" dirty="0" smtClean="0"/>
              <a:t>This is in fact a procedure where you control for </a:t>
            </a:r>
            <a:r>
              <a:rPr lang="en-US" dirty="0"/>
              <a:t>time varying effects of changes in the covariates</a:t>
            </a:r>
          </a:p>
          <a:p>
            <a:endParaRPr lang="en-US" dirty="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12</a:t>
            </a:fld>
            <a:endParaRPr lang="nl-NL"/>
          </a:p>
        </p:txBody>
      </p:sp>
    </p:spTree>
    <p:extLst>
      <p:ext uri="{BB962C8B-B14F-4D97-AF65-F5344CB8AC3E}">
        <p14:creationId xmlns:p14="http://schemas.microsoft.com/office/powerpoint/2010/main" val="1763968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also difference in differences?</a:t>
            </a:r>
            <a:endParaRPr lang="en-US" dirty="0"/>
          </a:p>
        </p:txBody>
      </p:sp>
      <p:sp>
        <p:nvSpPr>
          <p:cNvPr id="3" name="Content Placeholder 2"/>
          <p:cNvSpPr>
            <a:spLocks noGrp="1"/>
          </p:cNvSpPr>
          <p:nvPr>
            <p:ph idx="1"/>
          </p:nvPr>
        </p:nvSpPr>
        <p:spPr/>
        <p:txBody>
          <a:bodyPr/>
          <a:lstStyle/>
          <a:p>
            <a:r>
              <a:rPr lang="en-US" dirty="0" smtClean="0"/>
              <a:t>Still we </a:t>
            </a:r>
            <a:r>
              <a:rPr lang="en-US" dirty="0"/>
              <a:t>preferred to compare the risk </a:t>
            </a:r>
            <a:r>
              <a:rPr lang="en-US" b="1" dirty="0"/>
              <a:t>changes</a:t>
            </a:r>
            <a:r>
              <a:rPr lang="en-US" dirty="0"/>
              <a:t> of </a:t>
            </a:r>
            <a:r>
              <a:rPr lang="en-US" dirty="0" smtClean="0"/>
              <a:t>both treated and counterfactuals for two reasons:</a:t>
            </a:r>
          </a:p>
          <a:p>
            <a:pPr lvl="1"/>
            <a:r>
              <a:rPr lang="en-US" dirty="0" smtClean="0"/>
              <a:t>We do not match on the risk measures, but we match on the propensity score to treat </a:t>
            </a:r>
          </a:p>
          <a:p>
            <a:pPr lvl="1"/>
            <a:r>
              <a:rPr lang="en-US" dirty="0" smtClean="0"/>
              <a:t>Therefore </a:t>
            </a:r>
            <a:r>
              <a:rPr lang="en-US" dirty="0" smtClean="0"/>
              <a:t>the initial </a:t>
            </a:r>
            <a:r>
              <a:rPr lang="en-US" dirty="0" smtClean="0"/>
              <a:t>risk measures between treated and counterfactuals may differ and this may bias the estimated effects with pure PSM only (i.e. after PSM there may still be time invariant biases). </a:t>
            </a:r>
            <a:r>
              <a:rPr lang="en-US" dirty="0" err="1" smtClean="0"/>
              <a:t>DiD</a:t>
            </a:r>
            <a:r>
              <a:rPr lang="en-US" dirty="0" smtClean="0"/>
              <a:t> </a:t>
            </a:r>
            <a:r>
              <a:rPr lang="en-US" dirty="0" smtClean="0"/>
              <a:t>copes with that.</a:t>
            </a:r>
          </a:p>
          <a:p>
            <a:r>
              <a:rPr lang="en-US" dirty="0" smtClean="0"/>
              <a:t>We, however, now </a:t>
            </a:r>
            <a:r>
              <a:rPr lang="en-US" dirty="0" smtClean="0"/>
              <a:t>have to assume </a:t>
            </a:r>
            <a:r>
              <a:rPr lang="en-US" dirty="0" smtClean="0"/>
              <a:t>that </a:t>
            </a:r>
            <a:r>
              <a:rPr lang="en-US" dirty="0" smtClean="0"/>
              <a:t>-during </a:t>
            </a:r>
            <a:r>
              <a:rPr lang="en-US" dirty="0" smtClean="0"/>
              <a:t>the measurement of the </a:t>
            </a:r>
            <a:r>
              <a:rPr lang="en-US" dirty="0" smtClean="0"/>
              <a:t>changes- </a:t>
            </a:r>
            <a:r>
              <a:rPr lang="en-US" dirty="0" smtClean="0"/>
              <a:t>the treated and matched </a:t>
            </a:r>
            <a:r>
              <a:rPr lang="en-US" dirty="0" smtClean="0"/>
              <a:t>counterfactual firms </a:t>
            </a:r>
            <a:r>
              <a:rPr lang="en-US" dirty="0" smtClean="0"/>
              <a:t>do not change </a:t>
            </a:r>
            <a:r>
              <a:rPr lang="en-US" dirty="0" smtClean="0"/>
              <a:t>systematically different</a:t>
            </a:r>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13</a:t>
            </a:fld>
            <a:endParaRPr lang="nl-NL"/>
          </a:p>
        </p:txBody>
      </p:sp>
    </p:spTree>
    <p:extLst>
      <p:ext uri="{BB962C8B-B14F-4D97-AF65-F5344CB8AC3E}">
        <p14:creationId xmlns:p14="http://schemas.microsoft.com/office/powerpoint/2010/main" val="2492923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methodological innovations</a:t>
            </a:r>
            <a:endParaRPr lang="en-GB" dirty="0"/>
          </a:p>
        </p:txBody>
      </p:sp>
      <p:sp>
        <p:nvSpPr>
          <p:cNvPr id="3" name="Content Placeholder 2"/>
          <p:cNvSpPr>
            <a:spLocks noGrp="1"/>
          </p:cNvSpPr>
          <p:nvPr>
            <p:ph idx="1"/>
          </p:nvPr>
        </p:nvSpPr>
        <p:spPr/>
        <p:txBody>
          <a:bodyPr/>
          <a:lstStyle/>
          <a:p>
            <a:r>
              <a:rPr lang="en-US" dirty="0" smtClean="0"/>
              <a:t>We measure effects of actual payouts, because repurchase announcements are </a:t>
            </a:r>
            <a:r>
              <a:rPr lang="en-US" dirty="0" smtClean="0"/>
              <a:t>not all strong commitments</a:t>
            </a:r>
            <a:endParaRPr lang="en-US" dirty="0" smtClean="0"/>
          </a:p>
          <a:p>
            <a:endParaRPr lang="en-US" dirty="0" smtClean="0"/>
          </a:p>
          <a:p>
            <a:r>
              <a:rPr lang="en-US" dirty="0" smtClean="0"/>
              <a:t>Measure changes in risk between t-2 and t+1</a:t>
            </a:r>
          </a:p>
          <a:p>
            <a:endParaRPr lang="en-US" dirty="0" smtClean="0"/>
          </a:p>
          <a:p>
            <a:r>
              <a:rPr lang="en-US" dirty="0" smtClean="0"/>
              <a:t>Omit confounding </a:t>
            </a:r>
            <a:r>
              <a:rPr lang="en-US" dirty="0"/>
              <a:t>payout </a:t>
            </a:r>
            <a:r>
              <a:rPr lang="en-US" dirty="0" smtClean="0"/>
              <a:t>types from t-2 till t+1 to  </a:t>
            </a:r>
            <a:r>
              <a:rPr lang="en-US" dirty="0"/>
              <a:t>measure the pure effects of </a:t>
            </a:r>
            <a:r>
              <a:rPr lang="en-US" dirty="0" smtClean="0"/>
              <a:t>dividend </a:t>
            </a:r>
            <a:r>
              <a:rPr lang="en-US" dirty="0"/>
              <a:t>and </a:t>
            </a:r>
            <a:r>
              <a:rPr lang="en-US" dirty="0" smtClean="0"/>
              <a:t>repurchase initiations and omissions</a:t>
            </a:r>
            <a:endParaRPr lang="en-IE"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14</a:t>
            </a:fld>
            <a:endParaRPr lang="nl-NL"/>
          </a:p>
        </p:txBody>
      </p:sp>
    </p:spTree>
    <p:extLst>
      <p:ext uri="{BB962C8B-B14F-4D97-AF65-F5344CB8AC3E}">
        <p14:creationId xmlns:p14="http://schemas.microsoft.com/office/powerpoint/2010/main" val="309132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our </a:t>
            </a:r>
            <a:r>
              <a:rPr lang="en-US" dirty="0" smtClean="0"/>
              <a:t>estimator</a:t>
            </a:r>
            <a:endParaRPr lang="en-US" dirty="0"/>
          </a:p>
        </p:txBody>
      </p:sp>
      <p:sp>
        <p:nvSpPr>
          <p:cNvPr id="3" name="Content Placeholder 2"/>
          <p:cNvSpPr>
            <a:spLocks noGrp="1"/>
          </p:cNvSpPr>
          <p:nvPr>
            <p:ph idx="1"/>
          </p:nvPr>
        </p:nvSpPr>
        <p:spPr/>
        <p:txBody>
          <a:bodyPr/>
          <a:lstStyle/>
          <a:p>
            <a:r>
              <a:rPr lang="en-US" dirty="0" smtClean="0"/>
              <a:t>∆y is the change in risk</a:t>
            </a:r>
          </a:p>
          <a:p>
            <a:r>
              <a:rPr lang="en-US" dirty="0" err="1" smtClean="0"/>
              <a:t>i</a:t>
            </a:r>
            <a:r>
              <a:rPr lang="en-US" dirty="0" smtClean="0"/>
              <a:t> is the payout </a:t>
            </a:r>
            <a:r>
              <a:rPr lang="en-US" dirty="0" smtClean="0"/>
              <a:t>(P) event</a:t>
            </a:r>
            <a:endParaRPr lang="en-US" dirty="0" smtClean="0"/>
          </a:p>
          <a:p>
            <a:r>
              <a:rPr lang="en-US" dirty="0" smtClean="0"/>
              <a:t>j is counterfactual </a:t>
            </a:r>
            <a:r>
              <a:rPr lang="en-US" dirty="0" smtClean="0"/>
              <a:t>(C=matched</a:t>
            </a:r>
            <a:r>
              <a:rPr lang="en-US" dirty="0" smtClean="0"/>
              <a:t>) firm</a:t>
            </a:r>
          </a:p>
          <a:p>
            <a:r>
              <a:rPr lang="en-US" dirty="0" smtClean="0"/>
              <a:t>g is the weight of the counterfactual firm, based on the propensity scores (</a:t>
            </a:r>
            <a:r>
              <a:rPr lang="en-US" i="1" dirty="0" smtClean="0"/>
              <a:t>p</a:t>
            </a:r>
            <a:r>
              <a:rPr lang="en-US" i="1" baseline="-25000" dirty="0" smtClean="0"/>
              <a:t>i</a:t>
            </a:r>
            <a:r>
              <a:rPr lang="en-US" dirty="0" smtClean="0"/>
              <a:t> and </a:t>
            </a:r>
            <a:r>
              <a:rPr lang="en-US" i="1" dirty="0" err="1" smtClean="0"/>
              <a:t>p</a:t>
            </a:r>
            <a:r>
              <a:rPr lang="en-US" i="1" baseline="-25000" dirty="0" err="1" smtClean="0"/>
              <a:t>j</a:t>
            </a:r>
            <a:r>
              <a:rPr lang="en-US" dirty="0" smtClean="0"/>
              <a:t>) and </a:t>
            </a:r>
            <a:r>
              <a:rPr lang="en-US" dirty="0" smtClean="0"/>
              <a:t>e.g. local </a:t>
            </a:r>
            <a:r>
              <a:rPr lang="en-US" dirty="0" smtClean="0"/>
              <a:t>linear </a:t>
            </a:r>
            <a:r>
              <a:rPr lang="en-US" dirty="0" smtClean="0"/>
              <a:t>regression (PSMATCH2)</a:t>
            </a:r>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15</a:t>
            </a:fld>
            <a:endParaRPr lang="nl-NL"/>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251" y="4365104"/>
            <a:ext cx="5688632" cy="1811666"/>
          </a:xfrm>
          <a:prstGeom prst="rect">
            <a:avLst/>
          </a:prstGeom>
        </p:spPr>
      </p:pic>
    </p:spTree>
    <p:extLst>
      <p:ext uri="{BB962C8B-B14F-4D97-AF65-F5344CB8AC3E}">
        <p14:creationId xmlns:p14="http://schemas.microsoft.com/office/powerpoint/2010/main" val="3035480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and measurements</a:t>
            </a:r>
            <a:endParaRPr lang="en-GB" dirty="0"/>
          </a:p>
        </p:txBody>
      </p:sp>
      <p:sp>
        <p:nvSpPr>
          <p:cNvPr id="3" name="Text Placeholder 2"/>
          <p:cNvSpPr>
            <a:spLocks noGrp="1"/>
          </p:cNvSpPr>
          <p:nvPr>
            <p:ph type="body" idx="1"/>
          </p:nvPr>
        </p:nvSpPr>
        <p:spPr/>
        <p:txBody>
          <a:bodyPr/>
          <a:lstStyle/>
          <a:p>
            <a:r>
              <a:rPr lang="en-US" dirty="0"/>
              <a:t>Using up to 77,021 fiscal year observations of US firms </a:t>
            </a:r>
            <a:r>
              <a:rPr lang="en-US" dirty="0" smtClean="0"/>
              <a:t>(NYSE/NASDAQ) between 1972-2012</a:t>
            </a:r>
            <a:endParaRPr lang="en-US" dirty="0"/>
          </a:p>
          <a:p>
            <a:r>
              <a:rPr lang="en-US" dirty="0" smtClean="0"/>
              <a:t>We exclude financials </a:t>
            </a:r>
            <a:r>
              <a:rPr lang="en-US" dirty="0"/>
              <a:t>and </a:t>
            </a:r>
            <a:r>
              <a:rPr lang="en-US" dirty="0" smtClean="0"/>
              <a:t>utilities and require at least 48 weekly non-zero non-missing returns per fiscal year</a:t>
            </a:r>
          </a:p>
          <a:p>
            <a:r>
              <a:rPr lang="en-US" dirty="0" smtClean="0"/>
              <a:t>We calculate (corrected for degrees of freedom): </a:t>
            </a:r>
          </a:p>
          <a:p>
            <a:pPr lvl="1"/>
            <a:r>
              <a:rPr lang="en-US" dirty="0" smtClean="0"/>
              <a:t>the (weekly) standard deviation of </a:t>
            </a:r>
            <a:r>
              <a:rPr lang="en-US" dirty="0" smtClean="0"/>
              <a:t>the </a:t>
            </a:r>
            <a:r>
              <a:rPr lang="en-US" dirty="0" smtClean="0"/>
              <a:t>returns in excess of the risk free rate (total risk)</a:t>
            </a:r>
          </a:p>
          <a:p>
            <a:pPr lvl="1"/>
            <a:r>
              <a:rPr lang="en-US" dirty="0" smtClean="0"/>
              <a:t>the standard deviation of the </a:t>
            </a:r>
            <a:r>
              <a:rPr lang="en-US" dirty="0" err="1" smtClean="0"/>
              <a:t>Fama</a:t>
            </a:r>
            <a:r>
              <a:rPr lang="en-US" dirty="0" smtClean="0"/>
              <a:t> and French (1993) residual (idiosyncratic) risk</a:t>
            </a:r>
          </a:p>
          <a:p>
            <a:pPr lvl="1"/>
            <a:r>
              <a:rPr lang="en-US" dirty="0" smtClean="0"/>
              <a:t>and the square root of the difference between </a:t>
            </a:r>
            <a:r>
              <a:rPr lang="en-US" dirty="0" smtClean="0"/>
              <a:t>squared total </a:t>
            </a:r>
            <a:r>
              <a:rPr lang="en-US" dirty="0" smtClean="0"/>
              <a:t>and </a:t>
            </a:r>
            <a:r>
              <a:rPr lang="en-US" dirty="0" smtClean="0"/>
              <a:t>squared idiosyncratic </a:t>
            </a:r>
            <a:r>
              <a:rPr lang="en-US" dirty="0" smtClean="0"/>
              <a:t>risk (systematic risk)</a:t>
            </a:r>
          </a:p>
          <a:p>
            <a:endParaRPr lang="en-US" dirty="0"/>
          </a:p>
        </p:txBody>
      </p:sp>
      <p:sp>
        <p:nvSpPr>
          <p:cNvPr id="4" name="Slide Number Placeholder 3"/>
          <p:cNvSpPr>
            <a:spLocks noGrp="1"/>
          </p:cNvSpPr>
          <p:nvPr>
            <p:ph type="sldNum" sz="quarter" idx="10"/>
          </p:nvPr>
        </p:nvSpPr>
        <p:spPr/>
        <p:txBody>
          <a:bodyPr/>
          <a:lstStyle/>
          <a:p>
            <a:fld id="{81D6455B-B240-4CAC-812F-D824D8B7AD50}" type="slidenum">
              <a:rPr lang="en-GB" smtClean="0"/>
              <a:pPr/>
              <a:t>16</a:t>
            </a:fld>
            <a:endParaRPr lang="en-GB"/>
          </a:p>
        </p:txBody>
      </p:sp>
    </p:spTree>
    <p:extLst>
      <p:ext uri="{BB962C8B-B14F-4D97-AF65-F5344CB8AC3E}">
        <p14:creationId xmlns:p14="http://schemas.microsoft.com/office/powerpoint/2010/main" val="166763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Characteristics (Appendix 1)</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2040" y="2205734"/>
            <a:ext cx="8193574" cy="3383506"/>
          </a:xfrm>
        </p:spPr>
      </p:pic>
      <p:sp>
        <p:nvSpPr>
          <p:cNvPr id="4" name="Slide Number Placeholder 3"/>
          <p:cNvSpPr>
            <a:spLocks noGrp="1"/>
          </p:cNvSpPr>
          <p:nvPr>
            <p:ph type="sldNum" sz="quarter" idx="10"/>
          </p:nvPr>
        </p:nvSpPr>
        <p:spPr/>
        <p:txBody>
          <a:bodyPr/>
          <a:lstStyle/>
          <a:p>
            <a:fld id="{A276B151-6850-401D-9CBF-6911062C0470}" type="slidenum">
              <a:rPr lang="nl-NL" smtClean="0"/>
              <a:pPr/>
              <a:t>17</a:t>
            </a:fld>
            <a:endParaRPr lang="nl-NL"/>
          </a:p>
        </p:txBody>
      </p:sp>
    </p:spTree>
    <p:extLst>
      <p:ext uri="{BB962C8B-B14F-4D97-AF65-F5344CB8AC3E}">
        <p14:creationId xmlns:p14="http://schemas.microsoft.com/office/powerpoint/2010/main" val="651883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 part 1</a:t>
            </a:r>
            <a:endParaRPr lang="en-US" dirty="0"/>
          </a:p>
        </p:txBody>
      </p:sp>
      <p:sp>
        <p:nvSpPr>
          <p:cNvPr id="3" name="Slide Number Placeholder 2"/>
          <p:cNvSpPr>
            <a:spLocks noGrp="1"/>
          </p:cNvSpPr>
          <p:nvPr>
            <p:ph type="sldNum" sz="quarter" idx="10"/>
          </p:nvPr>
        </p:nvSpPr>
        <p:spPr/>
        <p:txBody>
          <a:bodyPr/>
          <a:lstStyle/>
          <a:p>
            <a:fld id="{6B7FC4CD-2848-4C06-BB5D-456C73F4D40C}" type="slidenum">
              <a:rPr lang="nl-NL" smtClean="0"/>
              <a:pPr/>
              <a:t>18</a:t>
            </a:fld>
            <a:endParaRPr lang="nl-NL"/>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988840"/>
            <a:ext cx="8208912" cy="4608512"/>
          </a:xfrm>
          <a:prstGeom prst="rect">
            <a:avLst/>
          </a:prstGeom>
        </p:spPr>
      </p:pic>
    </p:spTree>
    <p:extLst>
      <p:ext uri="{BB962C8B-B14F-4D97-AF65-F5344CB8AC3E}">
        <p14:creationId xmlns:p14="http://schemas.microsoft.com/office/powerpoint/2010/main" val="359207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 part 2</a:t>
            </a:r>
            <a:endParaRPr lang="en-US" dirty="0"/>
          </a:p>
        </p:txBody>
      </p:sp>
      <p:sp>
        <p:nvSpPr>
          <p:cNvPr id="3" name="Slide Number Placeholder 2"/>
          <p:cNvSpPr>
            <a:spLocks noGrp="1"/>
          </p:cNvSpPr>
          <p:nvPr>
            <p:ph type="sldNum" sz="quarter" idx="10"/>
          </p:nvPr>
        </p:nvSpPr>
        <p:spPr/>
        <p:txBody>
          <a:bodyPr/>
          <a:lstStyle/>
          <a:p>
            <a:fld id="{6B7FC4CD-2848-4C06-BB5D-456C73F4D40C}" type="slidenum">
              <a:rPr lang="nl-NL" smtClean="0"/>
              <a:pPr/>
              <a:t>19</a:t>
            </a:fld>
            <a:endParaRPr lang="nl-NL"/>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143" y="2132856"/>
            <a:ext cx="8481712" cy="4464496"/>
          </a:xfrm>
          <a:prstGeom prst="rect">
            <a:avLst/>
          </a:prstGeom>
        </p:spPr>
      </p:pic>
    </p:spTree>
    <p:extLst>
      <p:ext uri="{BB962C8B-B14F-4D97-AF65-F5344CB8AC3E}">
        <p14:creationId xmlns:p14="http://schemas.microsoft.com/office/powerpoint/2010/main" val="3517982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remarks</a:t>
            </a:r>
            <a:endParaRPr lang="en-US" dirty="0"/>
          </a:p>
        </p:txBody>
      </p:sp>
      <p:sp>
        <p:nvSpPr>
          <p:cNvPr id="3" name="Content Placeholder 2"/>
          <p:cNvSpPr>
            <a:spLocks noGrp="1"/>
          </p:cNvSpPr>
          <p:nvPr>
            <p:ph idx="1"/>
          </p:nvPr>
        </p:nvSpPr>
        <p:spPr/>
        <p:txBody>
          <a:bodyPr/>
          <a:lstStyle/>
          <a:p>
            <a:r>
              <a:rPr lang="en-US" dirty="0" smtClean="0"/>
              <a:t>We are very happy that the paper is accepted for publication in the Journal of Econometrics (special issue on the analysis of financial </a:t>
            </a:r>
            <a:r>
              <a:rPr lang="en-US" dirty="0"/>
              <a:t>data) </a:t>
            </a:r>
            <a:r>
              <a:rPr lang="en-US" dirty="0" smtClean="0"/>
              <a:t>doi:10.1016/j.jeconom.2014.05.012</a:t>
            </a:r>
          </a:p>
          <a:p>
            <a:r>
              <a:rPr lang="en-US" dirty="0" smtClean="0"/>
              <a:t>Still comments are very welcome, as we are in the process of extending this paper</a:t>
            </a:r>
          </a:p>
          <a:p>
            <a:r>
              <a:rPr lang="en-US" dirty="0" smtClean="0"/>
              <a:t>We also hope that it provides a new look to matching in finance</a:t>
            </a:r>
          </a:p>
          <a:p>
            <a:r>
              <a:rPr lang="en-US" dirty="0" smtClean="0"/>
              <a:t>If you are interested, I might –at the end- tell something about the process that led to acceptance</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solidFill>
                  <a:srgbClr val="FFFFFF"/>
                </a:solidFill>
              </a:rPr>
              <a:pPr/>
              <a:t>2</a:t>
            </a:fld>
            <a:endParaRPr lang="nl-NL">
              <a:solidFill>
                <a:srgbClr val="FFFFFF"/>
              </a:solidFill>
            </a:endParaRPr>
          </a:p>
        </p:txBody>
      </p:sp>
    </p:spTree>
    <p:extLst>
      <p:ext uri="{BB962C8B-B14F-4D97-AF65-F5344CB8AC3E}">
        <p14:creationId xmlns:p14="http://schemas.microsoft.com/office/powerpoint/2010/main" val="2220264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0768"/>
            <a:ext cx="9144000" cy="288032"/>
          </a:xfrm>
        </p:spPr>
        <p:txBody>
          <a:bodyPr/>
          <a:lstStyle/>
          <a:p>
            <a:r>
              <a:rPr lang="en-US" sz="1600" dirty="0" smtClean="0"/>
              <a:t>Appendix 2 </a:t>
            </a:r>
            <a:r>
              <a:rPr lang="en-US" sz="1600" dirty="0" err="1" smtClean="0"/>
              <a:t>logit</a:t>
            </a:r>
            <a:r>
              <a:rPr lang="en-US" sz="1600" dirty="0" smtClean="0"/>
              <a:t> regressions</a:t>
            </a:r>
            <a:endParaRPr lang="en-US" sz="1600" dirty="0"/>
          </a:p>
        </p:txBody>
      </p:sp>
      <p:sp>
        <p:nvSpPr>
          <p:cNvPr id="3" name="Slide Number Placeholder 2"/>
          <p:cNvSpPr>
            <a:spLocks noGrp="1"/>
          </p:cNvSpPr>
          <p:nvPr>
            <p:ph type="sldNum" sz="quarter" idx="10"/>
          </p:nvPr>
        </p:nvSpPr>
        <p:spPr/>
        <p:txBody>
          <a:bodyPr/>
          <a:lstStyle/>
          <a:p>
            <a:fld id="{6B7FC4CD-2848-4C06-BB5D-456C73F4D40C}" type="slidenum">
              <a:rPr lang="nl-NL" smtClean="0"/>
              <a:pPr/>
              <a:t>20</a:t>
            </a:fld>
            <a:endParaRPr lang="nl-NL"/>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7108"/>
            <a:ext cx="9144000" cy="5662252"/>
          </a:xfrm>
          <a:prstGeom prst="rect">
            <a:avLst/>
          </a:prstGeom>
        </p:spPr>
      </p:pic>
    </p:spTree>
    <p:extLst>
      <p:ext uri="{BB962C8B-B14F-4D97-AF65-F5344CB8AC3E}">
        <p14:creationId xmlns:p14="http://schemas.microsoft.com/office/powerpoint/2010/main" val="95708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2 Panel A</a:t>
            </a:r>
            <a:endParaRPr lang="en-GB"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21</a:t>
            </a:fld>
            <a:endParaRPr lang="nl-NL"/>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98681" y="2636912"/>
            <a:ext cx="8545319" cy="3168352"/>
          </a:xfrm>
        </p:spPr>
      </p:pic>
    </p:spTree>
    <p:extLst>
      <p:ext uri="{BB962C8B-B14F-4D97-AF65-F5344CB8AC3E}">
        <p14:creationId xmlns:p14="http://schemas.microsoft.com/office/powerpoint/2010/main" val="307035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2 Robustness checks</a:t>
            </a:r>
            <a:endParaRPr lang="en-US" dirty="0"/>
          </a:p>
        </p:txBody>
      </p:sp>
      <p:sp>
        <p:nvSpPr>
          <p:cNvPr id="3" name="Slide Number Placeholder 2"/>
          <p:cNvSpPr>
            <a:spLocks noGrp="1"/>
          </p:cNvSpPr>
          <p:nvPr>
            <p:ph type="sldNum" sz="quarter" idx="10"/>
          </p:nvPr>
        </p:nvSpPr>
        <p:spPr/>
        <p:txBody>
          <a:bodyPr/>
          <a:lstStyle/>
          <a:p>
            <a:fld id="{6B7FC4CD-2848-4C06-BB5D-456C73F4D40C}" type="slidenum">
              <a:rPr lang="nl-NL" smtClean="0"/>
              <a:pPr/>
              <a:t>22</a:t>
            </a:fld>
            <a:endParaRPr lang="nl-NL"/>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9989" y="1988840"/>
            <a:ext cx="6677957" cy="4753639"/>
          </a:xfrm>
          <a:prstGeom prst="rect">
            <a:avLst/>
          </a:prstGeom>
        </p:spPr>
      </p:pic>
    </p:spTree>
    <p:extLst>
      <p:ext uri="{BB962C8B-B14F-4D97-AF65-F5344CB8AC3E}">
        <p14:creationId xmlns:p14="http://schemas.microsoft.com/office/powerpoint/2010/main" val="4231091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3 Panel A</a:t>
            </a:r>
            <a:endParaRPr lang="en-GB"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23</a:t>
            </a:fld>
            <a:endParaRPr lang="nl-NL"/>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1722" y="2276872"/>
            <a:ext cx="8378750" cy="3312368"/>
          </a:xfrm>
        </p:spPr>
      </p:pic>
    </p:spTree>
    <p:extLst>
      <p:ext uri="{BB962C8B-B14F-4D97-AF65-F5344CB8AC3E}">
        <p14:creationId xmlns:p14="http://schemas.microsoft.com/office/powerpoint/2010/main" val="1744202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main findings</a:t>
            </a:r>
            <a:endParaRPr lang="en-GB" dirty="0"/>
          </a:p>
        </p:txBody>
      </p:sp>
      <p:sp>
        <p:nvSpPr>
          <p:cNvPr id="3" name="Content Placeholder 2"/>
          <p:cNvSpPr>
            <a:spLocks noGrp="1"/>
          </p:cNvSpPr>
          <p:nvPr>
            <p:ph idx="1"/>
          </p:nvPr>
        </p:nvSpPr>
        <p:spPr/>
        <p:txBody>
          <a:bodyPr/>
          <a:lstStyle/>
          <a:p>
            <a:r>
              <a:rPr lang="en-IE" dirty="0" smtClean="0"/>
              <a:t>Set of hypotheses 1 (√): </a:t>
            </a:r>
          </a:p>
          <a:p>
            <a:pPr lvl="1"/>
            <a:r>
              <a:rPr lang="en-IE" dirty="0" smtClean="0"/>
              <a:t>We </a:t>
            </a:r>
            <a:r>
              <a:rPr lang="en-IE" dirty="0"/>
              <a:t>find </a:t>
            </a:r>
            <a:r>
              <a:rPr lang="en-IE" dirty="0" smtClean="0"/>
              <a:t>declines in </a:t>
            </a:r>
            <a:r>
              <a:rPr lang="en-IE" dirty="0"/>
              <a:t>total, </a:t>
            </a:r>
            <a:r>
              <a:rPr lang="en-IE" dirty="0" smtClean="0"/>
              <a:t>systematic</a:t>
            </a:r>
            <a:r>
              <a:rPr lang="en-IE" dirty="0"/>
              <a:t>, and idiosyncratic risk </a:t>
            </a:r>
            <a:r>
              <a:rPr lang="en-IE" dirty="0" smtClean="0"/>
              <a:t>after </a:t>
            </a:r>
            <a:r>
              <a:rPr lang="en-IE" dirty="0"/>
              <a:t>dividend </a:t>
            </a:r>
            <a:r>
              <a:rPr lang="en-IE" dirty="0" smtClean="0"/>
              <a:t>initiations (and increases after omissions)</a:t>
            </a:r>
          </a:p>
          <a:p>
            <a:pPr lvl="1"/>
            <a:endParaRPr lang="en-IE" dirty="0" smtClean="0"/>
          </a:p>
          <a:p>
            <a:r>
              <a:rPr lang="en-IE" dirty="0" smtClean="0"/>
              <a:t>Set of hypotheses 2 (≠):</a:t>
            </a:r>
            <a:endParaRPr lang="en-IE" dirty="0"/>
          </a:p>
          <a:p>
            <a:pPr lvl="1"/>
            <a:r>
              <a:rPr lang="en-IE" dirty="0" smtClean="0"/>
              <a:t>There is no difference </a:t>
            </a:r>
            <a:r>
              <a:rPr lang="en-IE" dirty="0"/>
              <a:t>in </a:t>
            </a:r>
            <a:r>
              <a:rPr lang="en-IE" dirty="0" smtClean="0"/>
              <a:t>absolute risk </a:t>
            </a:r>
            <a:r>
              <a:rPr lang="en-IE" dirty="0"/>
              <a:t>effects across dividend initiations and </a:t>
            </a:r>
            <a:r>
              <a:rPr lang="en-IE" dirty="0" smtClean="0"/>
              <a:t>omissions</a:t>
            </a:r>
          </a:p>
          <a:p>
            <a:endParaRPr lang="en-IE" dirty="0" smtClean="0"/>
          </a:p>
          <a:p>
            <a:r>
              <a:rPr lang="en-IE" dirty="0" smtClean="0"/>
              <a:t>Set of hypotheses 3 (√):</a:t>
            </a:r>
            <a:endParaRPr lang="en-IE" dirty="0"/>
          </a:p>
          <a:p>
            <a:pPr lvl="1"/>
            <a:r>
              <a:rPr lang="en-IE" dirty="0"/>
              <a:t>Dividends exhibit risk effects but share repurchases do </a:t>
            </a:r>
            <a:r>
              <a:rPr lang="en-IE" dirty="0" smtClean="0"/>
              <a:t>not</a:t>
            </a:r>
            <a:endParaRPr lang="en-IE" dirty="0"/>
          </a:p>
          <a:p>
            <a:endParaRPr lang="en-GB"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24</a:t>
            </a:fld>
            <a:endParaRPr lang="nl-NL"/>
          </a:p>
        </p:txBody>
      </p:sp>
    </p:spTree>
    <p:extLst>
      <p:ext uri="{BB962C8B-B14F-4D97-AF65-F5344CB8AC3E}">
        <p14:creationId xmlns:p14="http://schemas.microsoft.com/office/powerpoint/2010/main" val="1581366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0825" cy="792162"/>
          </a:xfrm>
        </p:spPr>
        <p:txBody>
          <a:bodyPr/>
          <a:lstStyle/>
          <a:p>
            <a:r>
              <a:rPr lang="en-US" dirty="0" smtClean="0"/>
              <a:t>Conclusions</a:t>
            </a:r>
            <a:endParaRPr lang="en-US" dirty="0"/>
          </a:p>
        </p:txBody>
      </p:sp>
      <p:sp>
        <p:nvSpPr>
          <p:cNvPr id="3" name="Content Placeholder 2"/>
          <p:cNvSpPr>
            <a:spLocks noGrp="1"/>
          </p:cNvSpPr>
          <p:nvPr>
            <p:ph idx="1"/>
          </p:nvPr>
        </p:nvSpPr>
        <p:spPr>
          <a:xfrm>
            <a:off x="3175" y="1916832"/>
            <a:ext cx="9140825" cy="4318000"/>
          </a:xfrm>
        </p:spPr>
        <p:txBody>
          <a:bodyPr/>
          <a:lstStyle/>
          <a:p>
            <a:r>
              <a:rPr lang="en-US" dirty="0" smtClean="0"/>
              <a:t>Like GMS (2002) we find effects on systematic risks after dividend initiations and omissions, but unlike G&amp;M (2004) we do not find many systematic risk effects after repurchases.</a:t>
            </a:r>
          </a:p>
          <a:p>
            <a:endParaRPr lang="en-US" dirty="0"/>
          </a:p>
          <a:p>
            <a:r>
              <a:rPr lang="en-US" dirty="0" smtClean="0"/>
              <a:t>We </a:t>
            </a:r>
            <a:r>
              <a:rPr lang="en-US" dirty="0" smtClean="0"/>
              <a:t>find even </a:t>
            </a:r>
            <a:r>
              <a:rPr lang="en-US" dirty="0" smtClean="0"/>
              <a:t>larger idiosyncratic risk effects. It may be thus be interesting to study whether the idiosyncratic risk effects also have larger value effects</a:t>
            </a:r>
          </a:p>
          <a:p>
            <a:endParaRPr lang="en-US" dirty="0" smtClean="0"/>
          </a:p>
          <a:p>
            <a:r>
              <a:rPr lang="en-US" dirty="0"/>
              <a:t>Though the risk effects of omissions are slightly larger than from initiations, there is no significant </a:t>
            </a:r>
            <a:r>
              <a:rPr lang="en-US" dirty="0" smtClean="0"/>
              <a:t>difference: the larger </a:t>
            </a:r>
            <a:r>
              <a:rPr lang="en-US" dirty="0"/>
              <a:t>value effects connected to omissions cannot be caused by linear risk change </a:t>
            </a:r>
            <a:r>
              <a:rPr lang="en-US" dirty="0" smtClean="0"/>
              <a:t>differences</a:t>
            </a:r>
          </a:p>
        </p:txBody>
      </p:sp>
      <p:sp>
        <p:nvSpPr>
          <p:cNvPr id="4" name="Slide Number Placeholder 3"/>
          <p:cNvSpPr>
            <a:spLocks noGrp="1"/>
          </p:cNvSpPr>
          <p:nvPr>
            <p:ph type="sldNum" sz="quarter" idx="10"/>
          </p:nvPr>
        </p:nvSpPr>
        <p:spPr/>
        <p:txBody>
          <a:bodyPr/>
          <a:lstStyle/>
          <a:p>
            <a:fld id="{A276B151-6850-401D-9CBF-6911062C0470}" type="slidenum">
              <a:rPr lang="nl-NL" smtClean="0"/>
              <a:pPr/>
              <a:t>25</a:t>
            </a:fld>
            <a:endParaRPr lang="nl-NL"/>
          </a:p>
        </p:txBody>
      </p:sp>
    </p:spTree>
    <p:extLst>
      <p:ext uri="{BB962C8B-B14F-4D97-AF65-F5344CB8AC3E}">
        <p14:creationId xmlns:p14="http://schemas.microsoft.com/office/powerpoint/2010/main" val="2978352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a:t>
            </a:r>
            <a:r>
              <a:rPr lang="en-US" dirty="0" smtClean="0"/>
              <a:t>YOU</a:t>
            </a:r>
            <a:endParaRPr lang="en-US" dirty="0"/>
          </a:p>
        </p:txBody>
      </p:sp>
      <p:sp>
        <p:nvSpPr>
          <p:cNvPr id="3" name="Content Placeholder 2"/>
          <p:cNvSpPr>
            <a:spLocks noGrp="1"/>
          </p:cNvSpPr>
          <p:nvPr>
            <p:ph idx="1"/>
          </p:nvPr>
        </p:nvSpPr>
        <p:spPr/>
        <p:txBody>
          <a:bodyPr/>
          <a:lstStyle/>
          <a:p>
            <a:r>
              <a:rPr lang="en-US" dirty="0" smtClean="0"/>
              <a:t>Comments </a:t>
            </a:r>
            <a:r>
              <a:rPr lang="en-US" dirty="0"/>
              <a:t>and suggestions are </a:t>
            </a:r>
            <a:r>
              <a:rPr lang="en-US" dirty="0" smtClean="0"/>
              <a:t>still very welcome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26</a:t>
            </a:fld>
            <a:endParaRPr lang="nl-NL"/>
          </a:p>
        </p:txBody>
      </p:sp>
    </p:spTree>
    <p:extLst>
      <p:ext uri="{BB962C8B-B14F-4D97-AF65-F5344CB8AC3E}">
        <p14:creationId xmlns:p14="http://schemas.microsoft.com/office/powerpoint/2010/main" val="718786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writing process (2 years </a:t>
            </a:r>
            <a:r>
              <a:rPr lang="en-US" dirty="0" smtClean="0"/>
              <a:t>only!)</a:t>
            </a:r>
            <a:endParaRPr lang="en-US" dirty="0"/>
          </a:p>
        </p:txBody>
      </p:sp>
      <p:sp>
        <p:nvSpPr>
          <p:cNvPr id="3" name="Content Placeholder 2"/>
          <p:cNvSpPr>
            <a:spLocks noGrp="1"/>
          </p:cNvSpPr>
          <p:nvPr>
            <p:ph idx="1"/>
          </p:nvPr>
        </p:nvSpPr>
        <p:spPr/>
        <p:txBody>
          <a:bodyPr/>
          <a:lstStyle/>
          <a:p>
            <a:r>
              <a:rPr lang="en-US" dirty="0" smtClean="0"/>
              <a:t>I was approached by the special issue editor</a:t>
            </a:r>
          </a:p>
          <a:p>
            <a:pPr lvl="1"/>
            <a:r>
              <a:rPr lang="en-US" dirty="0" smtClean="0"/>
              <a:t>We were working on a paper that fit the requirements</a:t>
            </a:r>
          </a:p>
          <a:p>
            <a:pPr lvl="1"/>
            <a:r>
              <a:rPr lang="en-US" dirty="0" smtClean="0"/>
              <a:t>But it should be very good, so we started on something completely new: </a:t>
            </a:r>
            <a:r>
              <a:rPr lang="en-US" dirty="0" err="1" smtClean="0"/>
              <a:t>endogeneity</a:t>
            </a:r>
            <a:r>
              <a:rPr lang="en-US" dirty="0" smtClean="0"/>
              <a:t> of risk in payouts (in reaction to </a:t>
            </a:r>
            <a:r>
              <a:rPr lang="en-US" dirty="0" err="1" smtClean="0"/>
              <a:t>Chay</a:t>
            </a:r>
            <a:r>
              <a:rPr lang="en-US" dirty="0" smtClean="0"/>
              <a:t> and </a:t>
            </a:r>
            <a:r>
              <a:rPr lang="en-US" dirty="0" err="1" smtClean="0"/>
              <a:t>Suh</a:t>
            </a:r>
            <a:r>
              <a:rPr lang="en-US" dirty="0" smtClean="0"/>
              <a:t>, 2009)</a:t>
            </a:r>
          </a:p>
          <a:p>
            <a:pPr lvl="2"/>
            <a:r>
              <a:rPr lang="en-US" dirty="0" smtClean="0"/>
              <a:t>Used US data; ultimately decided on PSM with </a:t>
            </a:r>
            <a:r>
              <a:rPr lang="en-US" dirty="0" err="1" smtClean="0"/>
              <a:t>DiD</a:t>
            </a:r>
            <a:endParaRPr lang="en-US" dirty="0" smtClean="0"/>
          </a:p>
          <a:p>
            <a:r>
              <a:rPr lang="en-US" dirty="0" smtClean="0"/>
              <a:t>Comments of four persons</a:t>
            </a:r>
          </a:p>
          <a:p>
            <a:pPr lvl="1"/>
            <a:r>
              <a:rPr lang="en-US" dirty="0" smtClean="0"/>
              <a:t>About 14 pages of explications of how we coped</a:t>
            </a:r>
          </a:p>
          <a:p>
            <a:r>
              <a:rPr lang="en-US" dirty="0" smtClean="0"/>
              <a:t>The most important and critical  reviewer said “reject” to the third version, but liked the efficient market idea</a:t>
            </a:r>
          </a:p>
          <a:p>
            <a:pPr lvl="1"/>
            <a:r>
              <a:rPr lang="en-US" dirty="0" smtClean="0"/>
              <a:t>This was already discovered by us in rewriting the third version, but we </a:t>
            </a:r>
            <a:r>
              <a:rPr lang="en-US" dirty="0" smtClean="0"/>
              <a:t>still did </a:t>
            </a:r>
            <a:r>
              <a:rPr lang="en-US" dirty="0" smtClean="0"/>
              <a:t>not show </a:t>
            </a:r>
            <a:r>
              <a:rPr lang="en-US" dirty="0" smtClean="0"/>
              <a:t>that </a:t>
            </a:r>
            <a:r>
              <a:rPr lang="en-US" smtClean="0"/>
              <a:t>clearly enough</a:t>
            </a:r>
            <a:endParaRPr lang="en-US" dirty="0" smtClean="0"/>
          </a:p>
          <a:p>
            <a:pPr lvl="1"/>
            <a:r>
              <a:rPr lang="en-US" dirty="0" smtClean="0"/>
              <a:t>I directly approached the editor, and we got a new chance</a:t>
            </a:r>
          </a:p>
          <a:p>
            <a:pPr marL="250825" lvl="1"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27</a:t>
            </a:fld>
            <a:endParaRPr lang="nl-NL"/>
          </a:p>
        </p:txBody>
      </p:sp>
    </p:spTree>
    <p:extLst>
      <p:ext uri="{BB962C8B-B14F-4D97-AF65-F5344CB8AC3E}">
        <p14:creationId xmlns:p14="http://schemas.microsoft.com/office/powerpoint/2010/main" val="490324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3 Robustness checks</a:t>
            </a:r>
            <a:endParaRPr lang="en-US" dirty="0"/>
          </a:p>
        </p:txBody>
      </p:sp>
      <p:sp>
        <p:nvSpPr>
          <p:cNvPr id="3" name="Slide Number Placeholder 2"/>
          <p:cNvSpPr>
            <a:spLocks noGrp="1"/>
          </p:cNvSpPr>
          <p:nvPr>
            <p:ph type="sldNum" sz="quarter" idx="10"/>
          </p:nvPr>
        </p:nvSpPr>
        <p:spPr/>
        <p:txBody>
          <a:bodyPr/>
          <a:lstStyle/>
          <a:p>
            <a:fld id="{6B7FC4CD-2848-4C06-BB5D-456C73F4D40C}" type="slidenum">
              <a:rPr lang="nl-NL" smtClean="0"/>
              <a:pPr/>
              <a:t>28</a:t>
            </a:fld>
            <a:endParaRPr lang="nl-NL"/>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5636" y="1988840"/>
            <a:ext cx="6792273" cy="4715533"/>
          </a:xfrm>
          <a:prstGeom prst="rect">
            <a:avLst/>
          </a:prstGeom>
        </p:spPr>
      </p:pic>
    </p:spTree>
    <p:extLst>
      <p:ext uri="{BB962C8B-B14F-4D97-AF65-F5344CB8AC3E}">
        <p14:creationId xmlns:p14="http://schemas.microsoft.com/office/powerpoint/2010/main" val="3327767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of the paper</a:t>
            </a:r>
            <a:endParaRPr lang="en-US" dirty="0"/>
          </a:p>
        </p:txBody>
      </p:sp>
      <p:sp>
        <p:nvSpPr>
          <p:cNvPr id="3" name="Content Placeholder 2"/>
          <p:cNvSpPr>
            <a:spLocks noGrp="1"/>
          </p:cNvSpPr>
          <p:nvPr>
            <p:ph idx="1"/>
          </p:nvPr>
        </p:nvSpPr>
        <p:spPr/>
        <p:txBody>
          <a:bodyPr/>
          <a:lstStyle/>
          <a:p>
            <a:r>
              <a:rPr lang="en-US" dirty="0" smtClean="0"/>
              <a:t>Dividends and risk are two focal variables in finance, but the impact of payouts on risk is hardly studied</a:t>
            </a:r>
          </a:p>
          <a:p>
            <a:endParaRPr lang="en-US" dirty="0" smtClean="0"/>
          </a:p>
          <a:p>
            <a:r>
              <a:rPr lang="en-US" dirty="0" smtClean="0"/>
              <a:t>Miller and Modigliani (1961) proved the irrelevance </a:t>
            </a:r>
            <a:r>
              <a:rPr lang="en-US" dirty="0" smtClean="0"/>
              <a:t>of payouts for value in perfect markets, </a:t>
            </a:r>
            <a:r>
              <a:rPr lang="en-US" dirty="0" smtClean="0"/>
              <a:t>but not for </a:t>
            </a:r>
            <a:r>
              <a:rPr lang="en-US" dirty="0" smtClean="0"/>
              <a:t>risk</a:t>
            </a:r>
          </a:p>
          <a:p>
            <a:endParaRPr lang="en-US" dirty="0" smtClean="0"/>
          </a:p>
          <a:p>
            <a:r>
              <a:rPr lang="en-US" dirty="0" smtClean="0"/>
              <a:t>Consequently</a:t>
            </a:r>
            <a:r>
              <a:rPr lang="en-US" dirty="0" smtClean="0"/>
              <a:t>, the later literature discusses value effects of payouts in imperfect markets and much less risk effects</a:t>
            </a:r>
          </a:p>
          <a:p>
            <a:endParaRPr lang="nl-NL" dirty="0"/>
          </a:p>
          <a:p>
            <a:r>
              <a:rPr lang="en-US" dirty="0"/>
              <a:t>Because </a:t>
            </a:r>
            <a:r>
              <a:rPr lang="en-US" dirty="0" smtClean="0"/>
              <a:t>of the scant </a:t>
            </a:r>
            <a:r>
              <a:rPr lang="en-US" dirty="0"/>
              <a:t>attention, we </a:t>
            </a:r>
            <a:r>
              <a:rPr lang="en-US" dirty="0" smtClean="0"/>
              <a:t>try </a:t>
            </a:r>
            <a:r>
              <a:rPr lang="en-US" dirty="0"/>
              <a:t>to estimate the risk effects of </a:t>
            </a:r>
            <a:r>
              <a:rPr lang="en-US" dirty="0" smtClean="0"/>
              <a:t>payouts as </a:t>
            </a:r>
            <a:r>
              <a:rPr lang="en-US" dirty="0"/>
              <a:t>precisely </a:t>
            </a:r>
            <a:r>
              <a:rPr lang="en-US" dirty="0" smtClean="0"/>
              <a:t>(and comprehensively) as possible</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3</a:t>
            </a:fld>
            <a:endParaRPr lang="nl-NL"/>
          </a:p>
        </p:txBody>
      </p:sp>
    </p:spTree>
    <p:extLst>
      <p:ext uri="{BB962C8B-B14F-4D97-AF65-F5344CB8AC3E}">
        <p14:creationId xmlns:p14="http://schemas.microsoft.com/office/powerpoint/2010/main" val="2700812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p:txBody>
          <a:bodyPr/>
          <a:lstStyle/>
          <a:p>
            <a:r>
              <a:rPr lang="en-US" dirty="0" err="1" smtClean="0"/>
              <a:t>Brav</a:t>
            </a:r>
            <a:r>
              <a:rPr lang="en-US" dirty="0"/>
              <a:t>, Graham, Harvey and </a:t>
            </a:r>
            <a:r>
              <a:rPr lang="en-US" dirty="0" err="1"/>
              <a:t>Michaely</a:t>
            </a:r>
            <a:r>
              <a:rPr lang="en-US" dirty="0"/>
              <a:t> (2005) find that </a:t>
            </a:r>
            <a:r>
              <a:rPr lang="en-US" dirty="0" smtClean="0"/>
              <a:t>37.5% of the managers agree with the idea that paying dividends makes the stock less risky (24.5% for repurchasing). Are these minorities correct?</a:t>
            </a:r>
          </a:p>
          <a:p>
            <a:endParaRPr lang="nl-NL" dirty="0"/>
          </a:p>
          <a:p>
            <a:r>
              <a:rPr lang="nl-NL" dirty="0" smtClean="0"/>
              <a:t>Risk </a:t>
            </a:r>
            <a:r>
              <a:rPr lang="nl-NL" dirty="0" err="1" smtClean="0"/>
              <a:t>effects</a:t>
            </a:r>
            <a:r>
              <a:rPr lang="nl-NL" dirty="0" smtClean="0"/>
              <a:t> </a:t>
            </a:r>
            <a:r>
              <a:rPr lang="nl-NL" dirty="0" err="1" smtClean="0"/>
              <a:t>may</a:t>
            </a:r>
            <a:r>
              <a:rPr lang="nl-NL" dirty="0" smtClean="0"/>
              <a:t> </a:t>
            </a:r>
            <a:r>
              <a:rPr lang="nl-NL" dirty="0" err="1" smtClean="0"/>
              <a:t>result</a:t>
            </a:r>
            <a:r>
              <a:rPr lang="nl-NL" dirty="0" smtClean="0"/>
              <a:t> in </a:t>
            </a:r>
            <a:r>
              <a:rPr lang="nl-NL" dirty="0" err="1" smtClean="0"/>
              <a:t>value</a:t>
            </a:r>
            <a:r>
              <a:rPr lang="nl-NL" dirty="0" smtClean="0"/>
              <a:t> </a:t>
            </a:r>
            <a:r>
              <a:rPr lang="nl-NL" dirty="0" err="1" smtClean="0"/>
              <a:t>effects</a:t>
            </a:r>
            <a:r>
              <a:rPr lang="nl-NL" dirty="0" smtClean="0"/>
              <a:t> (</a:t>
            </a:r>
            <a:r>
              <a:rPr lang="nl-NL" dirty="0" err="1" smtClean="0"/>
              <a:t>Grullon</a:t>
            </a:r>
            <a:r>
              <a:rPr lang="nl-NL" dirty="0" smtClean="0"/>
              <a:t>, </a:t>
            </a:r>
            <a:r>
              <a:rPr lang="nl-NL" dirty="0" err="1" smtClean="0"/>
              <a:t>Michaely</a:t>
            </a:r>
            <a:r>
              <a:rPr lang="nl-NL" dirty="0" smtClean="0"/>
              <a:t> </a:t>
            </a:r>
            <a:r>
              <a:rPr lang="nl-NL" dirty="0" err="1" smtClean="0"/>
              <a:t>and</a:t>
            </a:r>
            <a:r>
              <a:rPr lang="nl-NL" dirty="0" smtClean="0"/>
              <a:t> </a:t>
            </a:r>
            <a:r>
              <a:rPr lang="nl-NL" dirty="0" err="1" smtClean="0"/>
              <a:t>Swaminathan</a:t>
            </a:r>
            <a:r>
              <a:rPr lang="nl-NL" dirty="0" smtClean="0"/>
              <a:t>, 2002)</a:t>
            </a:r>
            <a:endParaRPr lang="en-US" dirty="0" smtClean="0"/>
          </a:p>
          <a:p>
            <a:endParaRPr lang="en-US" dirty="0"/>
          </a:p>
          <a:p>
            <a:r>
              <a:rPr lang="en-US" dirty="0" smtClean="0"/>
              <a:t>The few authors who study risk effects focus on systematic risks, but idiosyncratic risk and total risk may also have value effects. Are they so small that they may be neglected?</a:t>
            </a:r>
            <a:endParaRPr lang="en-US" dirty="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4</a:t>
            </a:fld>
            <a:endParaRPr lang="nl-NL"/>
          </a:p>
        </p:txBody>
      </p:sp>
    </p:spTree>
    <p:extLst>
      <p:ext uri="{BB962C8B-B14F-4D97-AF65-F5344CB8AC3E}">
        <p14:creationId xmlns:p14="http://schemas.microsoft.com/office/powerpoint/2010/main" val="298183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Value effects after initiations and omissions</a:t>
            </a:r>
            <a:endParaRPr lang="en-US" sz="2800" dirty="0"/>
          </a:p>
        </p:txBody>
      </p:sp>
      <p:sp>
        <p:nvSpPr>
          <p:cNvPr id="3" name="Content Placeholder 2"/>
          <p:cNvSpPr>
            <a:spLocks noGrp="1"/>
          </p:cNvSpPr>
          <p:nvPr>
            <p:ph idx="1"/>
          </p:nvPr>
        </p:nvSpPr>
        <p:spPr/>
        <p:txBody>
          <a:bodyPr/>
          <a:lstStyle/>
          <a:p>
            <a:r>
              <a:rPr lang="en-US" dirty="0"/>
              <a:t>Positive value effects </a:t>
            </a:r>
            <a:r>
              <a:rPr lang="en-US" dirty="0" smtClean="0"/>
              <a:t>of announcements of dividend initiations (Healy </a:t>
            </a:r>
            <a:r>
              <a:rPr lang="en-US" dirty="0"/>
              <a:t>and </a:t>
            </a:r>
            <a:r>
              <a:rPr lang="en-US" dirty="0" err="1"/>
              <a:t>Palepu</a:t>
            </a:r>
            <a:r>
              <a:rPr lang="en-US" dirty="0"/>
              <a:t>, </a:t>
            </a:r>
            <a:r>
              <a:rPr lang="en-US" dirty="0" smtClean="0"/>
              <a:t>1988) and also after announcements of repurchase initiations (</a:t>
            </a:r>
            <a:r>
              <a:rPr lang="en-US" dirty="0" err="1"/>
              <a:t>Ikenberry</a:t>
            </a:r>
            <a:r>
              <a:rPr lang="en-US" dirty="0"/>
              <a:t>, </a:t>
            </a:r>
            <a:r>
              <a:rPr lang="en-US" dirty="0" err="1"/>
              <a:t>Lakonishok</a:t>
            </a:r>
            <a:r>
              <a:rPr lang="en-US" dirty="0"/>
              <a:t>, and </a:t>
            </a:r>
            <a:r>
              <a:rPr lang="en-US" dirty="0" err="1"/>
              <a:t>Vermaelen</a:t>
            </a:r>
            <a:r>
              <a:rPr lang="en-US" dirty="0"/>
              <a:t>, </a:t>
            </a:r>
            <a:r>
              <a:rPr lang="en-US" dirty="0" smtClean="0"/>
              <a:t>1995)</a:t>
            </a:r>
          </a:p>
          <a:p>
            <a:endParaRPr lang="en-US" dirty="0" smtClean="0"/>
          </a:p>
          <a:p>
            <a:r>
              <a:rPr lang="en-US" dirty="0" smtClean="0"/>
              <a:t>Negative </a:t>
            </a:r>
            <a:r>
              <a:rPr lang="en-US" dirty="0"/>
              <a:t>value effects are found after omissions of dividends (Healy and </a:t>
            </a:r>
            <a:r>
              <a:rPr lang="en-US" dirty="0" err="1"/>
              <a:t>Palepu</a:t>
            </a:r>
            <a:r>
              <a:rPr lang="en-US" dirty="0"/>
              <a:t>, </a:t>
            </a:r>
            <a:r>
              <a:rPr lang="en-US" dirty="0" smtClean="0"/>
              <a:t>1988).</a:t>
            </a:r>
          </a:p>
          <a:p>
            <a:endParaRPr lang="en-US" dirty="0"/>
          </a:p>
          <a:p>
            <a:r>
              <a:rPr lang="en-US" dirty="0" smtClean="0"/>
              <a:t>The omission effects </a:t>
            </a:r>
            <a:r>
              <a:rPr lang="en-US" dirty="0"/>
              <a:t>are </a:t>
            </a:r>
            <a:r>
              <a:rPr lang="en-US" dirty="0" smtClean="0"/>
              <a:t>in absolute terms larger than the initiation effects</a:t>
            </a:r>
            <a:endParaRPr lang="en-US" dirty="0"/>
          </a:p>
          <a:p>
            <a:endParaRPr lang="en-US" dirty="0"/>
          </a:p>
          <a:p>
            <a:endParaRPr lang="en-US" dirty="0"/>
          </a:p>
        </p:txBody>
      </p:sp>
      <p:sp>
        <p:nvSpPr>
          <p:cNvPr id="4" name="Slide Number Placeholder 3"/>
          <p:cNvSpPr>
            <a:spLocks noGrp="1"/>
          </p:cNvSpPr>
          <p:nvPr>
            <p:ph type="sldNum" sz="quarter" idx="10"/>
          </p:nvPr>
        </p:nvSpPr>
        <p:spPr>
          <a:xfrm>
            <a:off x="8312150" y="1079500"/>
            <a:ext cx="65" cy="138499"/>
          </a:xfrm>
        </p:spPr>
        <p:txBody>
          <a:bodyPr/>
          <a:lstStyle/>
          <a:p>
            <a:endParaRPr lang="nl-NL" dirty="0"/>
          </a:p>
        </p:txBody>
      </p:sp>
    </p:spTree>
    <p:extLst>
      <p:ext uri="{BB962C8B-B14F-4D97-AF65-F5344CB8AC3E}">
        <p14:creationId xmlns:p14="http://schemas.microsoft.com/office/powerpoint/2010/main" val="3119264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a:t>
            </a:r>
            <a:r>
              <a:rPr lang="en-US" dirty="0" smtClean="0"/>
              <a:t>effects after dividend initiations …</a:t>
            </a:r>
            <a:endParaRPr lang="en-US" dirty="0"/>
          </a:p>
        </p:txBody>
      </p:sp>
      <p:sp>
        <p:nvSpPr>
          <p:cNvPr id="3" name="Content Placeholder 2"/>
          <p:cNvSpPr>
            <a:spLocks noGrp="1"/>
          </p:cNvSpPr>
          <p:nvPr>
            <p:ph idx="1"/>
          </p:nvPr>
        </p:nvSpPr>
        <p:spPr/>
        <p:txBody>
          <a:bodyPr/>
          <a:lstStyle/>
          <a:p>
            <a:r>
              <a:rPr lang="en-US" dirty="0" smtClean="0"/>
              <a:t>… may arise from signaling larger expected cash flows (</a:t>
            </a:r>
            <a:r>
              <a:rPr lang="en-US" dirty="0"/>
              <a:t>Bhattacharya, </a:t>
            </a:r>
            <a:r>
              <a:rPr lang="en-US" dirty="0" smtClean="0"/>
              <a:t>1979), but the traditional signaling theory does not say anything on risks</a:t>
            </a:r>
          </a:p>
          <a:p>
            <a:endParaRPr lang="en-US" dirty="0" smtClean="0"/>
          </a:p>
          <a:p>
            <a:r>
              <a:rPr lang="en-US" dirty="0" smtClean="0"/>
              <a:t>… may also arise </a:t>
            </a:r>
            <a:r>
              <a:rPr lang="en-US" dirty="0"/>
              <a:t>from reduced agency </a:t>
            </a:r>
            <a:r>
              <a:rPr lang="en-US" dirty="0" smtClean="0"/>
              <a:t>costs (Easterbrook, 1984), but </a:t>
            </a:r>
            <a:r>
              <a:rPr lang="en-US" dirty="0"/>
              <a:t>the agency theory does not say anything on </a:t>
            </a:r>
            <a:r>
              <a:rPr lang="en-US" dirty="0" smtClean="0"/>
              <a:t>risks either</a:t>
            </a:r>
          </a:p>
          <a:p>
            <a:endParaRPr lang="en-US" dirty="0" smtClean="0"/>
          </a:p>
          <a:p>
            <a:r>
              <a:rPr lang="en-US" dirty="0" smtClean="0"/>
              <a:t>… may arise from signaling </a:t>
            </a:r>
            <a:r>
              <a:rPr lang="en-US" b="1" dirty="0" smtClean="0"/>
              <a:t>increased firm maturity </a:t>
            </a:r>
            <a:r>
              <a:rPr lang="en-US" dirty="0" smtClean="0"/>
              <a:t>(</a:t>
            </a:r>
            <a:r>
              <a:rPr lang="en-US" dirty="0" err="1" smtClean="0"/>
              <a:t>Grullon</a:t>
            </a:r>
            <a:r>
              <a:rPr lang="en-US" dirty="0"/>
              <a:t>, </a:t>
            </a:r>
            <a:r>
              <a:rPr lang="en-US" dirty="0" err="1"/>
              <a:t>Michaely</a:t>
            </a:r>
            <a:r>
              <a:rPr lang="en-US" dirty="0"/>
              <a:t>, and </a:t>
            </a:r>
            <a:r>
              <a:rPr lang="en-US" dirty="0" err="1"/>
              <a:t>Swaminathan</a:t>
            </a:r>
            <a:r>
              <a:rPr lang="en-US" dirty="0"/>
              <a:t>, </a:t>
            </a:r>
            <a:r>
              <a:rPr lang="en-US" dirty="0" smtClean="0"/>
              <a:t>2002) and investors  conclude </a:t>
            </a:r>
            <a:r>
              <a:rPr lang="en-US" dirty="0"/>
              <a:t>that the </a:t>
            </a:r>
            <a:r>
              <a:rPr lang="en-US" dirty="0" smtClean="0"/>
              <a:t>firm’s systematic </a:t>
            </a:r>
            <a:r>
              <a:rPr lang="en-US" dirty="0"/>
              <a:t>risks </a:t>
            </a:r>
            <a:r>
              <a:rPr lang="en-US" dirty="0" smtClean="0"/>
              <a:t>have </a:t>
            </a:r>
            <a:r>
              <a:rPr lang="en-US" dirty="0"/>
              <a:t>become </a:t>
            </a:r>
            <a:r>
              <a:rPr lang="en-US" dirty="0" smtClean="0"/>
              <a:t>smaller (and this results in value increases)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6</a:t>
            </a:fld>
            <a:endParaRPr lang="nl-NL"/>
          </a:p>
        </p:txBody>
      </p:sp>
    </p:spTree>
    <p:extLst>
      <p:ext uri="{BB962C8B-B14F-4D97-AF65-F5344CB8AC3E}">
        <p14:creationId xmlns:p14="http://schemas.microsoft.com/office/powerpoint/2010/main" val="734066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Idiosyncratic risk, maturity and value effects</a:t>
            </a:r>
            <a:endParaRPr lang="en-US" sz="2600" dirty="0"/>
          </a:p>
        </p:txBody>
      </p:sp>
      <p:sp>
        <p:nvSpPr>
          <p:cNvPr id="3" name="Content Placeholder 2"/>
          <p:cNvSpPr>
            <a:spLocks noGrp="1"/>
          </p:cNvSpPr>
          <p:nvPr>
            <p:ph idx="1"/>
          </p:nvPr>
        </p:nvSpPr>
        <p:spPr/>
        <p:txBody>
          <a:bodyPr/>
          <a:lstStyle/>
          <a:p>
            <a:r>
              <a:rPr lang="en-US" dirty="0" smtClean="0"/>
              <a:t>Besides the systematic risk, idiosyncratic risk may also have value effects</a:t>
            </a:r>
          </a:p>
          <a:p>
            <a:endParaRPr lang="en-US" dirty="0">
              <a:solidFill>
                <a:srgbClr val="000000"/>
              </a:solidFill>
            </a:endParaRPr>
          </a:p>
          <a:p>
            <a:r>
              <a:rPr lang="en-US" dirty="0" smtClean="0">
                <a:solidFill>
                  <a:srgbClr val="000000"/>
                </a:solidFill>
              </a:rPr>
              <a:t>High idiosyncratic </a:t>
            </a:r>
            <a:r>
              <a:rPr lang="en-US" dirty="0">
                <a:solidFill>
                  <a:srgbClr val="000000"/>
                </a:solidFill>
              </a:rPr>
              <a:t>risk is </a:t>
            </a:r>
            <a:r>
              <a:rPr lang="en-US" dirty="0" smtClean="0">
                <a:solidFill>
                  <a:srgbClr val="000000"/>
                </a:solidFill>
              </a:rPr>
              <a:t>indicative of low firm maturity (young firms have growth options, which are risky)</a:t>
            </a:r>
          </a:p>
          <a:p>
            <a:endParaRPr lang="en-US" dirty="0">
              <a:solidFill>
                <a:srgbClr val="000000"/>
              </a:solidFill>
            </a:endParaRPr>
          </a:p>
          <a:p>
            <a:r>
              <a:rPr lang="en-US" dirty="0" smtClean="0">
                <a:solidFill>
                  <a:srgbClr val="000000"/>
                </a:solidFill>
              </a:rPr>
              <a:t>Idiosyncratic risk </a:t>
            </a:r>
            <a:r>
              <a:rPr lang="en-US" dirty="0">
                <a:solidFill>
                  <a:srgbClr val="000000"/>
                </a:solidFill>
              </a:rPr>
              <a:t>may be priced (Levy, </a:t>
            </a:r>
            <a:r>
              <a:rPr lang="en-US" dirty="0" smtClean="0">
                <a:solidFill>
                  <a:srgbClr val="000000"/>
                </a:solidFill>
              </a:rPr>
              <a:t>1978; </a:t>
            </a:r>
            <a:r>
              <a:rPr lang="en-US" dirty="0">
                <a:solidFill>
                  <a:srgbClr val="000000"/>
                </a:solidFill>
              </a:rPr>
              <a:t>Merton, </a:t>
            </a:r>
            <a:r>
              <a:rPr lang="en-US" dirty="0" smtClean="0">
                <a:solidFill>
                  <a:srgbClr val="000000"/>
                </a:solidFill>
              </a:rPr>
              <a:t>1987; Fu</a:t>
            </a:r>
            <a:r>
              <a:rPr lang="en-US" dirty="0">
                <a:solidFill>
                  <a:srgbClr val="000000"/>
                </a:solidFill>
              </a:rPr>
              <a:t>, </a:t>
            </a:r>
            <a:r>
              <a:rPr lang="en-US" dirty="0" smtClean="0">
                <a:solidFill>
                  <a:srgbClr val="000000"/>
                </a:solidFill>
              </a:rPr>
              <a:t>2009) and this implies that if it declines after payout initiations, firm value may increase</a:t>
            </a:r>
          </a:p>
          <a:p>
            <a:endParaRPr lang="en-US"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7</a:t>
            </a:fld>
            <a:endParaRPr lang="nl-NL"/>
          </a:p>
        </p:txBody>
      </p:sp>
    </p:spTree>
    <p:extLst>
      <p:ext uri="{BB962C8B-B14F-4D97-AF65-F5344CB8AC3E}">
        <p14:creationId xmlns:p14="http://schemas.microsoft.com/office/powerpoint/2010/main" val="1736326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sets </a:t>
            </a:r>
            <a:r>
              <a:rPr lang="en-GB" dirty="0"/>
              <a:t>of </a:t>
            </a:r>
            <a:r>
              <a:rPr lang="en-GB" dirty="0" smtClean="0"/>
              <a:t>hypotheses</a:t>
            </a:r>
            <a:endParaRPr lang="en-GB" dirty="0"/>
          </a:p>
        </p:txBody>
      </p:sp>
      <p:sp>
        <p:nvSpPr>
          <p:cNvPr id="3" name="Text Placeholder 2"/>
          <p:cNvSpPr>
            <a:spLocks noGrp="1"/>
          </p:cNvSpPr>
          <p:nvPr>
            <p:ph type="body" idx="1"/>
          </p:nvPr>
        </p:nvSpPr>
        <p:spPr/>
        <p:txBody>
          <a:bodyPr/>
          <a:lstStyle/>
          <a:p>
            <a:pPr marL="457200" indent="-457200">
              <a:buAutoNum type="arabicPeriod"/>
            </a:pPr>
            <a:r>
              <a:rPr lang="en-GB" dirty="0" smtClean="0"/>
              <a:t>Pay out initiations influence the firm’s risks negatively and omissions will do so positively</a:t>
            </a:r>
          </a:p>
          <a:p>
            <a:pPr marL="457200" indent="-457200">
              <a:buAutoNum type="arabicPeriod"/>
            </a:pPr>
            <a:endParaRPr lang="en-GB" dirty="0" smtClean="0"/>
          </a:p>
          <a:p>
            <a:pPr marL="457200" indent="-457200">
              <a:buAutoNum type="arabicPeriod"/>
            </a:pPr>
            <a:r>
              <a:rPr lang="en-GB" dirty="0" smtClean="0"/>
              <a:t>Omissions will have a relatively larger absolute impact on firm risks than initiations</a:t>
            </a:r>
          </a:p>
          <a:p>
            <a:pPr marL="457200" indent="-457200">
              <a:buAutoNum type="arabicPeriod"/>
            </a:pPr>
            <a:endParaRPr lang="en-GB" dirty="0" smtClean="0"/>
          </a:p>
          <a:p>
            <a:pPr marL="457200" indent="-457200">
              <a:buAutoNum type="arabicPeriod"/>
            </a:pPr>
            <a:r>
              <a:rPr lang="en-US" dirty="0" smtClean="0"/>
              <a:t>Dividends will </a:t>
            </a:r>
            <a:r>
              <a:rPr lang="en-US" dirty="0"/>
              <a:t>have a larger </a:t>
            </a:r>
            <a:r>
              <a:rPr lang="en-US" dirty="0" smtClean="0"/>
              <a:t>impact on </a:t>
            </a:r>
            <a:r>
              <a:rPr lang="en-US" dirty="0"/>
              <a:t>firm risks than </a:t>
            </a:r>
            <a:r>
              <a:rPr lang="en-US" dirty="0" smtClean="0"/>
              <a:t>repurchases (which are less sticky)</a:t>
            </a:r>
            <a:endParaRPr lang="en-US" dirty="0"/>
          </a:p>
        </p:txBody>
      </p:sp>
      <p:sp>
        <p:nvSpPr>
          <p:cNvPr id="4" name="Slide Number Placeholder 3"/>
          <p:cNvSpPr>
            <a:spLocks noGrp="1"/>
          </p:cNvSpPr>
          <p:nvPr>
            <p:ph type="sldNum" sz="quarter" idx="10"/>
          </p:nvPr>
        </p:nvSpPr>
        <p:spPr/>
        <p:txBody>
          <a:bodyPr/>
          <a:lstStyle/>
          <a:p>
            <a:fld id="{81D6455B-B240-4CAC-812F-D824D8B7AD50}" type="slidenum">
              <a:rPr lang="en-GB" smtClean="0"/>
              <a:pPr/>
              <a:t>8</a:t>
            </a:fld>
            <a:endParaRPr lang="en-GB"/>
          </a:p>
        </p:txBody>
      </p:sp>
    </p:spTree>
    <p:extLst>
      <p:ext uri="{BB962C8B-B14F-4D97-AF65-F5344CB8AC3E}">
        <p14:creationId xmlns:p14="http://schemas.microsoft.com/office/powerpoint/2010/main" val="73881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novelty of our approach</a:t>
            </a:r>
            <a:endParaRPr lang="en-GB" dirty="0"/>
          </a:p>
        </p:txBody>
      </p:sp>
      <p:sp>
        <p:nvSpPr>
          <p:cNvPr id="3" name="Content Placeholder 2"/>
          <p:cNvSpPr>
            <a:spLocks noGrp="1"/>
          </p:cNvSpPr>
          <p:nvPr>
            <p:ph idx="1"/>
          </p:nvPr>
        </p:nvSpPr>
        <p:spPr/>
        <p:txBody>
          <a:bodyPr/>
          <a:lstStyle/>
          <a:p>
            <a:r>
              <a:rPr lang="en-GB" dirty="0" smtClean="0"/>
              <a:t>Effects across </a:t>
            </a:r>
            <a:r>
              <a:rPr lang="en-GB" dirty="0"/>
              <a:t>initiations and </a:t>
            </a:r>
            <a:r>
              <a:rPr lang="en-GB" dirty="0" smtClean="0"/>
              <a:t>omissions</a:t>
            </a:r>
          </a:p>
          <a:p>
            <a:endParaRPr lang="en-GB" dirty="0" smtClean="0"/>
          </a:p>
          <a:p>
            <a:r>
              <a:rPr lang="en-GB" dirty="0" smtClean="0"/>
              <a:t>Effects across pay out channels</a:t>
            </a:r>
          </a:p>
          <a:p>
            <a:endParaRPr lang="en-GB" dirty="0"/>
          </a:p>
          <a:p>
            <a:r>
              <a:rPr lang="en-US" dirty="0" smtClean="0"/>
              <a:t>Effects </a:t>
            </a:r>
            <a:r>
              <a:rPr lang="en-US" dirty="0"/>
              <a:t>on idiosyncratic, aggregate systematic, and total risks</a:t>
            </a:r>
          </a:p>
          <a:p>
            <a:endParaRPr lang="en-GB" dirty="0" smtClean="0"/>
          </a:p>
          <a:p>
            <a:r>
              <a:rPr lang="en-GB" dirty="0" smtClean="0"/>
              <a:t>Focus </a:t>
            </a:r>
            <a:r>
              <a:rPr lang="en-GB" dirty="0"/>
              <a:t>on extreme </a:t>
            </a:r>
            <a:r>
              <a:rPr lang="en-GB" dirty="0" smtClean="0"/>
              <a:t>pay out </a:t>
            </a:r>
            <a:r>
              <a:rPr lang="en-GB" dirty="0"/>
              <a:t>events: </a:t>
            </a:r>
            <a:r>
              <a:rPr lang="en-GB" dirty="0" smtClean="0"/>
              <a:t>initiations </a:t>
            </a:r>
            <a:r>
              <a:rPr lang="en-GB" dirty="0"/>
              <a:t>and </a:t>
            </a:r>
            <a:r>
              <a:rPr lang="en-GB" dirty="0" smtClean="0"/>
              <a:t>omissions</a:t>
            </a:r>
          </a:p>
          <a:p>
            <a:endParaRPr lang="en-GB" dirty="0"/>
          </a:p>
          <a:p>
            <a:r>
              <a:rPr lang="en-GB" dirty="0" smtClean="0"/>
              <a:t>Really within the realm of </a:t>
            </a:r>
            <a:r>
              <a:rPr lang="en-GB" dirty="0" smtClean="0"/>
              <a:t>semi-strong efficient </a:t>
            </a:r>
            <a:r>
              <a:rPr lang="en-GB" dirty="0" smtClean="0"/>
              <a:t>markets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A276B151-6850-401D-9CBF-6911062C0470}" type="slidenum">
              <a:rPr lang="nl-NL" smtClean="0"/>
              <a:pPr/>
              <a:t>9</a:t>
            </a:fld>
            <a:endParaRPr lang="nl-NL"/>
          </a:p>
        </p:txBody>
      </p:sp>
    </p:spTree>
    <p:extLst>
      <p:ext uri="{BB962C8B-B14F-4D97-AF65-F5344CB8AC3E}">
        <p14:creationId xmlns:p14="http://schemas.microsoft.com/office/powerpoint/2010/main" val="3580174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Design">
  <a:themeElements>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fontScheme name="Title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ak Design">
  <a:themeElements>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eak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ea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ea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ea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ea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ea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ea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ea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ea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ea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ea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ea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eak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nd Design">
  <a:themeElements>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d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d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d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d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d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d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d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d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d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d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d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d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nd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2651</TotalTime>
  <Words>1528</Words>
  <Application>Microsoft Office PowerPoint</Application>
  <PresentationFormat>On-screen Show (4:3)</PresentationFormat>
  <Paragraphs>165</Paragraphs>
  <Slides>28</Slides>
  <Notes>0</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Title Design</vt:lpstr>
      <vt:lpstr>Break Design</vt:lpstr>
      <vt:lpstr>End Design</vt:lpstr>
      <vt:lpstr>Does the information content of payout initiations and omissions influence firm risks?</vt:lpstr>
      <vt:lpstr>Preliminary remarks</vt:lpstr>
      <vt:lpstr>Motivation of the paper</vt:lpstr>
      <vt:lpstr>Relevance</vt:lpstr>
      <vt:lpstr>Value effects after initiations and omissions</vt:lpstr>
      <vt:lpstr>Value effects after dividend initiations …</vt:lpstr>
      <vt:lpstr>Idiosyncratic risk, maturity and value effects</vt:lpstr>
      <vt:lpstr>Our sets of hypotheses</vt:lpstr>
      <vt:lpstr>Economic novelty of our approach</vt:lpstr>
      <vt:lpstr>Econometric novelty of our approach</vt:lpstr>
      <vt:lpstr>Within semi-strong efficient markets …</vt:lpstr>
      <vt:lpstr>Matching on propensity scores</vt:lpstr>
      <vt:lpstr>Why also difference in differences?</vt:lpstr>
      <vt:lpstr>Further methodological innovations</vt:lpstr>
      <vt:lpstr>Summarizing our estimator</vt:lpstr>
      <vt:lpstr>Population and measurements</vt:lpstr>
      <vt:lpstr>Risk Characteristics (Appendix 1)</vt:lpstr>
      <vt:lpstr>Table 1 part 1</vt:lpstr>
      <vt:lpstr>Table 1 part 2</vt:lpstr>
      <vt:lpstr>Appendix 2 logit regressions</vt:lpstr>
      <vt:lpstr>Table 2 Panel A</vt:lpstr>
      <vt:lpstr>Table 2 Robustness checks</vt:lpstr>
      <vt:lpstr>Table 3 Panel A</vt:lpstr>
      <vt:lpstr>Our main findings</vt:lpstr>
      <vt:lpstr>Conclusions</vt:lpstr>
      <vt:lpstr>THANK YOU</vt:lpstr>
      <vt:lpstr>The writing process (2 years only!)</vt:lpstr>
      <vt:lpstr>Table 3 Robustness checks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Henk</dc:creator>
  <cp:keywords>Version 2.1</cp:keywords>
  <cp:lastModifiedBy>Henk</cp:lastModifiedBy>
  <cp:revision>219</cp:revision>
  <cp:lastPrinted>2013-11-15T14:17:11Z</cp:lastPrinted>
  <dcterms:created xsi:type="dcterms:W3CDTF">2008-06-10T08:12:30Z</dcterms:created>
  <dcterms:modified xsi:type="dcterms:W3CDTF">2014-11-19T14:17:08Z</dcterms:modified>
  <dc:language>UK</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
    <vt:lpwstr>RUG</vt:lpwstr>
  </property>
  <property fmtid="{D5CDD505-2E9C-101B-9397-08002B2CF9AE}" pid="3" name="Datum">
    <vt:lpwstr>14-01-2013</vt:lpwstr>
  </property>
  <property fmtid="{D5CDD505-2E9C-101B-9397-08002B2CF9AE}" pid="4" name="txtDate">
    <vt:lpwstr>14-01-2013</vt:lpwstr>
  </property>
  <property fmtid="{D5CDD505-2E9C-101B-9397-08002B2CF9AE}" pid="5" name="AutoDatum">
    <vt:lpwstr>JA</vt:lpwstr>
  </property>
  <property fmtid="{D5CDD505-2E9C-101B-9397-08002B2CF9AE}" pid="6" name="cboLanguage">
    <vt:lpwstr>English</vt:lpwstr>
  </property>
  <property fmtid="{D5CDD505-2E9C-101B-9397-08002B2CF9AE}" pid="7" name="cboFaculty">
    <vt:lpwstr>faculty of economics and business</vt:lpwstr>
  </property>
  <property fmtid="{D5CDD505-2E9C-101B-9397-08002B2CF9AE}" pid="8" name="txtDepartment">
    <vt:lpwstr>Economics, Econometrics and Finance</vt:lpwstr>
  </property>
</Properties>
</file>