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57"/>
  </p:notesMasterIdLst>
  <p:handoutMasterIdLst>
    <p:handoutMasterId r:id="rId58"/>
  </p:handoutMasterIdLst>
  <p:sldIdLst>
    <p:sldId id="256" r:id="rId3"/>
    <p:sldId id="449" r:id="rId4"/>
    <p:sldId id="448" r:id="rId5"/>
    <p:sldId id="433" r:id="rId6"/>
    <p:sldId id="434" r:id="rId7"/>
    <p:sldId id="435" r:id="rId8"/>
    <p:sldId id="437" r:id="rId9"/>
    <p:sldId id="436" r:id="rId10"/>
    <p:sldId id="438" r:id="rId11"/>
    <p:sldId id="384" r:id="rId12"/>
    <p:sldId id="439" r:id="rId13"/>
    <p:sldId id="443" r:id="rId14"/>
    <p:sldId id="390" r:id="rId15"/>
    <p:sldId id="441" r:id="rId16"/>
    <p:sldId id="408" r:id="rId17"/>
    <p:sldId id="401" r:id="rId18"/>
    <p:sldId id="403" r:id="rId19"/>
    <p:sldId id="407" r:id="rId20"/>
    <p:sldId id="442" r:id="rId21"/>
    <p:sldId id="409" r:id="rId22"/>
    <p:sldId id="385" r:id="rId23"/>
    <p:sldId id="410" r:id="rId24"/>
    <p:sldId id="411" r:id="rId25"/>
    <p:sldId id="450" r:id="rId26"/>
    <p:sldId id="392" r:id="rId27"/>
    <p:sldId id="391" r:id="rId28"/>
    <p:sldId id="414" r:id="rId29"/>
    <p:sldId id="394" r:id="rId30"/>
    <p:sldId id="418" r:id="rId31"/>
    <p:sldId id="417" r:id="rId32"/>
    <p:sldId id="393" r:id="rId33"/>
    <p:sldId id="388" r:id="rId34"/>
    <p:sldId id="405" r:id="rId35"/>
    <p:sldId id="413" r:id="rId36"/>
    <p:sldId id="400" r:id="rId37"/>
    <p:sldId id="446" r:id="rId38"/>
    <p:sldId id="387" r:id="rId39"/>
    <p:sldId id="420" r:id="rId40"/>
    <p:sldId id="445" r:id="rId41"/>
    <p:sldId id="395" r:id="rId42"/>
    <p:sldId id="423" r:id="rId43"/>
    <p:sldId id="421" r:id="rId44"/>
    <p:sldId id="422" r:id="rId45"/>
    <p:sldId id="430" r:id="rId46"/>
    <p:sldId id="396" r:id="rId47"/>
    <p:sldId id="397" r:id="rId48"/>
    <p:sldId id="425" r:id="rId49"/>
    <p:sldId id="426" r:id="rId50"/>
    <p:sldId id="428" r:id="rId51"/>
    <p:sldId id="427" r:id="rId52"/>
    <p:sldId id="431" r:id="rId53"/>
    <p:sldId id="429" r:id="rId54"/>
    <p:sldId id="415" r:id="rId55"/>
    <p:sldId id="447" r:id="rId56"/>
  </p:sldIdLst>
  <p:sldSz cx="9144000" cy="6858000" type="screen4x3"/>
  <p:notesSz cx="6794500" cy="9931400"/>
  <p:defaultTextStyle>
    <a:defPPr>
      <a:defRPr lang="nl-NL"/>
    </a:defPPr>
    <a:lvl1pPr algn="ctr" rtl="0" fontAlgn="base">
      <a:spcBef>
        <a:spcPct val="0"/>
      </a:spcBef>
      <a:spcAft>
        <a:spcPct val="0"/>
      </a:spcAft>
      <a:defRPr kern="1200">
        <a:solidFill>
          <a:srgbClr val="FFFFFF"/>
        </a:solidFill>
        <a:latin typeface="Calibri" pitchFamily="34" charset="0"/>
        <a:ea typeface="ＭＳ Ｐゴシック" pitchFamily="34" charset="-128"/>
        <a:cs typeface="+mn-cs"/>
      </a:defRPr>
    </a:lvl1pPr>
    <a:lvl2pPr marL="457200" algn="ctr" rtl="0" fontAlgn="base">
      <a:spcBef>
        <a:spcPct val="0"/>
      </a:spcBef>
      <a:spcAft>
        <a:spcPct val="0"/>
      </a:spcAft>
      <a:defRPr kern="1200">
        <a:solidFill>
          <a:srgbClr val="FFFFFF"/>
        </a:solidFill>
        <a:latin typeface="Calibri" pitchFamily="34" charset="0"/>
        <a:ea typeface="ＭＳ Ｐゴシック" pitchFamily="34" charset="-128"/>
        <a:cs typeface="+mn-cs"/>
      </a:defRPr>
    </a:lvl2pPr>
    <a:lvl3pPr marL="914400" algn="ctr" rtl="0" fontAlgn="base">
      <a:spcBef>
        <a:spcPct val="0"/>
      </a:spcBef>
      <a:spcAft>
        <a:spcPct val="0"/>
      </a:spcAft>
      <a:defRPr kern="1200">
        <a:solidFill>
          <a:srgbClr val="FFFFFF"/>
        </a:solidFill>
        <a:latin typeface="Calibri" pitchFamily="34" charset="0"/>
        <a:ea typeface="ＭＳ Ｐゴシック" pitchFamily="34" charset="-128"/>
        <a:cs typeface="+mn-cs"/>
      </a:defRPr>
    </a:lvl3pPr>
    <a:lvl4pPr marL="1371600" algn="ctr" rtl="0" fontAlgn="base">
      <a:spcBef>
        <a:spcPct val="0"/>
      </a:spcBef>
      <a:spcAft>
        <a:spcPct val="0"/>
      </a:spcAft>
      <a:defRPr kern="1200">
        <a:solidFill>
          <a:srgbClr val="FFFFFF"/>
        </a:solidFill>
        <a:latin typeface="Calibri" pitchFamily="34" charset="0"/>
        <a:ea typeface="ＭＳ Ｐゴシック" pitchFamily="34" charset="-128"/>
        <a:cs typeface="+mn-cs"/>
      </a:defRPr>
    </a:lvl4pPr>
    <a:lvl5pPr marL="1828800" algn="ctr" rtl="0" fontAlgn="base">
      <a:spcBef>
        <a:spcPct val="0"/>
      </a:spcBef>
      <a:spcAft>
        <a:spcPct val="0"/>
      </a:spcAft>
      <a:defRPr kern="1200">
        <a:solidFill>
          <a:srgbClr val="FFFFFF"/>
        </a:solidFill>
        <a:latin typeface="Calibri" pitchFamily="34" charset="0"/>
        <a:ea typeface="ＭＳ Ｐゴシック" pitchFamily="34" charset="-128"/>
        <a:cs typeface="+mn-cs"/>
      </a:defRPr>
    </a:lvl5pPr>
    <a:lvl6pPr marL="2286000" algn="l" defTabSz="914400" rtl="0" eaLnBrk="1" latinLnBrk="0" hangingPunct="1">
      <a:defRPr kern="1200">
        <a:solidFill>
          <a:srgbClr val="FFFFFF"/>
        </a:solidFill>
        <a:latin typeface="Calibri" pitchFamily="34" charset="0"/>
        <a:ea typeface="ＭＳ Ｐゴシック" pitchFamily="34" charset="-128"/>
        <a:cs typeface="+mn-cs"/>
      </a:defRPr>
    </a:lvl6pPr>
    <a:lvl7pPr marL="2743200" algn="l" defTabSz="914400" rtl="0" eaLnBrk="1" latinLnBrk="0" hangingPunct="1">
      <a:defRPr kern="1200">
        <a:solidFill>
          <a:srgbClr val="FFFFFF"/>
        </a:solidFill>
        <a:latin typeface="Calibri" pitchFamily="34" charset="0"/>
        <a:ea typeface="ＭＳ Ｐゴシック" pitchFamily="34" charset="-128"/>
        <a:cs typeface="+mn-cs"/>
      </a:defRPr>
    </a:lvl7pPr>
    <a:lvl8pPr marL="3200400" algn="l" defTabSz="914400" rtl="0" eaLnBrk="1" latinLnBrk="0" hangingPunct="1">
      <a:defRPr kern="1200">
        <a:solidFill>
          <a:srgbClr val="FFFFFF"/>
        </a:solidFill>
        <a:latin typeface="Calibri" pitchFamily="34" charset="0"/>
        <a:ea typeface="ＭＳ Ｐゴシック" pitchFamily="34" charset="-128"/>
        <a:cs typeface="+mn-cs"/>
      </a:defRPr>
    </a:lvl8pPr>
    <a:lvl9pPr marL="3657600" algn="l" defTabSz="914400" rtl="0" eaLnBrk="1" latinLnBrk="0" hangingPunct="1">
      <a:defRPr kern="1200">
        <a:solidFill>
          <a:srgbClr val="FFFFFF"/>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5050"/>
    <a:srgbClr val="CC0000"/>
    <a:srgbClr val="009CEF"/>
    <a:srgbClr val="969696"/>
    <a:srgbClr val="EAEAEA"/>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8" autoAdjust="0"/>
    <p:restoredTop sz="94675" autoAdjust="0"/>
  </p:normalViewPr>
  <p:slideViewPr>
    <p:cSldViewPr>
      <p:cViewPr>
        <p:scale>
          <a:sx n="70" d="100"/>
          <a:sy n="70" d="100"/>
        </p:scale>
        <p:origin x="-13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374"/>
    </p:cViewPr>
  </p:sorterViewPr>
  <p:notesViewPr>
    <p:cSldViewPr>
      <p:cViewPr varScale="1">
        <p:scale>
          <a:sx n="52" d="100"/>
          <a:sy n="52" d="100"/>
        </p:scale>
        <p:origin x="-2592"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ea typeface="ＭＳ Ｐゴシック" pitchFamily="-111" charset="-128"/>
                <a:cs typeface="Arial" charset="0"/>
              </a:defRPr>
            </a:lvl1pPr>
          </a:lstStyle>
          <a:p>
            <a:pPr>
              <a:defRPr/>
            </a:pPr>
            <a:endParaRPr lang="en-GB" dirty="0"/>
          </a:p>
        </p:txBody>
      </p:sp>
      <p:sp>
        <p:nvSpPr>
          <p:cNvPr id="19459"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ＭＳ Ｐゴシック" pitchFamily="-111" charset="-128"/>
                <a:cs typeface="Arial" charset="0"/>
              </a:defRPr>
            </a:lvl1pPr>
          </a:lstStyle>
          <a:p>
            <a:pPr>
              <a:defRPr/>
            </a:pPr>
            <a:endParaRPr lang="en-GB" dirty="0"/>
          </a:p>
        </p:txBody>
      </p:sp>
      <p:sp>
        <p:nvSpPr>
          <p:cNvPr id="19460"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ea typeface="ＭＳ Ｐゴシック" pitchFamily="-111" charset="-128"/>
                <a:cs typeface="Arial" charset="0"/>
              </a:defRPr>
            </a:lvl1pPr>
          </a:lstStyle>
          <a:p>
            <a:pPr>
              <a:defRPr/>
            </a:pPr>
            <a:endParaRPr lang="en-GB" dirty="0"/>
          </a:p>
        </p:txBody>
      </p:sp>
      <p:sp>
        <p:nvSpPr>
          <p:cNvPr id="19461"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ea typeface="ＭＳ Ｐゴシック" pitchFamily="-111" charset="-128"/>
                <a:cs typeface="Arial" charset="0"/>
              </a:defRPr>
            </a:lvl1pPr>
          </a:lstStyle>
          <a:p>
            <a:pPr>
              <a:defRPr/>
            </a:pPr>
            <a:fld id="{659A349A-C88B-48F9-88E7-59C285083418}" type="slidenum">
              <a:rPr lang="en-GB"/>
              <a:pPr>
                <a:defRPr/>
              </a:pPr>
              <a:t>‹#›</a:t>
            </a:fld>
            <a:endParaRPr lang="en-GB" dirty="0"/>
          </a:p>
        </p:txBody>
      </p:sp>
    </p:spTree>
    <p:extLst>
      <p:ext uri="{BB962C8B-B14F-4D97-AF65-F5344CB8AC3E}">
        <p14:creationId xmlns:p14="http://schemas.microsoft.com/office/powerpoint/2010/main" val="2784288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ea typeface="ＭＳ Ｐゴシック" pitchFamily="-111" charset="-128"/>
                <a:cs typeface="Arial" charset="0"/>
              </a:defRPr>
            </a:lvl1pPr>
          </a:lstStyle>
          <a:p>
            <a:pPr>
              <a:defRPr/>
            </a:pPr>
            <a:endParaRPr lang="nl-NL"/>
          </a:p>
        </p:txBody>
      </p:sp>
      <p:sp>
        <p:nvSpPr>
          <p:cNvPr id="16387"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solidFill>
                  <a:schemeClr val="tx1"/>
                </a:solidFill>
                <a:latin typeface="Arial" charset="0"/>
                <a:ea typeface="ＭＳ Ｐゴシック" pitchFamily="-111" charset="-128"/>
                <a:cs typeface="Arial" charset="0"/>
              </a:defRPr>
            </a:lvl1pPr>
          </a:lstStyle>
          <a:p>
            <a:pPr>
              <a:defRPr/>
            </a:pPr>
            <a:endParaRPr lang="nl-NL"/>
          </a:p>
        </p:txBody>
      </p:sp>
      <p:sp>
        <p:nvSpPr>
          <p:cNvPr id="2560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16390"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ea typeface="ＭＳ Ｐゴシック" pitchFamily="-111" charset="-128"/>
                <a:cs typeface="Arial" charset="0"/>
              </a:defRPr>
            </a:lvl1pPr>
          </a:lstStyle>
          <a:p>
            <a:pPr>
              <a:defRPr/>
            </a:pPr>
            <a:endParaRPr lang="nl-NL"/>
          </a:p>
        </p:txBody>
      </p:sp>
      <p:sp>
        <p:nvSpPr>
          <p:cNvPr id="16391"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ea typeface="ＭＳ Ｐゴシック" pitchFamily="-111" charset="-128"/>
                <a:cs typeface="Arial" charset="0"/>
              </a:defRPr>
            </a:lvl1pPr>
          </a:lstStyle>
          <a:p>
            <a:pPr>
              <a:defRPr/>
            </a:pPr>
            <a:fld id="{B2F9369B-4BA5-4984-BE26-F737B10ACF25}" type="slidenum">
              <a:rPr lang="nl-NL"/>
              <a:pPr>
                <a:defRPr/>
              </a:pPr>
              <a:t>‹#›</a:t>
            </a:fld>
            <a:endParaRPr lang="nl-NL"/>
          </a:p>
        </p:txBody>
      </p:sp>
    </p:spTree>
    <p:extLst>
      <p:ext uri="{BB962C8B-B14F-4D97-AF65-F5344CB8AC3E}">
        <p14:creationId xmlns:p14="http://schemas.microsoft.com/office/powerpoint/2010/main" val="1612543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F9369B-4BA5-4984-BE26-F737B10ACF25}" type="slidenum">
              <a:rPr lang="nl-NL" smtClean="0"/>
              <a:pPr>
                <a:defRPr/>
              </a:pPr>
              <a:t>28</a:t>
            </a:fld>
            <a:endParaRPr lang="nl-NL"/>
          </a:p>
        </p:txBody>
      </p:sp>
    </p:spTree>
    <p:extLst>
      <p:ext uri="{BB962C8B-B14F-4D97-AF65-F5344CB8AC3E}">
        <p14:creationId xmlns:p14="http://schemas.microsoft.com/office/powerpoint/2010/main" val="1275321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1017588"/>
            <a:ext cx="9140825" cy="2667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solidFill>
                <a:schemeClr val="tx1"/>
              </a:solidFill>
              <a:latin typeface="Arial" charset="0"/>
            </a:endParaRPr>
          </a:p>
        </p:txBody>
      </p:sp>
      <p:pic>
        <p:nvPicPr>
          <p:cNvPr id="5" name="LogoSlash_01" descr="SLASH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475" y="392113"/>
            <a:ext cx="4143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LogoSlash_02" descr="SLASHTRANS" hidd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392113"/>
            <a:ext cx="4159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b_Faculty"/>
          <p:cNvSpPr txBox="1">
            <a:spLocks noChangeArrowheads="1"/>
          </p:cNvSpPr>
          <p:nvPr/>
        </p:nvSpPr>
        <p:spPr bwMode="auto">
          <a:xfrm>
            <a:off x="3687763" y="338138"/>
            <a:ext cx="9477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FFFFFF"/>
                </a:solidFill>
                <a:latin typeface="Calibri" pitchFamily="34" charset="0"/>
                <a:ea typeface="ＭＳ Ｐゴシック" pitchFamily="34" charset="-128"/>
              </a:defRPr>
            </a:lvl1pPr>
            <a:lvl2pPr marL="742950" indent="-285750" eaLnBrk="0" hangingPunct="0">
              <a:defRPr>
                <a:solidFill>
                  <a:srgbClr val="FFFFFF"/>
                </a:solidFill>
                <a:latin typeface="Calibri" pitchFamily="34" charset="0"/>
                <a:ea typeface="ＭＳ Ｐゴシック" pitchFamily="34" charset="-128"/>
              </a:defRPr>
            </a:lvl2pPr>
            <a:lvl3pPr marL="1143000" indent="-228600" eaLnBrk="0" hangingPunct="0">
              <a:defRPr>
                <a:solidFill>
                  <a:srgbClr val="FFFFFF"/>
                </a:solidFill>
                <a:latin typeface="Calibri" pitchFamily="34" charset="0"/>
                <a:ea typeface="ＭＳ Ｐゴシック" pitchFamily="34" charset="-128"/>
              </a:defRPr>
            </a:lvl3pPr>
            <a:lvl4pPr marL="1600200" indent="-228600" eaLnBrk="0" hangingPunct="0">
              <a:defRPr>
                <a:solidFill>
                  <a:srgbClr val="FFFFFF"/>
                </a:solidFill>
                <a:latin typeface="Calibri" pitchFamily="34" charset="0"/>
                <a:ea typeface="ＭＳ Ｐゴシック" pitchFamily="34" charset="-128"/>
              </a:defRPr>
            </a:lvl4pPr>
            <a:lvl5pPr marL="2057400" indent="-228600" eaLnBrk="0" hangingPunct="0">
              <a:defRPr>
                <a:solidFill>
                  <a:srgbClr val="FFFFFF"/>
                </a:solidFill>
                <a:latin typeface="Calibri" pitchFamily="34" charset="0"/>
                <a:ea typeface="ＭＳ Ｐゴシック" pitchFamily="34" charset="-128"/>
              </a:defRPr>
            </a:lvl5pPr>
            <a:lvl6pPr marL="25146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6pPr>
            <a:lvl7pPr marL="29718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7pPr>
            <a:lvl8pPr marL="34290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8pPr>
            <a:lvl9pPr marL="38862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9pPr>
          </a:lstStyle>
          <a:p>
            <a:pPr algn="l" eaLnBrk="1" hangingPunct="1"/>
            <a:r>
              <a:rPr lang="en-GB" sz="1000" dirty="0">
                <a:solidFill>
                  <a:srgbClr val="CC0000"/>
                </a:solidFill>
                <a:latin typeface="Georgia" pitchFamily="18" charset="0"/>
              </a:rPr>
              <a:t>faculty of economics</a:t>
            </a:r>
          </a:p>
          <a:p>
            <a:pPr algn="l" eaLnBrk="1" hangingPunct="1"/>
            <a:r>
              <a:rPr lang="en-GB" sz="1000" dirty="0">
                <a:solidFill>
                  <a:srgbClr val="CC0000"/>
                </a:solidFill>
                <a:latin typeface="Georgia" pitchFamily="18" charset="0"/>
              </a:rPr>
              <a:t>and business</a:t>
            </a:r>
          </a:p>
        </p:txBody>
      </p:sp>
      <p:sp>
        <p:nvSpPr>
          <p:cNvPr id="9" name="tb_Department"/>
          <p:cNvSpPr txBox="1">
            <a:spLocks noChangeArrowheads="1"/>
          </p:cNvSpPr>
          <p:nvPr/>
        </p:nvSpPr>
        <p:spPr bwMode="auto">
          <a:xfrm>
            <a:off x="5811838" y="341313"/>
            <a:ext cx="18002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rgbClr val="FFFFFF"/>
                </a:solidFill>
                <a:latin typeface="Calibri" pitchFamily="34" charset="0"/>
                <a:ea typeface="ＭＳ Ｐゴシック" pitchFamily="34" charset="-128"/>
              </a:defRPr>
            </a:lvl1pPr>
            <a:lvl2pPr marL="742950" indent="-285750" eaLnBrk="0" hangingPunct="0">
              <a:defRPr>
                <a:solidFill>
                  <a:srgbClr val="FFFFFF"/>
                </a:solidFill>
                <a:latin typeface="Calibri" pitchFamily="34" charset="0"/>
                <a:ea typeface="ＭＳ Ｐゴシック" pitchFamily="34" charset="-128"/>
              </a:defRPr>
            </a:lvl2pPr>
            <a:lvl3pPr marL="1143000" indent="-228600" eaLnBrk="0" hangingPunct="0">
              <a:defRPr>
                <a:solidFill>
                  <a:srgbClr val="FFFFFF"/>
                </a:solidFill>
                <a:latin typeface="Calibri" pitchFamily="34" charset="0"/>
                <a:ea typeface="ＭＳ Ｐゴシック" pitchFamily="34" charset="-128"/>
              </a:defRPr>
            </a:lvl3pPr>
            <a:lvl4pPr marL="1600200" indent="-228600" eaLnBrk="0" hangingPunct="0">
              <a:defRPr>
                <a:solidFill>
                  <a:srgbClr val="FFFFFF"/>
                </a:solidFill>
                <a:latin typeface="Calibri" pitchFamily="34" charset="0"/>
                <a:ea typeface="ＭＳ Ｐゴシック" pitchFamily="34" charset="-128"/>
              </a:defRPr>
            </a:lvl4pPr>
            <a:lvl5pPr marL="2057400" indent="-228600" eaLnBrk="0" hangingPunct="0">
              <a:defRPr>
                <a:solidFill>
                  <a:srgbClr val="FFFFFF"/>
                </a:solidFill>
                <a:latin typeface="Calibri" pitchFamily="34" charset="0"/>
                <a:ea typeface="ＭＳ Ｐゴシック" pitchFamily="34" charset="-128"/>
              </a:defRPr>
            </a:lvl5pPr>
            <a:lvl6pPr marL="25146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6pPr>
            <a:lvl7pPr marL="29718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7pPr>
            <a:lvl8pPr marL="34290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8pPr>
            <a:lvl9pPr marL="38862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9pPr>
          </a:lstStyle>
          <a:p>
            <a:pPr algn="l" eaLnBrk="1" hangingPunct="1"/>
            <a:endParaRPr lang="en-GB" sz="1000" dirty="0">
              <a:solidFill>
                <a:srgbClr val="CC0000"/>
              </a:solidFill>
              <a:latin typeface="Georgia" pitchFamily="18" charset="0"/>
            </a:endParaRPr>
          </a:p>
        </p:txBody>
      </p:sp>
      <p:pic>
        <p:nvPicPr>
          <p:cNvPr id="11" name="RUGlogoTop" descr="407RUGBASETRANS_U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0" y="204788"/>
            <a:ext cx="239871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6" name="tb_Break"/>
          <p:cNvSpPr>
            <a:spLocks noGrp="1" noChangeArrowheads="1"/>
          </p:cNvSpPr>
          <p:nvPr>
            <p:ph type="ctrTitle"/>
          </p:nvPr>
        </p:nvSpPr>
        <p:spPr>
          <a:xfrm>
            <a:off x="0" y="1284288"/>
            <a:ext cx="9140825" cy="2476500"/>
          </a:xfrm>
          <a:solidFill>
            <a:srgbClr val="505050"/>
          </a:solidFill>
        </p:spPr>
        <p:txBody>
          <a:bodyPr lIns="982091" tIns="216000" rIns="267843" bIns="45717" anchor="t"/>
          <a:lstStyle>
            <a:lvl1pPr marL="0" indent="0">
              <a:defRPr sz="4000">
                <a:solidFill>
                  <a:schemeClr val="bg1"/>
                </a:solidFill>
              </a:defRPr>
            </a:lvl1pPr>
          </a:lstStyle>
          <a:p>
            <a:endParaRPr lang="en-GB" dirty="0"/>
          </a:p>
        </p:txBody>
      </p:sp>
      <p:sp>
        <p:nvSpPr>
          <p:cNvPr id="6155" name="Rectangle 11" hidden="1"/>
          <p:cNvSpPr>
            <a:spLocks noGrp="1" noChangeArrowheads="1"/>
          </p:cNvSpPr>
          <p:nvPr>
            <p:ph type="subTitle" sz="quarter" idx="1"/>
          </p:nvPr>
        </p:nvSpPr>
        <p:spPr>
          <a:xfrm>
            <a:off x="673100" y="5707063"/>
            <a:ext cx="7108825" cy="384175"/>
          </a:xfrm>
        </p:spPr>
        <p:txBody>
          <a:bodyPr lIns="64282" tIns="32141" rIns="64282" bIns="32141"/>
          <a:lstStyle>
            <a:lvl1pPr marL="0" indent="0" algn="ctr">
              <a:buFont typeface="Verdana" pitchFamily="34" charset="0"/>
              <a:buNone/>
              <a:defRPr/>
            </a:lvl1pPr>
          </a:lstStyle>
          <a:p>
            <a:r>
              <a:rPr lang="en-GB"/>
              <a:t>Click to edit Master subtitle style</a:t>
            </a:r>
          </a:p>
        </p:txBody>
      </p:sp>
      <p:sp>
        <p:nvSpPr>
          <p:cNvPr id="12" name="Rectangle 17"/>
          <p:cNvSpPr>
            <a:spLocks noGrp="1" noChangeArrowheads="1"/>
          </p:cNvSpPr>
          <p:nvPr>
            <p:ph type="sldNum" sz="quarter" idx="10"/>
          </p:nvPr>
        </p:nvSpPr>
        <p:spPr>
          <a:xfrm>
            <a:off x="8312150" y="1079500"/>
            <a:ext cx="65" cy="138499"/>
          </a:xfrm>
          <a:prstGeom prst="rect">
            <a:avLst/>
          </a:prstGeom>
        </p:spPr>
        <p:txBody>
          <a:bodyPr/>
          <a:lstStyle>
            <a:lvl1pPr>
              <a:defRPr/>
            </a:lvl1pPr>
          </a:lstStyle>
          <a:p>
            <a:pPr>
              <a:defRPr/>
            </a:pPr>
            <a:endParaRPr lang="en-GB"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28384" y="-23884"/>
            <a:ext cx="1079104" cy="1072231"/>
          </a:xfrm>
          <a:prstGeom prst="rect">
            <a:avLst/>
          </a:prstGeom>
        </p:spPr>
      </p:pic>
    </p:spTree>
    <p:extLst>
      <p:ext uri="{BB962C8B-B14F-4D97-AF65-F5344CB8AC3E}">
        <p14:creationId xmlns:p14="http://schemas.microsoft.com/office/powerpoint/2010/main" val="2583890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15"/>
          <p:cNvSpPr>
            <a:spLocks noGrp="1" noChangeArrowheads="1"/>
          </p:cNvSpPr>
          <p:nvPr>
            <p:ph type="sldNum" sz="quarter" idx="10"/>
          </p:nvPr>
        </p:nvSpPr>
        <p:spPr>
          <a:xfrm>
            <a:off x="8312150" y="1079500"/>
            <a:ext cx="198438" cy="136525"/>
          </a:xfrm>
          <a:prstGeom prst="rect">
            <a:avLst/>
          </a:prstGeom>
          <a:ln/>
        </p:spPr>
        <p:txBody>
          <a:bodyPr/>
          <a:lstStyle>
            <a:lvl1pPr>
              <a:defRPr/>
            </a:lvl1pPr>
          </a:lstStyle>
          <a:p>
            <a:pPr>
              <a:defRPr/>
            </a:pPr>
            <a:fld id="{CF58506E-9373-4CCF-B907-1EBAAF5AC762}" type="slidenum">
              <a:rPr lang="en-GB"/>
              <a:pPr>
                <a:defRPr/>
              </a:pPr>
              <a:t>‹#›</a:t>
            </a:fld>
            <a:endParaRPr lang="en-GB" dirty="0"/>
          </a:p>
        </p:txBody>
      </p:sp>
    </p:spTree>
    <p:extLst>
      <p:ext uri="{BB962C8B-B14F-4D97-AF65-F5344CB8AC3E}">
        <p14:creationId xmlns:p14="http://schemas.microsoft.com/office/powerpoint/2010/main" val="4176363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1341438"/>
            <a:ext cx="2284412" cy="52070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0" y="1341438"/>
            <a:ext cx="6704013" cy="520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15"/>
          <p:cNvSpPr>
            <a:spLocks noGrp="1" noChangeArrowheads="1"/>
          </p:cNvSpPr>
          <p:nvPr>
            <p:ph type="sldNum" sz="quarter" idx="10"/>
          </p:nvPr>
        </p:nvSpPr>
        <p:spPr>
          <a:xfrm>
            <a:off x="8312150" y="1079500"/>
            <a:ext cx="198438" cy="136525"/>
          </a:xfrm>
          <a:prstGeom prst="rect">
            <a:avLst/>
          </a:prstGeom>
          <a:ln/>
        </p:spPr>
        <p:txBody>
          <a:bodyPr/>
          <a:lstStyle>
            <a:lvl1pPr>
              <a:defRPr/>
            </a:lvl1pPr>
          </a:lstStyle>
          <a:p>
            <a:pPr>
              <a:defRPr/>
            </a:pPr>
            <a:fld id="{9F88C236-4035-4319-9BEE-CB67EA1A0295}" type="slidenum">
              <a:rPr lang="en-GB"/>
              <a:pPr>
                <a:defRPr/>
              </a:pPr>
              <a:t>‹#›</a:t>
            </a:fld>
            <a:endParaRPr lang="en-GB" dirty="0"/>
          </a:p>
        </p:txBody>
      </p:sp>
    </p:spTree>
    <p:extLst>
      <p:ext uri="{BB962C8B-B14F-4D97-AF65-F5344CB8AC3E}">
        <p14:creationId xmlns:p14="http://schemas.microsoft.com/office/powerpoint/2010/main" val="3811444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1016000"/>
            <a:ext cx="9140825" cy="2667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solidFill>
                <a:schemeClr val="tx1"/>
              </a:solidFill>
              <a:latin typeface="Arial" charset="0"/>
            </a:endParaRPr>
          </a:p>
        </p:txBody>
      </p:sp>
      <p:sp>
        <p:nvSpPr>
          <p:cNvPr id="5" name="Text Box 13" hidden="1"/>
          <p:cNvSpPr txBox="1">
            <a:spLocks noChangeArrowheads="1"/>
          </p:cNvSpPr>
          <p:nvPr/>
        </p:nvSpPr>
        <p:spPr bwMode="auto">
          <a:xfrm>
            <a:off x="5940425" y="6381750"/>
            <a:ext cx="2197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2" tIns="32141" rIns="64282" bIns="32141">
            <a:spAutoFit/>
          </a:bodyPr>
          <a:lstStyle>
            <a:lvl1pPr eaLnBrk="0" hangingPunct="0">
              <a:defRPr>
                <a:solidFill>
                  <a:srgbClr val="FFFFFF"/>
                </a:solidFill>
                <a:latin typeface="Calibri" pitchFamily="34" charset="0"/>
                <a:ea typeface="ＭＳ Ｐゴシック" pitchFamily="34" charset="-128"/>
              </a:defRPr>
            </a:lvl1pPr>
            <a:lvl2pPr marL="742950" indent="-285750" eaLnBrk="0" hangingPunct="0">
              <a:defRPr>
                <a:solidFill>
                  <a:srgbClr val="FFFFFF"/>
                </a:solidFill>
                <a:latin typeface="Calibri" pitchFamily="34" charset="0"/>
                <a:ea typeface="ＭＳ Ｐゴシック" pitchFamily="34" charset="-128"/>
              </a:defRPr>
            </a:lvl2pPr>
            <a:lvl3pPr marL="1143000" indent="-228600" eaLnBrk="0" hangingPunct="0">
              <a:defRPr>
                <a:solidFill>
                  <a:srgbClr val="FFFFFF"/>
                </a:solidFill>
                <a:latin typeface="Calibri" pitchFamily="34" charset="0"/>
                <a:ea typeface="ＭＳ Ｐゴシック" pitchFamily="34" charset="-128"/>
              </a:defRPr>
            </a:lvl3pPr>
            <a:lvl4pPr marL="1600200" indent="-228600" eaLnBrk="0" hangingPunct="0">
              <a:defRPr>
                <a:solidFill>
                  <a:srgbClr val="FFFFFF"/>
                </a:solidFill>
                <a:latin typeface="Calibri" pitchFamily="34" charset="0"/>
                <a:ea typeface="ＭＳ Ｐゴシック" pitchFamily="34" charset="-128"/>
              </a:defRPr>
            </a:lvl4pPr>
            <a:lvl5pPr marL="2057400" indent="-228600" eaLnBrk="0" hangingPunct="0">
              <a:defRPr>
                <a:solidFill>
                  <a:srgbClr val="FFFFFF"/>
                </a:solidFill>
                <a:latin typeface="Calibri" pitchFamily="34" charset="0"/>
                <a:ea typeface="ＭＳ Ｐゴシック" pitchFamily="34" charset="-128"/>
              </a:defRPr>
            </a:lvl5pPr>
            <a:lvl6pPr marL="25146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6pPr>
            <a:lvl7pPr marL="29718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7pPr>
            <a:lvl8pPr marL="34290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8pPr>
            <a:lvl9pPr marL="38862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9pPr>
          </a:lstStyle>
          <a:p>
            <a:pPr algn="l" eaLnBrk="1" hangingPunct="1">
              <a:spcBef>
                <a:spcPct val="50000"/>
              </a:spcBef>
            </a:pPr>
            <a:endParaRPr lang="en-GB" dirty="0">
              <a:solidFill>
                <a:schemeClr val="tx1"/>
              </a:solidFill>
              <a:latin typeface="Arial" charset="0"/>
            </a:endParaRPr>
          </a:p>
        </p:txBody>
      </p:sp>
      <p:pic>
        <p:nvPicPr>
          <p:cNvPr id="6" name="LogoSlash_01" descr="SLASH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475" y="392113"/>
            <a:ext cx="4143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LogoSlash_02" descr="SLASHTRANS" hidd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392113"/>
            <a:ext cx="4159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8204200" y="1079500"/>
            <a:ext cx="523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FFFFFF"/>
                </a:solidFill>
                <a:latin typeface="Calibri" pitchFamily="34" charset="0"/>
                <a:ea typeface="ＭＳ Ｐゴシック" pitchFamily="34" charset="-128"/>
              </a:defRPr>
            </a:lvl1pPr>
            <a:lvl2pPr marL="742950" indent="-285750" eaLnBrk="0" hangingPunct="0">
              <a:defRPr>
                <a:solidFill>
                  <a:srgbClr val="FFFFFF"/>
                </a:solidFill>
                <a:latin typeface="Calibri" pitchFamily="34" charset="0"/>
                <a:ea typeface="ＭＳ Ｐゴシック" pitchFamily="34" charset="-128"/>
              </a:defRPr>
            </a:lvl2pPr>
            <a:lvl3pPr marL="1143000" indent="-228600" eaLnBrk="0" hangingPunct="0">
              <a:defRPr>
                <a:solidFill>
                  <a:srgbClr val="FFFFFF"/>
                </a:solidFill>
                <a:latin typeface="Calibri" pitchFamily="34" charset="0"/>
                <a:ea typeface="ＭＳ Ｐゴシック" pitchFamily="34" charset="-128"/>
              </a:defRPr>
            </a:lvl3pPr>
            <a:lvl4pPr marL="1600200" indent="-228600" eaLnBrk="0" hangingPunct="0">
              <a:defRPr>
                <a:solidFill>
                  <a:srgbClr val="FFFFFF"/>
                </a:solidFill>
                <a:latin typeface="Calibri" pitchFamily="34" charset="0"/>
                <a:ea typeface="ＭＳ Ｐゴシック" pitchFamily="34" charset="-128"/>
              </a:defRPr>
            </a:lvl4pPr>
            <a:lvl5pPr marL="2057400" indent="-228600" eaLnBrk="0" hangingPunct="0">
              <a:defRPr>
                <a:solidFill>
                  <a:srgbClr val="FFFFFF"/>
                </a:solidFill>
                <a:latin typeface="Calibri" pitchFamily="34" charset="0"/>
                <a:ea typeface="ＭＳ Ｐゴシック" pitchFamily="34" charset="-128"/>
              </a:defRPr>
            </a:lvl5pPr>
            <a:lvl6pPr marL="25146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6pPr>
            <a:lvl7pPr marL="29718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7pPr>
            <a:lvl8pPr marL="34290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8pPr>
            <a:lvl9pPr marL="38862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9pPr>
          </a:lstStyle>
          <a:p>
            <a:pPr algn="l" eaLnBrk="1" hangingPunct="1">
              <a:spcBef>
                <a:spcPct val="50000"/>
              </a:spcBef>
            </a:pPr>
            <a:r>
              <a:rPr lang="en-GB" sz="900" dirty="0">
                <a:solidFill>
                  <a:schemeClr val="bg1"/>
                </a:solidFill>
                <a:latin typeface="Verdana" pitchFamily="34" charset="0"/>
              </a:rPr>
              <a:t>|</a:t>
            </a:r>
          </a:p>
        </p:txBody>
      </p:sp>
      <p:sp>
        <p:nvSpPr>
          <p:cNvPr id="9" name="tb_Faculty"/>
          <p:cNvSpPr txBox="1">
            <a:spLocks noChangeArrowheads="1"/>
          </p:cNvSpPr>
          <p:nvPr/>
        </p:nvSpPr>
        <p:spPr bwMode="auto">
          <a:xfrm>
            <a:off x="3687763" y="338138"/>
            <a:ext cx="9477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FFFFFF"/>
                </a:solidFill>
                <a:latin typeface="Calibri" pitchFamily="34" charset="0"/>
                <a:ea typeface="ＭＳ Ｐゴシック" pitchFamily="34" charset="-128"/>
              </a:defRPr>
            </a:lvl1pPr>
            <a:lvl2pPr marL="742950" indent="-285750" eaLnBrk="0" hangingPunct="0">
              <a:defRPr>
                <a:solidFill>
                  <a:srgbClr val="FFFFFF"/>
                </a:solidFill>
                <a:latin typeface="Calibri" pitchFamily="34" charset="0"/>
                <a:ea typeface="ＭＳ Ｐゴシック" pitchFamily="34" charset="-128"/>
              </a:defRPr>
            </a:lvl2pPr>
            <a:lvl3pPr marL="1143000" indent="-228600" eaLnBrk="0" hangingPunct="0">
              <a:defRPr>
                <a:solidFill>
                  <a:srgbClr val="FFFFFF"/>
                </a:solidFill>
                <a:latin typeface="Calibri" pitchFamily="34" charset="0"/>
                <a:ea typeface="ＭＳ Ｐゴシック" pitchFamily="34" charset="-128"/>
              </a:defRPr>
            </a:lvl3pPr>
            <a:lvl4pPr marL="1600200" indent="-228600" eaLnBrk="0" hangingPunct="0">
              <a:defRPr>
                <a:solidFill>
                  <a:srgbClr val="FFFFFF"/>
                </a:solidFill>
                <a:latin typeface="Calibri" pitchFamily="34" charset="0"/>
                <a:ea typeface="ＭＳ Ｐゴシック" pitchFamily="34" charset="-128"/>
              </a:defRPr>
            </a:lvl4pPr>
            <a:lvl5pPr marL="2057400" indent="-228600" eaLnBrk="0" hangingPunct="0">
              <a:defRPr>
                <a:solidFill>
                  <a:srgbClr val="FFFFFF"/>
                </a:solidFill>
                <a:latin typeface="Calibri" pitchFamily="34" charset="0"/>
                <a:ea typeface="ＭＳ Ｐゴシック" pitchFamily="34" charset="-128"/>
              </a:defRPr>
            </a:lvl5pPr>
            <a:lvl6pPr marL="25146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6pPr>
            <a:lvl7pPr marL="29718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7pPr>
            <a:lvl8pPr marL="34290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8pPr>
            <a:lvl9pPr marL="38862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9pPr>
          </a:lstStyle>
          <a:p>
            <a:pPr algn="l" eaLnBrk="1" hangingPunct="1"/>
            <a:r>
              <a:rPr lang="en-GB" sz="1000" dirty="0">
                <a:solidFill>
                  <a:srgbClr val="CC0000"/>
                </a:solidFill>
                <a:latin typeface="Georgia" pitchFamily="18" charset="0"/>
              </a:rPr>
              <a:t>faculty of economics</a:t>
            </a:r>
          </a:p>
          <a:p>
            <a:pPr algn="l" eaLnBrk="1" hangingPunct="1"/>
            <a:r>
              <a:rPr lang="en-GB" sz="1000" dirty="0">
                <a:solidFill>
                  <a:srgbClr val="CC0000"/>
                </a:solidFill>
                <a:latin typeface="Georgia" pitchFamily="18" charset="0"/>
              </a:rPr>
              <a:t>and business</a:t>
            </a:r>
          </a:p>
        </p:txBody>
      </p:sp>
      <p:sp>
        <p:nvSpPr>
          <p:cNvPr id="10" name="tb_Department"/>
          <p:cNvSpPr txBox="1">
            <a:spLocks noChangeAspect="1" noChangeArrowheads="1"/>
          </p:cNvSpPr>
          <p:nvPr/>
        </p:nvSpPr>
        <p:spPr bwMode="auto">
          <a:xfrm>
            <a:off x="5811838" y="341313"/>
            <a:ext cx="18002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rgbClr val="FFFFFF"/>
                </a:solidFill>
                <a:latin typeface="Calibri" pitchFamily="34" charset="0"/>
                <a:ea typeface="ＭＳ Ｐゴシック" pitchFamily="34" charset="-128"/>
              </a:defRPr>
            </a:lvl1pPr>
            <a:lvl2pPr marL="742950" indent="-285750" eaLnBrk="0" hangingPunct="0">
              <a:defRPr>
                <a:solidFill>
                  <a:srgbClr val="FFFFFF"/>
                </a:solidFill>
                <a:latin typeface="Calibri" pitchFamily="34" charset="0"/>
                <a:ea typeface="ＭＳ Ｐゴシック" pitchFamily="34" charset="-128"/>
              </a:defRPr>
            </a:lvl2pPr>
            <a:lvl3pPr marL="1143000" indent="-228600" eaLnBrk="0" hangingPunct="0">
              <a:defRPr>
                <a:solidFill>
                  <a:srgbClr val="FFFFFF"/>
                </a:solidFill>
                <a:latin typeface="Calibri" pitchFamily="34" charset="0"/>
                <a:ea typeface="ＭＳ Ｐゴシック" pitchFamily="34" charset="-128"/>
              </a:defRPr>
            </a:lvl3pPr>
            <a:lvl4pPr marL="1600200" indent="-228600" eaLnBrk="0" hangingPunct="0">
              <a:defRPr>
                <a:solidFill>
                  <a:srgbClr val="FFFFFF"/>
                </a:solidFill>
                <a:latin typeface="Calibri" pitchFamily="34" charset="0"/>
                <a:ea typeface="ＭＳ Ｐゴシック" pitchFamily="34" charset="-128"/>
              </a:defRPr>
            </a:lvl4pPr>
            <a:lvl5pPr marL="2057400" indent="-228600" eaLnBrk="0" hangingPunct="0">
              <a:defRPr>
                <a:solidFill>
                  <a:srgbClr val="FFFFFF"/>
                </a:solidFill>
                <a:latin typeface="Calibri" pitchFamily="34" charset="0"/>
                <a:ea typeface="ＭＳ Ｐゴシック" pitchFamily="34" charset="-128"/>
              </a:defRPr>
            </a:lvl5pPr>
            <a:lvl6pPr marL="25146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6pPr>
            <a:lvl7pPr marL="29718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7pPr>
            <a:lvl8pPr marL="34290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8pPr>
            <a:lvl9pPr marL="38862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9pPr>
          </a:lstStyle>
          <a:p>
            <a:pPr algn="l" eaLnBrk="1" hangingPunct="1"/>
            <a:endParaRPr lang="en-GB" sz="1000" dirty="0">
              <a:solidFill>
                <a:srgbClr val="CC0000"/>
              </a:solidFill>
              <a:latin typeface="Georgia" pitchFamily="18" charset="0"/>
            </a:endParaRPr>
          </a:p>
        </p:txBody>
      </p:sp>
      <p:pic>
        <p:nvPicPr>
          <p:cNvPr id="12" name="RUGlogoTop" descr="407RUGBASETRANS_U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7050" y="204788"/>
            <a:ext cx="239871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4" name="tb_End"/>
          <p:cNvSpPr>
            <a:spLocks noGrp="1" noChangeArrowheads="1"/>
          </p:cNvSpPr>
          <p:nvPr>
            <p:ph type="ctrTitle"/>
          </p:nvPr>
        </p:nvSpPr>
        <p:spPr>
          <a:xfrm>
            <a:off x="0" y="1284288"/>
            <a:ext cx="9140825" cy="2476500"/>
          </a:xfrm>
          <a:solidFill>
            <a:srgbClr val="505050"/>
          </a:solidFill>
        </p:spPr>
        <p:txBody>
          <a:bodyPr lIns="982091" tIns="216000" rIns="267843" bIns="45717" anchor="t"/>
          <a:lstStyle>
            <a:lvl1pPr>
              <a:defRPr sz="4000">
                <a:solidFill>
                  <a:schemeClr val="bg1"/>
                </a:solidFill>
              </a:defRPr>
            </a:lvl1pPr>
          </a:lstStyle>
          <a:p>
            <a:endParaRPr lang="en-GB"/>
          </a:p>
        </p:txBody>
      </p:sp>
      <p:sp>
        <p:nvSpPr>
          <p:cNvPr id="8203" name="Rectangle 11" hidden="1"/>
          <p:cNvSpPr>
            <a:spLocks noGrp="1" noChangeArrowheads="1"/>
          </p:cNvSpPr>
          <p:nvPr>
            <p:ph type="subTitle" sz="quarter" idx="1"/>
          </p:nvPr>
        </p:nvSpPr>
        <p:spPr>
          <a:xfrm>
            <a:off x="1381125" y="4340225"/>
            <a:ext cx="6400800" cy="1751013"/>
          </a:xfrm>
        </p:spPr>
        <p:txBody>
          <a:bodyPr lIns="64282" tIns="32141" rIns="64282" bIns="32141"/>
          <a:lstStyle>
            <a:lvl1pPr marL="0" indent="0" algn="ctr">
              <a:buFont typeface="Verdana" pitchFamily="34" charset="0"/>
              <a:buNone/>
              <a:defRPr/>
            </a:lvl1pPr>
          </a:lstStyle>
          <a:p>
            <a:r>
              <a:rPr lang="en-GB"/>
              <a:t>Click to edit Master subtitle style</a:t>
            </a:r>
          </a:p>
        </p:txBody>
      </p:sp>
      <p:sp>
        <p:nvSpPr>
          <p:cNvPr id="13" name="Rectangle 19"/>
          <p:cNvSpPr>
            <a:spLocks noGrp="1" noChangeArrowheads="1"/>
          </p:cNvSpPr>
          <p:nvPr>
            <p:ph type="sldNum" sz="quarter" idx="10"/>
          </p:nvPr>
        </p:nvSpPr>
        <p:spPr/>
        <p:txBody>
          <a:bodyPr/>
          <a:lstStyle>
            <a:lvl1pPr>
              <a:defRPr/>
            </a:lvl1pPr>
          </a:lstStyle>
          <a:p>
            <a:pPr>
              <a:defRPr/>
            </a:pPr>
            <a:fld id="{B55CBD8A-00EF-46CA-BA4E-5733A0416F99}" type="slidenum">
              <a:rPr lang="en-GB"/>
              <a:pPr>
                <a:defRPr/>
              </a:pPr>
              <a:t>‹#›</a:t>
            </a:fld>
            <a:endParaRPr lang="en-GB" dirty="0"/>
          </a:p>
        </p:txBody>
      </p:sp>
      <p:sp>
        <p:nvSpPr>
          <p:cNvPr id="11" name="tbDate"/>
          <p:cNvSpPr txBox="1">
            <a:spLocks noChangeArrowheads="1"/>
          </p:cNvSpPr>
          <p:nvPr/>
        </p:nvSpPr>
        <p:spPr bwMode="auto">
          <a:xfrm>
            <a:off x="7484685" y="1079500"/>
            <a:ext cx="69570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FFFFFF"/>
                </a:solidFill>
                <a:latin typeface="Calibri" pitchFamily="34" charset="0"/>
                <a:ea typeface="ＭＳ Ｐゴシック" pitchFamily="34" charset="-128"/>
              </a:defRPr>
            </a:lvl1pPr>
            <a:lvl2pPr marL="742950" indent="-285750" eaLnBrk="0" hangingPunct="0">
              <a:defRPr>
                <a:solidFill>
                  <a:srgbClr val="FFFFFF"/>
                </a:solidFill>
                <a:latin typeface="Calibri" pitchFamily="34" charset="0"/>
                <a:ea typeface="ＭＳ Ｐゴシック" pitchFamily="34" charset="-128"/>
              </a:defRPr>
            </a:lvl2pPr>
            <a:lvl3pPr marL="1143000" indent="-228600" eaLnBrk="0" hangingPunct="0">
              <a:defRPr>
                <a:solidFill>
                  <a:srgbClr val="FFFFFF"/>
                </a:solidFill>
                <a:latin typeface="Calibri" pitchFamily="34" charset="0"/>
                <a:ea typeface="ＭＳ Ｐゴシック" pitchFamily="34" charset="-128"/>
              </a:defRPr>
            </a:lvl3pPr>
            <a:lvl4pPr marL="1600200" indent="-228600" eaLnBrk="0" hangingPunct="0">
              <a:defRPr>
                <a:solidFill>
                  <a:srgbClr val="FFFFFF"/>
                </a:solidFill>
                <a:latin typeface="Calibri" pitchFamily="34" charset="0"/>
                <a:ea typeface="ＭＳ Ｐゴシック" pitchFamily="34" charset="-128"/>
              </a:defRPr>
            </a:lvl4pPr>
            <a:lvl5pPr marL="2057400" indent="-228600" eaLnBrk="0" hangingPunct="0">
              <a:defRPr>
                <a:solidFill>
                  <a:srgbClr val="FFFFFF"/>
                </a:solidFill>
                <a:latin typeface="Calibri" pitchFamily="34" charset="0"/>
                <a:ea typeface="ＭＳ Ｐゴシック" pitchFamily="34" charset="-128"/>
              </a:defRPr>
            </a:lvl5pPr>
            <a:lvl6pPr marL="25146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6pPr>
            <a:lvl7pPr marL="29718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7pPr>
            <a:lvl8pPr marL="34290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8pPr>
            <a:lvl9pPr marL="38862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9pPr>
          </a:lstStyle>
          <a:p>
            <a:pPr algn="r" eaLnBrk="1" hangingPunct="1">
              <a:spcBef>
                <a:spcPct val="50000"/>
              </a:spcBef>
            </a:pPr>
            <a:r>
              <a:rPr lang="en-GB" sz="900" smtClean="0">
                <a:solidFill>
                  <a:schemeClr val="bg1"/>
                </a:solidFill>
                <a:latin typeface="Verdana" pitchFamily="34" charset="0"/>
              </a:rPr>
              <a:t>28-02-2014</a:t>
            </a:r>
            <a:endParaRPr lang="en-GB" sz="900" dirty="0">
              <a:solidFill>
                <a:schemeClr val="bg1"/>
              </a:solidFill>
              <a:latin typeface="Verdana" pitchFamily="34" charset="0"/>
            </a:endParaRPr>
          </a:p>
        </p:txBody>
      </p:sp>
    </p:spTree>
    <p:extLst>
      <p:ext uri="{BB962C8B-B14F-4D97-AF65-F5344CB8AC3E}">
        <p14:creationId xmlns:p14="http://schemas.microsoft.com/office/powerpoint/2010/main" val="2103703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15"/>
          <p:cNvSpPr>
            <a:spLocks noGrp="1" noChangeArrowheads="1"/>
          </p:cNvSpPr>
          <p:nvPr>
            <p:ph type="sldNum" sz="quarter" idx="10"/>
          </p:nvPr>
        </p:nvSpPr>
        <p:spPr>
          <a:ln/>
        </p:spPr>
        <p:txBody>
          <a:bodyPr/>
          <a:lstStyle>
            <a:lvl1pPr>
              <a:defRPr/>
            </a:lvl1pPr>
          </a:lstStyle>
          <a:p>
            <a:pPr>
              <a:defRPr/>
            </a:pPr>
            <a:fld id="{E2A219D4-0C7F-4648-AAF5-CDD823E33C05}" type="slidenum">
              <a:rPr lang="en-GB"/>
              <a:pPr>
                <a:defRPr/>
              </a:pPr>
              <a:t>‹#›</a:t>
            </a:fld>
            <a:endParaRPr lang="en-GB" dirty="0"/>
          </a:p>
        </p:txBody>
      </p:sp>
    </p:spTree>
    <p:extLst>
      <p:ext uri="{BB962C8B-B14F-4D97-AF65-F5344CB8AC3E}">
        <p14:creationId xmlns:p14="http://schemas.microsoft.com/office/powerpoint/2010/main" val="3543903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5C2C51DA-6C7A-461C-A55C-DD68BB31B2FC}" type="slidenum">
              <a:rPr lang="en-GB"/>
              <a:pPr>
                <a:defRPr/>
              </a:pPr>
              <a:t>‹#›</a:t>
            </a:fld>
            <a:endParaRPr lang="en-GB" dirty="0"/>
          </a:p>
        </p:txBody>
      </p:sp>
    </p:spTree>
    <p:extLst>
      <p:ext uri="{BB962C8B-B14F-4D97-AF65-F5344CB8AC3E}">
        <p14:creationId xmlns:p14="http://schemas.microsoft.com/office/powerpoint/2010/main" val="3959378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0" y="2230438"/>
            <a:ext cx="449421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6613" y="2230438"/>
            <a:ext cx="4494212"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15"/>
          <p:cNvSpPr>
            <a:spLocks noGrp="1" noChangeArrowheads="1"/>
          </p:cNvSpPr>
          <p:nvPr>
            <p:ph type="sldNum" sz="quarter" idx="10"/>
          </p:nvPr>
        </p:nvSpPr>
        <p:spPr>
          <a:ln/>
        </p:spPr>
        <p:txBody>
          <a:bodyPr/>
          <a:lstStyle>
            <a:lvl1pPr>
              <a:defRPr/>
            </a:lvl1pPr>
          </a:lstStyle>
          <a:p>
            <a:pPr>
              <a:defRPr/>
            </a:pPr>
            <a:fld id="{7F4AFC6A-2BD2-4687-BB7D-DB7014F2B95C}" type="slidenum">
              <a:rPr lang="en-GB"/>
              <a:pPr>
                <a:defRPr/>
              </a:pPr>
              <a:t>‹#›</a:t>
            </a:fld>
            <a:endParaRPr lang="en-GB" dirty="0"/>
          </a:p>
        </p:txBody>
      </p:sp>
    </p:spTree>
    <p:extLst>
      <p:ext uri="{BB962C8B-B14F-4D97-AF65-F5344CB8AC3E}">
        <p14:creationId xmlns:p14="http://schemas.microsoft.com/office/powerpoint/2010/main" val="1006819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15"/>
          <p:cNvSpPr>
            <a:spLocks noGrp="1" noChangeArrowheads="1"/>
          </p:cNvSpPr>
          <p:nvPr>
            <p:ph type="sldNum" sz="quarter" idx="10"/>
          </p:nvPr>
        </p:nvSpPr>
        <p:spPr>
          <a:ln/>
        </p:spPr>
        <p:txBody>
          <a:bodyPr/>
          <a:lstStyle>
            <a:lvl1pPr>
              <a:defRPr/>
            </a:lvl1pPr>
          </a:lstStyle>
          <a:p>
            <a:pPr>
              <a:defRPr/>
            </a:pPr>
            <a:fld id="{F99B5AAE-EED2-477B-8D65-740FA3E0BA98}" type="slidenum">
              <a:rPr lang="en-GB"/>
              <a:pPr>
                <a:defRPr/>
              </a:pPr>
              <a:t>‹#›</a:t>
            </a:fld>
            <a:endParaRPr lang="en-GB" dirty="0"/>
          </a:p>
        </p:txBody>
      </p:sp>
    </p:spTree>
    <p:extLst>
      <p:ext uri="{BB962C8B-B14F-4D97-AF65-F5344CB8AC3E}">
        <p14:creationId xmlns:p14="http://schemas.microsoft.com/office/powerpoint/2010/main" val="792147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15"/>
          <p:cNvSpPr>
            <a:spLocks noGrp="1" noChangeArrowheads="1"/>
          </p:cNvSpPr>
          <p:nvPr>
            <p:ph type="sldNum" sz="quarter" idx="10"/>
          </p:nvPr>
        </p:nvSpPr>
        <p:spPr>
          <a:ln/>
        </p:spPr>
        <p:txBody>
          <a:bodyPr/>
          <a:lstStyle>
            <a:lvl1pPr>
              <a:defRPr/>
            </a:lvl1pPr>
          </a:lstStyle>
          <a:p>
            <a:pPr>
              <a:defRPr/>
            </a:pPr>
            <a:fld id="{970C3133-025E-42B6-AE1D-CB6F87D26191}" type="slidenum">
              <a:rPr lang="en-GB"/>
              <a:pPr>
                <a:defRPr/>
              </a:pPr>
              <a:t>‹#›</a:t>
            </a:fld>
            <a:endParaRPr lang="en-GB" dirty="0"/>
          </a:p>
        </p:txBody>
      </p:sp>
    </p:spTree>
    <p:extLst>
      <p:ext uri="{BB962C8B-B14F-4D97-AF65-F5344CB8AC3E}">
        <p14:creationId xmlns:p14="http://schemas.microsoft.com/office/powerpoint/2010/main" val="3864259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39A68B15-74FC-41D4-A91E-3EADBC70F287}" type="slidenum">
              <a:rPr lang="en-GB"/>
              <a:pPr>
                <a:defRPr/>
              </a:pPr>
              <a:t>‹#›</a:t>
            </a:fld>
            <a:endParaRPr lang="en-GB" dirty="0"/>
          </a:p>
        </p:txBody>
      </p:sp>
    </p:spTree>
    <p:extLst>
      <p:ext uri="{BB962C8B-B14F-4D97-AF65-F5344CB8AC3E}">
        <p14:creationId xmlns:p14="http://schemas.microsoft.com/office/powerpoint/2010/main" val="2106756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0679E400-13C6-4A00-948E-1471774441D4}" type="slidenum">
              <a:rPr lang="en-GB"/>
              <a:pPr>
                <a:defRPr/>
              </a:pPr>
              <a:t>‹#›</a:t>
            </a:fld>
            <a:endParaRPr lang="en-GB" dirty="0"/>
          </a:p>
        </p:txBody>
      </p:sp>
    </p:spTree>
    <p:extLst>
      <p:ext uri="{BB962C8B-B14F-4D97-AF65-F5344CB8AC3E}">
        <p14:creationId xmlns:p14="http://schemas.microsoft.com/office/powerpoint/2010/main" val="95440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noProof="0" dirty="0" smtClean="0"/>
              <a:t>Second</a:t>
            </a:r>
            <a:r>
              <a:rPr lang="en-US" dirty="0" smtClean="0"/>
              <a:t> level</a:t>
            </a:r>
          </a:p>
          <a:p>
            <a:pPr lvl="2"/>
            <a:r>
              <a:rPr lang="en-US" dirty="0" smtClean="0"/>
              <a:t>Third level</a:t>
            </a:r>
          </a:p>
          <a:p>
            <a:pPr lvl="3"/>
            <a:r>
              <a:rPr lang="en-US" dirty="0" smtClean="0"/>
              <a:t>Fourth level</a:t>
            </a:r>
          </a:p>
          <a:p>
            <a:pPr lvl="4"/>
            <a:r>
              <a:rPr lang="en-US" dirty="0" smtClean="0"/>
              <a:t>Fifth level</a:t>
            </a:r>
            <a:endParaRPr lang="nl-NL" dirty="0"/>
          </a:p>
        </p:txBody>
      </p:sp>
    </p:spTree>
    <p:extLst>
      <p:ext uri="{BB962C8B-B14F-4D97-AF65-F5344CB8AC3E}">
        <p14:creationId xmlns:p14="http://schemas.microsoft.com/office/powerpoint/2010/main" val="744016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0790403E-6B36-48CC-B3BB-9EDDBF95C8FB}" type="slidenum">
              <a:rPr lang="en-GB"/>
              <a:pPr>
                <a:defRPr/>
              </a:pPr>
              <a:t>‹#›</a:t>
            </a:fld>
            <a:endParaRPr lang="en-GB" dirty="0"/>
          </a:p>
        </p:txBody>
      </p:sp>
    </p:spTree>
    <p:extLst>
      <p:ext uri="{BB962C8B-B14F-4D97-AF65-F5344CB8AC3E}">
        <p14:creationId xmlns:p14="http://schemas.microsoft.com/office/powerpoint/2010/main" val="391808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15"/>
          <p:cNvSpPr>
            <a:spLocks noGrp="1" noChangeArrowheads="1"/>
          </p:cNvSpPr>
          <p:nvPr>
            <p:ph type="sldNum" sz="quarter" idx="10"/>
          </p:nvPr>
        </p:nvSpPr>
        <p:spPr>
          <a:ln/>
        </p:spPr>
        <p:txBody>
          <a:bodyPr/>
          <a:lstStyle>
            <a:lvl1pPr>
              <a:defRPr/>
            </a:lvl1pPr>
          </a:lstStyle>
          <a:p>
            <a:pPr>
              <a:defRPr/>
            </a:pPr>
            <a:fld id="{5CA7C142-A145-47FD-9638-973A5D27F5B5}" type="slidenum">
              <a:rPr lang="en-GB"/>
              <a:pPr>
                <a:defRPr/>
              </a:pPr>
              <a:t>‹#›</a:t>
            </a:fld>
            <a:endParaRPr lang="en-GB" dirty="0"/>
          </a:p>
        </p:txBody>
      </p:sp>
    </p:spTree>
    <p:extLst>
      <p:ext uri="{BB962C8B-B14F-4D97-AF65-F5344CB8AC3E}">
        <p14:creationId xmlns:p14="http://schemas.microsoft.com/office/powerpoint/2010/main" val="1574027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1341438"/>
            <a:ext cx="2284412" cy="52070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0" y="1341438"/>
            <a:ext cx="6704013" cy="520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15"/>
          <p:cNvSpPr>
            <a:spLocks noGrp="1" noChangeArrowheads="1"/>
          </p:cNvSpPr>
          <p:nvPr>
            <p:ph type="sldNum" sz="quarter" idx="10"/>
          </p:nvPr>
        </p:nvSpPr>
        <p:spPr>
          <a:ln/>
        </p:spPr>
        <p:txBody>
          <a:bodyPr/>
          <a:lstStyle>
            <a:lvl1pPr>
              <a:defRPr/>
            </a:lvl1pPr>
          </a:lstStyle>
          <a:p>
            <a:pPr>
              <a:defRPr/>
            </a:pPr>
            <a:fld id="{3E807C12-854D-4761-B946-18E9658CC347}" type="slidenum">
              <a:rPr lang="en-GB"/>
              <a:pPr>
                <a:defRPr/>
              </a:pPr>
              <a:t>‹#›</a:t>
            </a:fld>
            <a:endParaRPr lang="en-GB" dirty="0"/>
          </a:p>
        </p:txBody>
      </p:sp>
    </p:spTree>
    <p:extLst>
      <p:ext uri="{BB962C8B-B14F-4D97-AF65-F5344CB8AC3E}">
        <p14:creationId xmlns:p14="http://schemas.microsoft.com/office/powerpoint/2010/main" val="3404902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xfrm>
            <a:off x="8312150" y="1079500"/>
            <a:ext cx="198438" cy="136525"/>
          </a:xfrm>
          <a:prstGeom prst="rect">
            <a:avLst/>
          </a:prstGeom>
          <a:ln/>
        </p:spPr>
        <p:txBody>
          <a:bodyPr/>
          <a:lstStyle>
            <a:lvl1pPr>
              <a:defRPr/>
            </a:lvl1pPr>
          </a:lstStyle>
          <a:p>
            <a:pPr>
              <a:defRPr/>
            </a:pPr>
            <a:fld id="{0FED691A-B3B8-491F-B84A-AA5B82025B83}" type="slidenum">
              <a:rPr lang="en-GB"/>
              <a:pPr>
                <a:defRPr/>
              </a:pPr>
              <a:t>‹#›</a:t>
            </a:fld>
            <a:endParaRPr lang="en-GB" dirty="0"/>
          </a:p>
        </p:txBody>
      </p:sp>
    </p:spTree>
    <p:extLst>
      <p:ext uri="{BB962C8B-B14F-4D97-AF65-F5344CB8AC3E}">
        <p14:creationId xmlns:p14="http://schemas.microsoft.com/office/powerpoint/2010/main" val="657687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0" y="2230438"/>
            <a:ext cx="449421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6613" y="2230438"/>
            <a:ext cx="4494212"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15"/>
          <p:cNvSpPr>
            <a:spLocks noGrp="1" noChangeArrowheads="1"/>
          </p:cNvSpPr>
          <p:nvPr>
            <p:ph type="sldNum" sz="quarter" idx="10"/>
          </p:nvPr>
        </p:nvSpPr>
        <p:spPr>
          <a:xfrm>
            <a:off x="8312150" y="1079500"/>
            <a:ext cx="198438" cy="136525"/>
          </a:xfrm>
          <a:prstGeom prst="rect">
            <a:avLst/>
          </a:prstGeom>
          <a:ln/>
        </p:spPr>
        <p:txBody>
          <a:bodyPr/>
          <a:lstStyle>
            <a:lvl1pPr>
              <a:defRPr/>
            </a:lvl1pPr>
          </a:lstStyle>
          <a:p>
            <a:pPr>
              <a:defRPr/>
            </a:pPr>
            <a:fld id="{FC6CFC24-4153-422C-8CA4-EE94A3454C64}" type="slidenum">
              <a:rPr lang="en-GB"/>
              <a:pPr>
                <a:defRPr/>
              </a:pPr>
              <a:t>‹#›</a:t>
            </a:fld>
            <a:endParaRPr lang="en-GB" dirty="0"/>
          </a:p>
        </p:txBody>
      </p:sp>
    </p:spTree>
    <p:extLst>
      <p:ext uri="{BB962C8B-B14F-4D97-AF65-F5344CB8AC3E}">
        <p14:creationId xmlns:p14="http://schemas.microsoft.com/office/powerpoint/2010/main" val="3350656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15"/>
          <p:cNvSpPr>
            <a:spLocks noGrp="1" noChangeArrowheads="1"/>
          </p:cNvSpPr>
          <p:nvPr>
            <p:ph type="sldNum" sz="quarter" idx="10"/>
          </p:nvPr>
        </p:nvSpPr>
        <p:spPr>
          <a:xfrm>
            <a:off x="8312150" y="1079500"/>
            <a:ext cx="198438" cy="136525"/>
          </a:xfrm>
          <a:prstGeom prst="rect">
            <a:avLst/>
          </a:prstGeom>
          <a:ln/>
        </p:spPr>
        <p:txBody>
          <a:bodyPr/>
          <a:lstStyle>
            <a:lvl1pPr>
              <a:defRPr/>
            </a:lvl1pPr>
          </a:lstStyle>
          <a:p>
            <a:pPr>
              <a:defRPr/>
            </a:pPr>
            <a:fld id="{FF659A95-E7D2-414D-877D-C7A2FFF58269}" type="slidenum">
              <a:rPr lang="en-GB"/>
              <a:pPr>
                <a:defRPr/>
              </a:pPr>
              <a:t>‹#›</a:t>
            </a:fld>
            <a:endParaRPr lang="en-GB" dirty="0"/>
          </a:p>
        </p:txBody>
      </p:sp>
    </p:spTree>
    <p:extLst>
      <p:ext uri="{BB962C8B-B14F-4D97-AF65-F5344CB8AC3E}">
        <p14:creationId xmlns:p14="http://schemas.microsoft.com/office/powerpoint/2010/main" val="3794497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15"/>
          <p:cNvSpPr>
            <a:spLocks noGrp="1" noChangeArrowheads="1"/>
          </p:cNvSpPr>
          <p:nvPr>
            <p:ph type="sldNum" sz="quarter" idx="10"/>
          </p:nvPr>
        </p:nvSpPr>
        <p:spPr>
          <a:xfrm>
            <a:off x="8312150" y="1079500"/>
            <a:ext cx="198438" cy="136525"/>
          </a:xfrm>
          <a:prstGeom prst="rect">
            <a:avLst/>
          </a:prstGeom>
          <a:ln/>
        </p:spPr>
        <p:txBody>
          <a:bodyPr/>
          <a:lstStyle>
            <a:lvl1pPr>
              <a:defRPr/>
            </a:lvl1pPr>
          </a:lstStyle>
          <a:p>
            <a:pPr>
              <a:defRPr/>
            </a:pPr>
            <a:fld id="{9F026246-E3EA-4A67-B5B1-4B3A040453E6}" type="slidenum">
              <a:rPr lang="en-GB"/>
              <a:pPr>
                <a:defRPr/>
              </a:pPr>
              <a:t>‹#›</a:t>
            </a:fld>
            <a:endParaRPr lang="en-GB" dirty="0"/>
          </a:p>
        </p:txBody>
      </p:sp>
    </p:spTree>
    <p:extLst>
      <p:ext uri="{BB962C8B-B14F-4D97-AF65-F5344CB8AC3E}">
        <p14:creationId xmlns:p14="http://schemas.microsoft.com/office/powerpoint/2010/main" val="1499997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xfrm>
            <a:off x="8312150" y="1079500"/>
            <a:ext cx="198438" cy="136525"/>
          </a:xfrm>
          <a:prstGeom prst="rect">
            <a:avLst/>
          </a:prstGeom>
          <a:ln/>
        </p:spPr>
        <p:txBody>
          <a:bodyPr/>
          <a:lstStyle>
            <a:lvl1pPr>
              <a:defRPr/>
            </a:lvl1pPr>
          </a:lstStyle>
          <a:p>
            <a:pPr>
              <a:defRPr/>
            </a:pPr>
            <a:fld id="{464A17E6-D22A-45EC-BB13-E4CB38FA9E59}" type="slidenum">
              <a:rPr lang="en-GB"/>
              <a:pPr>
                <a:defRPr/>
              </a:pPr>
              <a:t>‹#›</a:t>
            </a:fld>
            <a:endParaRPr lang="en-GB" dirty="0"/>
          </a:p>
        </p:txBody>
      </p:sp>
    </p:spTree>
    <p:extLst>
      <p:ext uri="{BB962C8B-B14F-4D97-AF65-F5344CB8AC3E}">
        <p14:creationId xmlns:p14="http://schemas.microsoft.com/office/powerpoint/2010/main" val="3929097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xfrm>
            <a:off x="8312150" y="1079500"/>
            <a:ext cx="198438" cy="136525"/>
          </a:xfrm>
          <a:prstGeom prst="rect">
            <a:avLst/>
          </a:prstGeom>
          <a:ln/>
        </p:spPr>
        <p:txBody>
          <a:bodyPr/>
          <a:lstStyle>
            <a:lvl1pPr>
              <a:defRPr/>
            </a:lvl1pPr>
          </a:lstStyle>
          <a:p>
            <a:pPr>
              <a:defRPr/>
            </a:pPr>
            <a:fld id="{579D41D5-BAE0-40D2-BBBC-62F9909DAD2E}" type="slidenum">
              <a:rPr lang="en-GB"/>
              <a:pPr>
                <a:defRPr/>
              </a:pPr>
              <a:t>‹#›</a:t>
            </a:fld>
            <a:endParaRPr lang="en-GB" dirty="0"/>
          </a:p>
        </p:txBody>
      </p:sp>
    </p:spTree>
    <p:extLst>
      <p:ext uri="{BB962C8B-B14F-4D97-AF65-F5344CB8AC3E}">
        <p14:creationId xmlns:p14="http://schemas.microsoft.com/office/powerpoint/2010/main" val="738144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xfrm>
            <a:off x="8312150" y="1079500"/>
            <a:ext cx="198438" cy="136525"/>
          </a:xfrm>
          <a:prstGeom prst="rect">
            <a:avLst/>
          </a:prstGeom>
          <a:ln/>
        </p:spPr>
        <p:txBody>
          <a:bodyPr/>
          <a:lstStyle>
            <a:lvl1pPr>
              <a:defRPr/>
            </a:lvl1pPr>
          </a:lstStyle>
          <a:p>
            <a:pPr>
              <a:defRPr/>
            </a:pPr>
            <a:fld id="{D836EBA3-917B-48E4-95F6-B51F4E5F469D}" type="slidenum">
              <a:rPr lang="en-GB"/>
              <a:pPr>
                <a:defRPr/>
              </a:pPr>
              <a:t>‹#›</a:t>
            </a:fld>
            <a:endParaRPr lang="en-GB" dirty="0"/>
          </a:p>
        </p:txBody>
      </p:sp>
    </p:spTree>
    <p:extLst>
      <p:ext uri="{BB962C8B-B14F-4D97-AF65-F5344CB8AC3E}">
        <p14:creationId xmlns:p14="http://schemas.microsoft.com/office/powerpoint/2010/main" val="3922561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0" y="2230438"/>
            <a:ext cx="914082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2091" tIns="45717" rIns="267843" bIns="45717" numCol="1" anchor="t" anchorCtr="0" compatLnSpc="1">
            <a:prstTxWarp prst="textNoShape">
              <a:avLst/>
            </a:prstTxWarp>
          </a:bodyPr>
          <a:lstStyle/>
          <a:p>
            <a:pPr lvl="0"/>
            <a:r>
              <a:rPr lang="en-GB" dirty="0" smtClean="0"/>
              <a:t>Click to edit Master text styles</a:t>
            </a:r>
          </a:p>
          <a:p>
            <a:pPr lvl="1"/>
            <a:r>
              <a:rPr lang="en-GB" dirty="0" smtClean="0"/>
              <a:t>Second level</a:t>
            </a:r>
          </a:p>
          <a:p>
            <a:pPr lvl="0"/>
            <a:r>
              <a:rPr lang="en-GB" dirty="0" smtClean="0"/>
              <a:t>Third level</a:t>
            </a:r>
          </a:p>
          <a:p>
            <a:pPr lvl="1"/>
            <a:r>
              <a:rPr lang="en-GB" dirty="0" smtClean="0"/>
              <a:t>Fourth level</a:t>
            </a:r>
          </a:p>
          <a:p>
            <a:pPr lvl="2"/>
            <a:r>
              <a:rPr lang="en-GB" dirty="0" smtClean="0"/>
              <a:t>Fifth level</a:t>
            </a:r>
          </a:p>
        </p:txBody>
      </p:sp>
      <p:sp>
        <p:nvSpPr>
          <p:cNvPr id="1027" name="Rectangle 7"/>
          <p:cNvSpPr>
            <a:spLocks noChangeArrowheads="1"/>
          </p:cNvSpPr>
          <p:nvPr/>
        </p:nvSpPr>
        <p:spPr bwMode="auto">
          <a:xfrm>
            <a:off x="0" y="1017588"/>
            <a:ext cx="9140825" cy="2667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solidFill>
                <a:schemeClr val="tx1"/>
              </a:solidFill>
              <a:latin typeface="Arial" charset="0"/>
            </a:endParaRPr>
          </a:p>
        </p:txBody>
      </p:sp>
      <p:sp>
        <p:nvSpPr>
          <p:cNvPr id="1028" name="shape_Transparantie"/>
          <p:cNvSpPr>
            <a:spLocks noChangeArrowheads="1"/>
          </p:cNvSpPr>
          <p:nvPr/>
        </p:nvSpPr>
        <p:spPr bwMode="auto">
          <a:xfrm>
            <a:off x="127000" y="0"/>
            <a:ext cx="254000" cy="1017588"/>
          </a:xfrm>
          <a:prstGeom prst="rect">
            <a:avLst/>
          </a:prstGeom>
          <a:gradFill rotWithShape="1">
            <a:gsLst>
              <a:gs pos="0">
                <a:srgbClr val="FFFFFF"/>
              </a:gs>
              <a:gs pos="100000">
                <a:srgbClr val="757575">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solidFill>
                <a:schemeClr val="tx1"/>
              </a:solidFill>
              <a:latin typeface="Arial" charset="0"/>
            </a:endParaRPr>
          </a:p>
        </p:txBody>
      </p:sp>
      <p:sp>
        <p:nvSpPr>
          <p:cNvPr id="1029" name="shape_TransFollower"/>
          <p:cNvSpPr>
            <a:spLocks noChangeArrowheads="1"/>
          </p:cNvSpPr>
          <p:nvPr/>
        </p:nvSpPr>
        <p:spPr bwMode="auto">
          <a:xfrm>
            <a:off x="0" y="0"/>
            <a:ext cx="127000" cy="1017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solidFill>
                <a:schemeClr val="tx1"/>
              </a:solidFill>
              <a:latin typeface="Arial" charset="0"/>
            </a:endParaRPr>
          </a:p>
        </p:txBody>
      </p:sp>
      <p:pic>
        <p:nvPicPr>
          <p:cNvPr id="1030" name="LogoSlash_01" descr="SLASHTRA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65475" y="392113"/>
            <a:ext cx="4143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LogoSlash_02" descr="SLASHTRANS"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6375" y="392113"/>
            <a:ext cx="4159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6"/>
          <p:cNvSpPr>
            <a:spLocks noGrp="1" noChangeArrowheads="1"/>
          </p:cNvSpPr>
          <p:nvPr>
            <p:ph type="title"/>
          </p:nvPr>
        </p:nvSpPr>
        <p:spPr bwMode="auto">
          <a:xfrm>
            <a:off x="0" y="1341438"/>
            <a:ext cx="91408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2800" tIns="45720" rIns="270000" bIns="45720" numCol="1" anchor="ctr" anchorCtr="0" compatLnSpc="1">
            <a:prstTxWarp prst="textNoShape">
              <a:avLst/>
            </a:prstTxWarp>
          </a:bodyPr>
          <a:lstStyle/>
          <a:p>
            <a:pPr lvl="0"/>
            <a:r>
              <a:rPr lang="en-GB" smtClean="0"/>
              <a:t>Click to edit Master title style</a:t>
            </a:r>
          </a:p>
        </p:txBody>
      </p:sp>
      <p:sp>
        <p:nvSpPr>
          <p:cNvPr id="1035" name="tb_Faculty"/>
          <p:cNvSpPr txBox="1">
            <a:spLocks noChangeArrowheads="1"/>
          </p:cNvSpPr>
          <p:nvPr/>
        </p:nvSpPr>
        <p:spPr bwMode="auto">
          <a:xfrm>
            <a:off x="3687763" y="338138"/>
            <a:ext cx="9477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FFFFFF"/>
                </a:solidFill>
                <a:latin typeface="Calibri" pitchFamily="34" charset="0"/>
                <a:ea typeface="ＭＳ Ｐゴシック" pitchFamily="34" charset="-128"/>
              </a:defRPr>
            </a:lvl1pPr>
            <a:lvl2pPr marL="742950" indent="-285750" eaLnBrk="0" hangingPunct="0">
              <a:defRPr>
                <a:solidFill>
                  <a:srgbClr val="FFFFFF"/>
                </a:solidFill>
                <a:latin typeface="Calibri" pitchFamily="34" charset="0"/>
                <a:ea typeface="ＭＳ Ｐゴシック" pitchFamily="34" charset="-128"/>
              </a:defRPr>
            </a:lvl2pPr>
            <a:lvl3pPr marL="1143000" indent="-228600" eaLnBrk="0" hangingPunct="0">
              <a:defRPr>
                <a:solidFill>
                  <a:srgbClr val="FFFFFF"/>
                </a:solidFill>
                <a:latin typeface="Calibri" pitchFamily="34" charset="0"/>
                <a:ea typeface="ＭＳ Ｐゴシック" pitchFamily="34" charset="-128"/>
              </a:defRPr>
            </a:lvl3pPr>
            <a:lvl4pPr marL="1600200" indent="-228600" eaLnBrk="0" hangingPunct="0">
              <a:defRPr>
                <a:solidFill>
                  <a:srgbClr val="FFFFFF"/>
                </a:solidFill>
                <a:latin typeface="Calibri" pitchFamily="34" charset="0"/>
                <a:ea typeface="ＭＳ Ｐゴシック" pitchFamily="34" charset="-128"/>
              </a:defRPr>
            </a:lvl4pPr>
            <a:lvl5pPr marL="2057400" indent="-228600" eaLnBrk="0" hangingPunct="0">
              <a:defRPr>
                <a:solidFill>
                  <a:srgbClr val="FFFFFF"/>
                </a:solidFill>
                <a:latin typeface="Calibri" pitchFamily="34" charset="0"/>
                <a:ea typeface="ＭＳ Ｐゴシック" pitchFamily="34" charset="-128"/>
              </a:defRPr>
            </a:lvl5pPr>
            <a:lvl6pPr marL="25146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6pPr>
            <a:lvl7pPr marL="29718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7pPr>
            <a:lvl8pPr marL="34290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8pPr>
            <a:lvl9pPr marL="38862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9pPr>
          </a:lstStyle>
          <a:p>
            <a:pPr algn="l" eaLnBrk="1" hangingPunct="1"/>
            <a:r>
              <a:rPr lang="en-GB" sz="1000" dirty="0">
                <a:solidFill>
                  <a:srgbClr val="CC0000"/>
                </a:solidFill>
                <a:latin typeface="Georgia" pitchFamily="18" charset="0"/>
              </a:rPr>
              <a:t>faculty of economics</a:t>
            </a:r>
          </a:p>
          <a:p>
            <a:pPr algn="l" eaLnBrk="1" hangingPunct="1"/>
            <a:r>
              <a:rPr lang="en-GB" sz="1000" dirty="0">
                <a:solidFill>
                  <a:srgbClr val="CC0000"/>
                </a:solidFill>
                <a:latin typeface="Georgia" pitchFamily="18" charset="0"/>
              </a:rPr>
              <a:t>and business</a:t>
            </a:r>
          </a:p>
        </p:txBody>
      </p:sp>
      <p:sp>
        <p:nvSpPr>
          <p:cNvPr id="1036" name="tb_Department"/>
          <p:cNvSpPr txBox="1">
            <a:spLocks noChangeAspect="1" noChangeArrowheads="1"/>
          </p:cNvSpPr>
          <p:nvPr/>
        </p:nvSpPr>
        <p:spPr bwMode="auto">
          <a:xfrm>
            <a:off x="5811838" y="341313"/>
            <a:ext cx="18002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rgbClr val="FFFFFF"/>
                </a:solidFill>
                <a:latin typeface="Calibri" pitchFamily="34" charset="0"/>
                <a:ea typeface="ＭＳ Ｐゴシック" pitchFamily="34" charset="-128"/>
              </a:defRPr>
            </a:lvl1pPr>
            <a:lvl2pPr marL="742950" indent="-285750" eaLnBrk="0" hangingPunct="0">
              <a:defRPr>
                <a:solidFill>
                  <a:srgbClr val="FFFFFF"/>
                </a:solidFill>
                <a:latin typeface="Calibri" pitchFamily="34" charset="0"/>
                <a:ea typeface="ＭＳ Ｐゴシック" pitchFamily="34" charset="-128"/>
              </a:defRPr>
            </a:lvl2pPr>
            <a:lvl3pPr marL="1143000" indent="-228600" eaLnBrk="0" hangingPunct="0">
              <a:defRPr>
                <a:solidFill>
                  <a:srgbClr val="FFFFFF"/>
                </a:solidFill>
                <a:latin typeface="Calibri" pitchFamily="34" charset="0"/>
                <a:ea typeface="ＭＳ Ｐゴシック" pitchFamily="34" charset="-128"/>
              </a:defRPr>
            </a:lvl3pPr>
            <a:lvl4pPr marL="1600200" indent="-228600" eaLnBrk="0" hangingPunct="0">
              <a:defRPr>
                <a:solidFill>
                  <a:srgbClr val="FFFFFF"/>
                </a:solidFill>
                <a:latin typeface="Calibri" pitchFamily="34" charset="0"/>
                <a:ea typeface="ＭＳ Ｐゴシック" pitchFamily="34" charset="-128"/>
              </a:defRPr>
            </a:lvl4pPr>
            <a:lvl5pPr marL="2057400" indent="-228600" eaLnBrk="0" hangingPunct="0">
              <a:defRPr>
                <a:solidFill>
                  <a:srgbClr val="FFFFFF"/>
                </a:solidFill>
                <a:latin typeface="Calibri" pitchFamily="34" charset="0"/>
                <a:ea typeface="ＭＳ Ｐゴシック" pitchFamily="34" charset="-128"/>
              </a:defRPr>
            </a:lvl5pPr>
            <a:lvl6pPr marL="25146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6pPr>
            <a:lvl7pPr marL="29718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7pPr>
            <a:lvl8pPr marL="34290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8pPr>
            <a:lvl9pPr marL="38862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9pPr>
          </a:lstStyle>
          <a:p>
            <a:pPr algn="l" eaLnBrk="1" hangingPunct="1"/>
            <a:endParaRPr lang="en-GB" sz="1000" dirty="0">
              <a:solidFill>
                <a:srgbClr val="CC0000"/>
              </a:solidFill>
              <a:latin typeface="Georgia" pitchFamily="18" charset="0"/>
            </a:endParaRPr>
          </a:p>
        </p:txBody>
      </p:sp>
      <p:pic>
        <p:nvPicPr>
          <p:cNvPr id="1038" name="RUGlogoTop" descr="407RUGBASETRANS_U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7050" y="204788"/>
            <a:ext cx="239871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98599" y="31481"/>
            <a:ext cx="1042226" cy="1035588"/>
          </a:xfrm>
          <a:prstGeom prst="rect">
            <a:avLst/>
          </a:prstGeom>
        </p:spPr>
      </p:pic>
    </p:spTree>
  </p:cSld>
  <p:clrMap bg1="lt1" tx1="dk1" bg2="lt2" tx2="dk2" accent1="accent1" accent2="accent2" accent3="accent3" accent4="accent4" accent5="accent5" accent6="accent6" hlink="hlink" folHlink="folHlink"/>
  <p:sldLayoutIdLst>
    <p:sldLayoutId id="2147483832"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Verdana" pitchFamily="34" charset="0"/>
          <a:cs typeface="Arial" charset="0"/>
        </a:defRPr>
      </a:lvl2pPr>
      <a:lvl3pPr algn="l" rtl="0" eaLnBrk="0" fontAlgn="base" hangingPunct="0">
        <a:spcBef>
          <a:spcPct val="0"/>
        </a:spcBef>
        <a:spcAft>
          <a:spcPct val="0"/>
        </a:spcAft>
        <a:defRPr sz="4200">
          <a:solidFill>
            <a:schemeClr val="tx2"/>
          </a:solidFill>
          <a:latin typeface="Verdana" pitchFamily="34" charset="0"/>
          <a:cs typeface="Arial" charset="0"/>
        </a:defRPr>
      </a:lvl3pPr>
      <a:lvl4pPr algn="l" rtl="0" eaLnBrk="0" fontAlgn="base" hangingPunct="0">
        <a:spcBef>
          <a:spcPct val="0"/>
        </a:spcBef>
        <a:spcAft>
          <a:spcPct val="0"/>
        </a:spcAft>
        <a:defRPr sz="4200">
          <a:solidFill>
            <a:schemeClr val="tx2"/>
          </a:solidFill>
          <a:latin typeface="Verdana" pitchFamily="34" charset="0"/>
          <a:cs typeface="Arial" charset="0"/>
        </a:defRPr>
      </a:lvl4pPr>
      <a:lvl5pPr algn="l" rtl="0" eaLnBrk="0" fontAlgn="base" hangingPunct="0">
        <a:spcBef>
          <a:spcPct val="0"/>
        </a:spcBef>
        <a:spcAft>
          <a:spcPct val="0"/>
        </a:spcAft>
        <a:defRPr sz="4200">
          <a:solidFill>
            <a:schemeClr val="tx2"/>
          </a:solidFill>
          <a:latin typeface="Verdana" pitchFamily="34" charset="0"/>
          <a:cs typeface="Arial" charset="0"/>
        </a:defRPr>
      </a:lvl5pPr>
      <a:lvl6pPr marL="457200" algn="l" rtl="0" fontAlgn="base">
        <a:spcBef>
          <a:spcPct val="0"/>
        </a:spcBef>
        <a:spcAft>
          <a:spcPct val="0"/>
        </a:spcAft>
        <a:defRPr sz="4200">
          <a:solidFill>
            <a:schemeClr val="tx2"/>
          </a:solidFill>
          <a:latin typeface="Verdana" pitchFamily="34" charset="0"/>
          <a:cs typeface="Arial" charset="0"/>
        </a:defRPr>
      </a:lvl6pPr>
      <a:lvl7pPr marL="914400" algn="l" rtl="0" fontAlgn="base">
        <a:spcBef>
          <a:spcPct val="0"/>
        </a:spcBef>
        <a:spcAft>
          <a:spcPct val="0"/>
        </a:spcAft>
        <a:defRPr sz="4200">
          <a:solidFill>
            <a:schemeClr val="tx2"/>
          </a:solidFill>
          <a:latin typeface="Verdana" pitchFamily="34" charset="0"/>
          <a:cs typeface="Arial" charset="0"/>
        </a:defRPr>
      </a:lvl7pPr>
      <a:lvl8pPr marL="1371600" algn="l" rtl="0" fontAlgn="base">
        <a:spcBef>
          <a:spcPct val="0"/>
        </a:spcBef>
        <a:spcAft>
          <a:spcPct val="0"/>
        </a:spcAft>
        <a:defRPr sz="4200">
          <a:solidFill>
            <a:schemeClr val="tx2"/>
          </a:solidFill>
          <a:latin typeface="Verdana" pitchFamily="34" charset="0"/>
          <a:cs typeface="Arial" charset="0"/>
        </a:defRPr>
      </a:lvl8pPr>
      <a:lvl9pPr marL="1828800" algn="l" rtl="0" fontAlgn="base">
        <a:spcBef>
          <a:spcPct val="0"/>
        </a:spcBef>
        <a:spcAft>
          <a:spcPct val="0"/>
        </a:spcAft>
        <a:defRPr sz="4200">
          <a:solidFill>
            <a:schemeClr val="tx2"/>
          </a:solidFill>
          <a:latin typeface="Verdana" pitchFamily="34" charset="0"/>
          <a:cs typeface="Arial" charset="0"/>
        </a:defRPr>
      </a:lvl9pPr>
    </p:titleStyle>
    <p:bodyStyle>
      <a:lvl1pPr marL="249238" indent="-249238" algn="l" rtl="0" eaLnBrk="0" fontAlgn="base" hangingPunct="0">
        <a:spcBef>
          <a:spcPct val="20000"/>
        </a:spcBef>
        <a:spcAft>
          <a:spcPct val="0"/>
        </a:spcAft>
        <a:buFont typeface="Verdana" pitchFamily="34" charset="0"/>
        <a:buChar char="›"/>
        <a:defRPr sz="2500">
          <a:solidFill>
            <a:schemeClr val="tx1"/>
          </a:solidFill>
          <a:latin typeface="+mn-lt"/>
          <a:ea typeface="+mn-ea"/>
          <a:cs typeface="+mn-cs"/>
        </a:defRPr>
      </a:lvl1pPr>
      <a:lvl2pPr marL="517525" indent="-266700" algn="l" rtl="0" eaLnBrk="0" fontAlgn="base" hangingPunct="0">
        <a:spcBef>
          <a:spcPct val="20000"/>
        </a:spcBef>
        <a:spcAft>
          <a:spcPct val="0"/>
        </a:spcAft>
        <a:buSzPct val="50000"/>
        <a:buFont typeface="Wingdings" pitchFamily="2" charset="2"/>
        <a:buChar char="§"/>
        <a:defRPr sz="2500">
          <a:solidFill>
            <a:schemeClr val="tx1"/>
          </a:solidFill>
          <a:latin typeface="+mn-lt"/>
          <a:cs typeface="+mn-cs"/>
        </a:defRPr>
      </a:lvl2pPr>
      <a:lvl3pPr marL="760413" indent="-241300" algn="l" rtl="0" eaLnBrk="0" fontAlgn="base" hangingPunct="0">
        <a:spcBef>
          <a:spcPct val="20000"/>
        </a:spcBef>
        <a:spcAft>
          <a:spcPct val="0"/>
        </a:spcAft>
        <a:buFont typeface="Courier New" pitchFamily="49" charset="0"/>
        <a:buChar char="-"/>
        <a:defRPr sz="2500">
          <a:solidFill>
            <a:schemeClr val="tx1"/>
          </a:solidFill>
          <a:latin typeface="+mn-lt"/>
          <a:cs typeface="+mn-cs"/>
        </a:defRPr>
      </a:lvl3pPr>
      <a:lvl4pPr marL="1009650" indent="-249238" algn="l" rtl="0" eaLnBrk="0" fontAlgn="base" hangingPunct="0">
        <a:spcBef>
          <a:spcPct val="20000"/>
        </a:spcBef>
        <a:spcAft>
          <a:spcPct val="0"/>
        </a:spcAft>
        <a:buFont typeface="Courier New" pitchFamily="49" charset="0"/>
        <a:buChar char="-"/>
        <a:defRPr sz="2500">
          <a:solidFill>
            <a:schemeClr val="tx1"/>
          </a:solidFill>
          <a:latin typeface="+mn-lt"/>
          <a:cs typeface="+mn-cs"/>
        </a:defRPr>
      </a:lvl4pPr>
      <a:lvl5pPr marL="1260475" indent="-249238" algn="l" rtl="0" eaLnBrk="0" fontAlgn="base" hangingPunct="0">
        <a:spcBef>
          <a:spcPct val="20000"/>
        </a:spcBef>
        <a:spcAft>
          <a:spcPct val="0"/>
        </a:spcAft>
        <a:buFont typeface="Courier New" pitchFamily="49" charset="0"/>
        <a:buChar char="-"/>
        <a:defRPr sz="2500">
          <a:solidFill>
            <a:schemeClr val="tx1"/>
          </a:solidFill>
          <a:latin typeface="+mn-lt"/>
          <a:cs typeface="+mn-cs"/>
        </a:defRPr>
      </a:lvl5pPr>
      <a:lvl6pPr marL="1717675" indent="-249238" algn="l" rtl="0" fontAlgn="base">
        <a:spcBef>
          <a:spcPct val="20000"/>
        </a:spcBef>
        <a:spcAft>
          <a:spcPct val="0"/>
        </a:spcAft>
        <a:buFont typeface="Courier New" pitchFamily="49" charset="0"/>
        <a:buChar char="-"/>
        <a:defRPr sz="2500">
          <a:solidFill>
            <a:schemeClr val="tx1"/>
          </a:solidFill>
          <a:latin typeface="+mn-lt"/>
          <a:cs typeface="+mn-cs"/>
        </a:defRPr>
      </a:lvl6pPr>
      <a:lvl7pPr marL="2174875" indent="-249238" algn="l" rtl="0" fontAlgn="base">
        <a:spcBef>
          <a:spcPct val="20000"/>
        </a:spcBef>
        <a:spcAft>
          <a:spcPct val="0"/>
        </a:spcAft>
        <a:buFont typeface="Courier New" pitchFamily="49" charset="0"/>
        <a:buChar char="-"/>
        <a:defRPr sz="2500">
          <a:solidFill>
            <a:schemeClr val="tx1"/>
          </a:solidFill>
          <a:latin typeface="+mn-lt"/>
          <a:cs typeface="+mn-cs"/>
        </a:defRPr>
      </a:lvl7pPr>
      <a:lvl8pPr marL="2632075" indent="-249238" algn="l" rtl="0" fontAlgn="base">
        <a:spcBef>
          <a:spcPct val="20000"/>
        </a:spcBef>
        <a:spcAft>
          <a:spcPct val="0"/>
        </a:spcAft>
        <a:buFont typeface="Courier New" pitchFamily="49" charset="0"/>
        <a:buChar char="-"/>
        <a:defRPr sz="2500">
          <a:solidFill>
            <a:schemeClr val="tx1"/>
          </a:solidFill>
          <a:latin typeface="+mn-lt"/>
          <a:cs typeface="+mn-cs"/>
        </a:defRPr>
      </a:lvl8pPr>
      <a:lvl9pPr marL="3089275" indent="-249238" algn="l" rtl="0" fontAlgn="base">
        <a:spcBef>
          <a:spcPct val="20000"/>
        </a:spcBef>
        <a:spcAft>
          <a:spcPct val="0"/>
        </a:spcAft>
        <a:buFont typeface="Courier New" pitchFamily="49" charset="0"/>
        <a:buChar char="-"/>
        <a:defRPr sz="25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0" y="2230438"/>
            <a:ext cx="914082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2091" tIns="45717" rIns="267843" bIns="4571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1" name="Rectangle 7"/>
          <p:cNvSpPr>
            <a:spLocks noChangeArrowheads="1"/>
          </p:cNvSpPr>
          <p:nvPr/>
        </p:nvSpPr>
        <p:spPr bwMode="auto">
          <a:xfrm>
            <a:off x="0" y="1017588"/>
            <a:ext cx="9140825" cy="2667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solidFill>
                <a:schemeClr val="tx1"/>
              </a:solidFill>
              <a:latin typeface="Arial" charset="0"/>
            </a:endParaRPr>
          </a:p>
        </p:txBody>
      </p:sp>
      <p:sp>
        <p:nvSpPr>
          <p:cNvPr id="2052" name="shape_Transparantie"/>
          <p:cNvSpPr>
            <a:spLocks noChangeArrowheads="1"/>
          </p:cNvSpPr>
          <p:nvPr/>
        </p:nvSpPr>
        <p:spPr bwMode="auto">
          <a:xfrm>
            <a:off x="127000" y="0"/>
            <a:ext cx="254000" cy="1017588"/>
          </a:xfrm>
          <a:prstGeom prst="rect">
            <a:avLst/>
          </a:prstGeom>
          <a:gradFill rotWithShape="1">
            <a:gsLst>
              <a:gs pos="0">
                <a:srgbClr val="FFFFFF"/>
              </a:gs>
              <a:gs pos="100000">
                <a:srgbClr val="757575">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solidFill>
                <a:schemeClr val="tx1"/>
              </a:solidFill>
              <a:latin typeface="Arial" charset="0"/>
            </a:endParaRPr>
          </a:p>
        </p:txBody>
      </p:sp>
      <p:sp>
        <p:nvSpPr>
          <p:cNvPr id="2053" name="shape_TransFollower"/>
          <p:cNvSpPr>
            <a:spLocks noChangeArrowheads="1"/>
          </p:cNvSpPr>
          <p:nvPr/>
        </p:nvSpPr>
        <p:spPr bwMode="auto">
          <a:xfrm>
            <a:off x="0" y="0"/>
            <a:ext cx="127000" cy="1017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dirty="0">
              <a:solidFill>
                <a:schemeClr val="tx1"/>
              </a:solidFill>
              <a:latin typeface="Arial" charset="0"/>
            </a:endParaRPr>
          </a:p>
        </p:txBody>
      </p:sp>
      <p:pic>
        <p:nvPicPr>
          <p:cNvPr id="2054" name="LogoSlash_01" descr="SLASHTRA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65475" y="392113"/>
            <a:ext cx="4143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LogoSlash_02" descr="SLASHTRANS"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6375" y="392113"/>
            <a:ext cx="4159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Rectangle 15"/>
          <p:cNvSpPr>
            <a:spLocks noGrp="1" noChangeArrowheads="1"/>
          </p:cNvSpPr>
          <p:nvPr>
            <p:ph type="sldNum" sz="quarter" idx="4"/>
          </p:nvPr>
        </p:nvSpPr>
        <p:spPr bwMode="auto">
          <a:xfrm>
            <a:off x="8312150" y="1079500"/>
            <a:ext cx="198438" cy="136525"/>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l">
              <a:defRPr sz="900">
                <a:solidFill>
                  <a:schemeClr val="bg1"/>
                </a:solidFill>
                <a:latin typeface="Verdana" pitchFamily="34" charset="0"/>
                <a:ea typeface="ＭＳ Ｐゴシック" pitchFamily="-111" charset="-128"/>
              </a:defRPr>
            </a:lvl1pPr>
          </a:lstStyle>
          <a:p>
            <a:pPr>
              <a:defRPr/>
            </a:pPr>
            <a:fld id="{752ACF23-8D8E-429E-B978-6AAC4D50BE4B}" type="slidenum">
              <a:rPr lang="en-GB"/>
              <a:pPr>
                <a:defRPr/>
              </a:pPr>
              <a:t>‹#›</a:t>
            </a:fld>
            <a:endParaRPr lang="en-GB" dirty="0"/>
          </a:p>
        </p:txBody>
      </p:sp>
      <p:sp>
        <p:nvSpPr>
          <p:cNvPr id="2057" name="Rectangle 16"/>
          <p:cNvSpPr>
            <a:spLocks noGrp="1" noChangeArrowheads="1"/>
          </p:cNvSpPr>
          <p:nvPr>
            <p:ph type="title"/>
          </p:nvPr>
        </p:nvSpPr>
        <p:spPr bwMode="auto">
          <a:xfrm>
            <a:off x="0" y="1341438"/>
            <a:ext cx="91408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2800" tIns="45720" rIns="270000" bIns="45720" numCol="1" anchor="ctr" anchorCtr="0" compatLnSpc="1">
            <a:prstTxWarp prst="textNoShape">
              <a:avLst/>
            </a:prstTxWarp>
          </a:bodyPr>
          <a:lstStyle/>
          <a:p>
            <a:pPr lvl="0"/>
            <a:r>
              <a:rPr lang="en-GB" smtClean="0"/>
              <a:t>Click to edit Master title style</a:t>
            </a:r>
          </a:p>
        </p:txBody>
      </p:sp>
      <p:sp>
        <p:nvSpPr>
          <p:cNvPr id="2058" name="Text Box 17"/>
          <p:cNvSpPr txBox="1">
            <a:spLocks noChangeArrowheads="1"/>
          </p:cNvSpPr>
          <p:nvPr/>
        </p:nvSpPr>
        <p:spPr bwMode="auto">
          <a:xfrm>
            <a:off x="8204200" y="1079500"/>
            <a:ext cx="523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FFFFFF"/>
                </a:solidFill>
                <a:latin typeface="Calibri" pitchFamily="34" charset="0"/>
                <a:ea typeface="ＭＳ Ｐゴシック" pitchFamily="34" charset="-128"/>
              </a:defRPr>
            </a:lvl1pPr>
            <a:lvl2pPr marL="742950" indent="-285750" eaLnBrk="0" hangingPunct="0">
              <a:defRPr>
                <a:solidFill>
                  <a:srgbClr val="FFFFFF"/>
                </a:solidFill>
                <a:latin typeface="Calibri" pitchFamily="34" charset="0"/>
                <a:ea typeface="ＭＳ Ｐゴシック" pitchFamily="34" charset="-128"/>
              </a:defRPr>
            </a:lvl2pPr>
            <a:lvl3pPr marL="1143000" indent="-228600" eaLnBrk="0" hangingPunct="0">
              <a:defRPr>
                <a:solidFill>
                  <a:srgbClr val="FFFFFF"/>
                </a:solidFill>
                <a:latin typeface="Calibri" pitchFamily="34" charset="0"/>
                <a:ea typeface="ＭＳ Ｐゴシック" pitchFamily="34" charset="-128"/>
              </a:defRPr>
            </a:lvl3pPr>
            <a:lvl4pPr marL="1600200" indent="-228600" eaLnBrk="0" hangingPunct="0">
              <a:defRPr>
                <a:solidFill>
                  <a:srgbClr val="FFFFFF"/>
                </a:solidFill>
                <a:latin typeface="Calibri" pitchFamily="34" charset="0"/>
                <a:ea typeface="ＭＳ Ｐゴシック" pitchFamily="34" charset="-128"/>
              </a:defRPr>
            </a:lvl4pPr>
            <a:lvl5pPr marL="2057400" indent="-228600" eaLnBrk="0" hangingPunct="0">
              <a:defRPr>
                <a:solidFill>
                  <a:srgbClr val="FFFFFF"/>
                </a:solidFill>
                <a:latin typeface="Calibri" pitchFamily="34" charset="0"/>
                <a:ea typeface="ＭＳ Ｐゴシック" pitchFamily="34" charset="-128"/>
              </a:defRPr>
            </a:lvl5pPr>
            <a:lvl6pPr marL="25146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6pPr>
            <a:lvl7pPr marL="29718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7pPr>
            <a:lvl8pPr marL="34290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8pPr>
            <a:lvl9pPr marL="38862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9pPr>
          </a:lstStyle>
          <a:p>
            <a:pPr algn="l" eaLnBrk="1" hangingPunct="1">
              <a:spcBef>
                <a:spcPct val="50000"/>
              </a:spcBef>
            </a:pPr>
            <a:r>
              <a:rPr lang="en-GB" sz="900" dirty="0">
                <a:solidFill>
                  <a:schemeClr val="bg1"/>
                </a:solidFill>
                <a:latin typeface="Verdana" pitchFamily="34" charset="0"/>
              </a:rPr>
              <a:t>|</a:t>
            </a:r>
          </a:p>
        </p:txBody>
      </p:sp>
      <p:sp>
        <p:nvSpPr>
          <p:cNvPr id="2059" name="tb_Faculty"/>
          <p:cNvSpPr txBox="1">
            <a:spLocks noChangeArrowheads="1"/>
          </p:cNvSpPr>
          <p:nvPr/>
        </p:nvSpPr>
        <p:spPr bwMode="auto">
          <a:xfrm>
            <a:off x="3687763" y="338138"/>
            <a:ext cx="9477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FFFFFF"/>
                </a:solidFill>
                <a:latin typeface="Calibri" pitchFamily="34" charset="0"/>
                <a:ea typeface="ＭＳ Ｐゴシック" pitchFamily="34" charset="-128"/>
              </a:defRPr>
            </a:lvl1pPr>
            <a:lvl2pPr marL="742950" indent="-285750" eaLnBrk="0" hangingPunct="0">
              <a:defRPr>
                <a:solidFill>
                  <a:srgbClr val="FFFFFF"/>
                </a:solidFill>
                <a:latin typeface="Calibri" pitchFamily="34" charset="0"/>
                <a:ea typeface="ＭＳ Ｐゴシック" pitchFamily="34" charset="-128"/>
              </a:defRPr>
            </a:lvl2pPr>
            <a:lvl3pPr marL="1143000" indent="-228600" eaLnBrk="0" hangingPunct="0">
              <a:defRPr>
                <a:solidFill>
                  <a:srgbClr val="FFFFFF"/>
                </a:solidFill>
                <a:latin typeface="Calibri" pitchFamily="34" charset="0"/>
                <a:ea typeface="ＭＳ Ｐゴシック" pitchFamily="34" charset="-128"/>
              </a:defRPr>
            </a:lvl3pPr>
            <a:lvl4pPr marL="1600200" indent="-228600" eaLnBrk="0" hangingPunct="0">
              <a:defRPr>
                <a:solidFill>
                  <a:srgbClr val="FFFFFF"/>
                </a:solidFill>
                <a:latin typeface="Calibri" pitchFamily="34" charset="0"/>
                <a:ea typeface="ＭＳ Ｐゴシック" pitchFamily="34" charset="-128"/>
              </a:defRPr>
            </a:lvl4pPr>
            <a:lvl5pPr marL="2057400" indent="-228600" eaLnBrk="0" hangingPunct="0">
              <a:defRPr>
                <a:solidFill>
                  <a:srgbClr val="FFFFFF"/>
                </a:solidFill>
                <a:latin typeface="Calibri" pitchFamily="34" charset="0"/>
                <a:ea typeface="ＭＳ Ｐゴシック" pitchFamily="34" charset="-128"/>
              </a:defRPr>
            </a:lvl5pPr>
            <a:lvl6pPr marL="25146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6pPr>
            <a:lvl7pPr marL="29718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7pPr>
            <a:lvl8pPr marL="34290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8pPr>
            <a:lvl9pPr marL="38862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9pPr>
          </a:lstStyle>
          <a:p>
            <a:pPr algn="l" eaLnBrk="1" hangingPunct="1"/>
            <a:r>
              <a:rPr lang="en-GB" sz="1000" dirty="0">
                <a:solidFill>
                  <a:srgbClr val="CC0000"/>
                </a:solidFill>
                <a:latin typeface="Georgia" pitchFamily="18" charset="0"/>
              </a:rPr>
              <a:t>faculty of economics</a:t>
            </a:r>
          </a:p>
          <a:p>
            <a:pPr algn="l" eaLnBrk="1" hangingPunct="1"/>
            <a:r>
              <a:rPr lang="en-GB" sz="1000" dirty="0">
                <a:solidFill>
                  <a:srgbClr val="CC0000"/>
                </a:solidFill>
                <a:latin typeface="Georgia" pitchFamily="18" charset="0"/>
              </a:rPr>
              <a:t>and business</a:t>
            </a:r>
          </a:p>
        </p:txBody>
      </p:sp>
      <p:sp>
        <p:nvSpPr>
          <p:cNvPr id="2060" name="tb_Department"/>
          <p:cNvSpPr txBox="1">
            <a:spLocks noChangeArrowheads="1"/>
          </p:cNvSpPr>
          <p:nvPr/>
        </p:nvSpPr>
        <p:spPr bwMode="auto">
          <a:xfrm>
            <a:off x="5811838" y="341313"/>
            <a:ext cx="18002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rgbClr val="FFFFFF"/>
                </a:solidFill>
                <a:latin typeface="Calibri" pitchFamily="34" charset="0"/>
                <a:ea typeface="ＭＳ Ｐゴシック" pitchFamily="34" charset="-128"/>
              </a:defRPr>
            </a:lvl1pPr>
            <a:lvl2pPr marL="742950" indent="-285750" eaLnBrk="0" hangingPunct="0">
              <a:defRPr>
                <a:solidFill>
                  <a:srgbClr val="FFFFFF"/>
                </a:solidFill>
                <a:latin typeface="Calibri" pitchFamily="34" charset="0"/>
                <a:ea typeface="ＭＳ Ｐゴシック" pitchFamily="34" charset="-128"/>
              </a:defRPr>
            </a:lvl2pPr>
            <a:lvl3pPr marL="1143000" indent="-228600" eaLnBrk="0" hangingPunct="0">
              <a:defRPr>
                <a:solidFill>
                  <a:srgbClr val="FFFFFF"/>
                </a:solidFill>
                <a:latin typeface="Calibri" pitchFamily="34" charset="0"/>
                <a:ea typeface="ＭＳ Ｐゴシック" pitchFamily="34" charset="-128"/>
              </a:defRPr>
            </a:lvl3pPr>
            <a:lvl4pPr marL="1600200" indent="-228600" eaLnBrk="0" hangingPunct="0">
              <a:defRPr>
                <a:solidFill>
                  <a:srgbClr val="FFFFFF"/>
                </a:solidFill>
                <a:latin typeface="Calibri" pitchFamily="34" charset="0"/>
                <a:ea typeface="ＭＳ Ｐゴシック" pitchFamily="34" charset="-128"/>
              </a:defRPr>
            </a:lvl4pPr>
            <a:lvl5pPr marL="2057400" indent="-228600" eaLnBrk="0" hangingPunct="0">
              <a:defRPr>
                <a:solidFill>
                  <a:srgbClr val="FFFFFF"/>
                </a:solidFill>
                <a:latin typeface="Calibri" pitchFamily="34" charset="0"/>
                <a:ea typeface="ＭＳ Ｐゴシック" pitchFamily="34" charset="-128"/>
              </a:defRPr>
            </a:lvl5pPr>
            <a:lvl6pPr marL="25146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6pPr>
            <a:lvl7pPr marL="29718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7pPr>
            <a:lvl8pPr marL="34290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8pPr>
            <a:lvl9pPr marL="38862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9pPr>
          </a:lstStyle>
          <a:p>
            <a:pPr algn="l" eaLnBrk="1" hangingPunct="1"/>
            <a:endParaRPr lang="en-GB" sz="1000" dirty="0">
              <a:solidFill>
                <a:srgbClr val="CC0000"/>
              </a:solidFill>
              <a:latin typeface="Georgia" pitchFamily="18" charset="0"/>
            </a:endParaRPr>
          </a:p>
        </p:txBody>
      </p:sp>
      <p:pic>
        <p:nvPicPr>
          <p:cNvPr id="2062" name="RUGlogoTop" descr="407RUGBASETRANS_U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7050" y="204788"/>
            <a:ext cx="239871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61" name="tbDate"/>
          <p:cNvSpPr txBox="1">
            <a:spLocks noChangeArrowheads="1"/>
          </p:cNvSpPr>
          <p:nvPr/>
        </p:nvSpPr>
        <p:spPr bwMode="auto">
          <a:xfrm>
            <a:off x="7484685" y="1079500"/>
            <a:ext cx="69570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rgbClr val="FFFFFF"/>
                </a:solidFill>
                <a:latin typeface="Calibri" pitchFamily="34" charset="0"/>
                <a:ea typeface="ＭＳ Ｐゴシック" pitchFamily="34" charset="-128"/>
              </a:defRPr>
            </a:lvl1pPr>
            <a:lvl2pPr marL="742950" indent="-285750" eaLnBrk="0" hangingPunct="0">
              <a:defRPr>
                <a:solidFill>
                  <a:srgbClr val="FFFFFF"/>
                </a:solidFill>
                <a:latin typeface="Calibri" pitchFamily="34" charset="0"/>
                <a:ea typeface="ＭＳ Ｐゴシック" pitchFamily="34" charset="-128"/>
              </a:defRPr>
            </a:lvl2pPr>
            <a:lvl3pPr marL="1143000" indent="-228600" eaLnBrk="0" hangingPunct="0">
              <a:defRPr>
                <a:solidFill>
                  <a:srgbClr val="FFFFFF"/>
                </a:solidFill>
                <a:latin typeface="Calibri" pitchFamily="34" charset="0"/>
                <a:ea typeface="ＭＳ Ｐゴシック" pitchFamily="34" charset="-128"/>
              </a:defRPr>
            </a:lvl3pPr>
            <a:lvl4pPr marL="1600200" indent="-228600" eaLnBrk="0" hangingPunct="0">
              <a:defRPr>
                <a:solidFill>
                  <a:srgbClr val="FFFFFF"/>
                </a:solidFill>
                <a:latin typeface="Calibri" pitchFamily="34" charset="0"/>
                <a:ea typeface="ＭＳ Ｐゴシック" pitchFamily="34" charset="-128"/>
              </a:defRPr>
            </a:lvl4pPr>
            <a:lvl5pPr marL="2057400" indent="-228600" eaLnBrk="0" hangingPunct="0">
              <a:defRPr>
                <a:solidFill>
                  <a:srgbClr val="FFFFFF"/>
                </a:solidFill>
                <a:latin typeface="Calibri" pitchFamily="34" charset="0"/>
                <a:ea typeface="ＭＳ Ｐゴシック" pitchFamily="34" charset="-128"/>
              </a:defRPr>
            </a:lvl5pPr>
            <a:lvl6pPr marL="25146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6pPr>
            <a:lvl7pPr marL="29718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7pPr>
            <a:lvl8pPr marL="34290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8pPr>
            <a:lvl9pPr marL="3886200" indent="-228600" algn="ctr" eaLnBrk="0" fontAlgn="base" hangingPunct="0">
              <a:spcBef>
                <a:spcPct val="0"/>
              </a:spcBef>
              <a:spcAft>
                <a:spcPct val="0"/>
              </a:spcAft>
              <a:defRPr>
                <a:solidFill>
                  <a:srgbClr val="FFFFFF"/>
                </a:solidFill>
                <a:latin typeface="Calibri" pitchFamily="34" charset="0"/>
                <a:ea typeface="ＭＳ Ｐゴシック" pitchFamily="34" charset="-128"/>
              </a:defRPr>
            </a:lvl9pPr>
          </a:lstStyle>
          <a:p>
            <a:pPr algn="r" eaLnBrk="1" hangingPunct="1">
              <a:spcBef>
                <a:spcPct val="50000"/>
              </a:spcBef>
            </a:pPr>
            <a:r>
              <a:rPr lang="en-GB" sz="900" smtClean="0">
                <a:solidFill>
                  <a:schemeClr val="bg1"/>
                </a:solidFill>
                <a:latin typeface="Verdana" pitchFamily="34" charset="0"/>
              </a:rPr>
              <a:t>28-02-2014</a:t>
            </a:r>
            <a:endParaRPr lang="en-GB" sz="900" dirty="0">
              <a:solidFill>
                <a:schemeClr val="bg1"/>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833"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Verdana" pitchFamily="34" charset="0"/>
          <a:cs typeface="Arial" charset="0"/>
        </a:defRPr>
      </a:lvl2pPr>
      <a:lvl3pPr algn="l" rtl="0" eaLnBrk="0" fontAlgn="base" hangingPunct="0">
        <a:spcBef>
          <a:spcPct val="0"/>
        </a:spcBef>
        <a:spcAft>
          <a:spcPct val="0"/>
        </a:spcAft>
        <a:defRPr sz="4200">
          <a:solidFill>
            <a:schemeClr val="tx2"/>
          </a:solidFill>
          <a:latin typeface="Verdana" pitchFamily="34" charset="0"/>
          <a:cs typeface="Arial" charset="0"/>
        </a:defRPr>
      </a:lvl3pPr>
      <a:lvl4pPr algn="l" rtl="0" eaLnBrk="0" fontAlgn="base" hangingPunct="0">
        <a:spcBef>
          <a:spcPct val="0"/>
        </a:spcBef>
        <a:spcAft>
          <a:spcPct val="0"/>
        </a:spcAft>
        <a:defRPr sz="4200">
          <a:solidFill>
            <a:schemeClr val="tx2"/>
          </a:solidFill>
          <a:latin typeface="Verdana" pitchFamily="34" charset="0"/>
          <a:cs typeface="Arial" charset="0"/>
        </a:defRPr>
      </a:lvl4pPr>
      <a:lvl5pPr algn="l" rtl="0" eaLnBrk="0" fontAlgn="base" hangingPunct="0">
        <a:spcBef>
          <a:spcPct val="0"/>
        </a:spcBef>
        <a:spcAft>
          <a:spcPct val="0"/>
        </a:spcAft>
        <a:defRPr sz="4200">
          <a:solidFill>
            <a:schemeClr val="tx2"/>
          </a:solidFill>
          <a:latin typeface="Verdana" pitchFamily="34" charset="0"/>
          <a:cs typeface="Arial" charset="0"/>
        </a:defRPr>
      </a:lvl5pPr>
      <a:lvl6pPr marL="457200" algn="l" rtl="0" fontAlgn="base">
        <a:spcBef>
          <a:spcPct val="0"/>
        </a:spcBef>
        <a:spcAft>
          <a:spcPct val="0"/>
        </a:spcAft>
        <a:defRPr sz="4200">
          <a:solidFill>
            <a:schemeClr val="tx2"/>
          </a:solidFill>
          <a:latin typeface="Verdana" pitchFamily="34" charset="0"/>
          <a:cs typeface="Arial" charset="0"/>
        </a:defRPr>
      </a:lvl6pPr>
      <a:lvl7pPr marL="914400" algn="l" rtl="0" fontAlgn="base">
        <a:spcBef>
          <a:spcPct val="0"/>
        </a:spcBef>
        <a:spcAft>
          <a:spcPct val="0"/>
        </a:spcAft>
        <a:defRPr sz="4200">
          <a:solidFill>
            <a:schemeClr val="tx2"/>
          </a:solidFill>
          <a:latin typeface="Verdana" pitchFamily="34" charset="0"/>
          <a:cs typeface="Arial" charset="0"/>
        </a:defRPr>
      </a:lvl7pPr>
      <a:lvl8pPr marL="1371600" algn="l" rtl="0" fontAlgn="base">
        <a:spcBef>
          <a:spcPct val="0"/>
        </a:spcBef>
        <a:spcAft>
          <a:spcPct val="0"/>
        </a:spcAft>
        <a:defRPr sz="4200">
          <a:solidFill>
            <a:schemeClr val="tx2"/>
          </a:solidFill>
          <a:latin typeface="Verdana" pitchFamily="34" charset="0"/>
          <a:cs typeface="Arial" charset="0"/>
        </a:defRPr>
      </a:lvl8pPr>
      <a:lvl9pPr marL="1828800" algn="l" rtl="0" fontAlgn="base">
        <a:spcBef>
          <a:spcPct val="0"/>
        </a:spcBef>
        <a:spcAft>
          <a:spcPct val="0"/>
        </a:spcAft>
        <a:defRPr sz="4200">
          <a:solidFill>
            <a:schemeClr val="tx2"/>
          </a:solidFill>
          <a:latin typeface="Verdana" pitchFamily="34" charset="0"/>
          <a:cs typeface="Arial" charset="0"/>
        </a:defRPr>
      </a:lvl9pPr>
    </p:titleStyle>
    <p:bodyStyle>
      <a:lvl1pPr marL="249238" indent="-249238" algn="l" rtl="0" eaLnBrk="0" fontAlgn="base" hangingPunct="0">
        <a:spcBef>
          <a:spcPct val="20000"/>
        </a:spcBef>
        <a:spcAft>
          <a:spcPct val="0"/>
        </a:spcAft>
        <a:buFont typeface="Verdana" pitchFamily="34" charset="0"/>
        <a:buChar char="›"/>
        <a:defRPr sz="2500">
          <a:solidFill>
            <a:schemeClr val="tx1"/>
          </a:solidFill>
          <a:latin typeface="+mn-lt"/>
          <a:ea typeface="+mn-ea"/>
          <a:cs typeface="+mn-cs"/>
        </a:defRPr>
      </a:lvl1pPr>
      <a:lvl2pPr marL="501650" indent="-250825" algn="l" rtl="0" eaLnBrk="0" fontAlgn="base" hangingPunct="0">
        <a:spcBef>
          <a:spcPct val="20000"/>
        </a:spcBef>
        <a:spcAft>
          <a:spcPct val="0"/>
        </a:spcAft>
        <a:buSzPct val="50000"/>
        <a:buFont typeface="Wingdings" pitchFamily="2" charset="2"/>
        <a:buChar char="§"/>
        <a:defRPr sz="2500">
          <a:solidFill>
            <a:schemeClr val="tx1"/>
          </a:solidFill>
          <a:latin typeface="+mn-lt"/>
          <a:cs typeface="+mn-cs"/>
        </a:defRPr>
      </a:lvl2pPr>
      <a:lvl3pPr marL="760413" indent="-258763" algn="l" rtl="0" eaLnBrk="0" fontAlgn="base" hangingPunct="0">
        <a:spcBef>
          <a:spcPct val="20000"/>
        </a:spcBef>
        <a:spcAft>
          <a:spcPct val="0"/>
        </a:spcAft>
        <a:buFont typeface="Courier New" pitchFamily="49" charset="0"/>
        <a:buChar char="-"/>
        <a:defRPr sz="2500">
          <a:solidFill>
            <a:schemeClr val="tx1"/>
          </a:solidFill>
          <a:latin typeface="+mn-lt"/>
          <a:cs typeface="+mn-cs"/>
        </a:defRPr>
      </a:lvl3pPr>
      <a:lvl4pPr marL="1009650" indent="-249238" algn="l" rtl="0" eaLnBrk="0" fontAlgn="base" hangingPunct="0">
        <a:spcBef>
          <a:spcPct val="20000"/>
        </a:spcBef>
        <a:spcAft>
          <a:spcPct val="0"/>
        </a:spcAft>
        <a:buFont typeface="Courier New" pitchFamily="49" charset="0"/>
        <a:buChar char="-"/>
        <a:defRPr sz="2500">
          <a:solidFill>
            <a:schemeClr val="tx1"/>
          </a:solidFill>
          <a:latin typeface="+mn-lt"/>
          <a:cs typeface="+mn-cs"/>
        </a:defRPr>
      </a:lvl4pPr>
      <a:lvl5pPr marL="1268413" indent="-257175" algn="l" rtl="0" eaLnBrk="0" fontAlgn="base" hangingPunct="0">
        <a:spcBef>
          <a:spcPct val="20000"/>
        </a:spcBef>
        <a:spcAft>
          <a:spcPct val="0"/>
        </a:spcAft>
        <a:buFont typeface="Courier New" pitchFamily="49" charset="0"/>
        <a:buChar char="-"/>
        <a:defRPr sz="2500">
          <a:solidFill>
            <a:schemeClr val="tx1"/>
          </a:solidFill>
          <a:latin typeface="+mn-lt"/>
          <a:cs typeface="+mn-cs"/>
        </a:defRPr>
      </a:lvl5pPr>
      <a:lvl6pPr marL="1725613" indent="-257175" algn="l" rtl="0" fontAlgn="base">
        <a:spcBef>
          <a:spcPct val="20000"/>
        </a:spcBef>
        <a:spcAft>
          <a:spcPct val="0"/>
        </a:spcAft>
        <a:buFont typeface="Courier New" pitchFamily="49" charset="0"/>
        <a:buChar char="-"/>
        <a:defRPr sz="2500">
          <a:solidFill>
            <a:schemeClr val="tx1"/>
          </a:solidFill>
          <a:latin typeface="+mn-lt"/>
          <a:cs typeface="+mn-cs"/>
        </a:defRPr>
      </a:lvl6pPr>
      <a:lvl7pPr marL="2182813" indent="-257175" algn="l" rtl="0" fontAlgn="base">
        <a:spcBef>
          <a:spcPct val="20000"/>
        </a:spcBef>
        <a:spcAft>
          <a:spcPct val="0"/>
        </a:spcAft>
        <a:buFont typeface="Courier New" pitchFamily="49" charset="0"/>
        <a:buChar char="-"/>
        <a:defRPr sz="2500">
          <a:solidFill>
            <a:schemeClr val="tx1"/>
          </a:solidFill>
          <a:latin typeface="+mn-lt"/>
          <a:cs typeface="+mn-cs"/>
        </a:defRPr>
      </a:lvl7pPr>
      <a:lvl8pPr marL="2640013" indent="-257175" algn="l" rtl="0" fontAlgn="base">
        <a:spcBef>
          <a:spcPct val="20000"/>
        </a:spcBef>
        <a:spcAft>
          <a:spcPct val="0"/>
        </a:spcAft>
        <a:buFont typeface="Courier New" pitchFamily="49" charset="0"/>
        <a:buChar char="-"/>
        <a:defRPr sz="2500">
          <a:solidFill>
            <a:schemeClr val="tx1"/>
          </a:solidFill>
          <a:latin typeface="+mn-lt"/>
          <a:cs typeface="+mn-cs"/>
        </a:defRPr>
      </a:lvl8pPr>
      <a:lvl9pPr marL="3097213" indent="-257175" algn="l" rtl="0" fontAlgn="base">
        <a:spcBef>
          <a:spcPct val="20000"/>
        </a:spcBef>
        <a:spcAft>
          <a:spcPct val="0"/>
        </a:spcAft>
        <a:buFont typeface="Courier New" pitchFamily="49" charset="0"/>
        <a:buChar char="-"/>
        <a:defRPr sz="25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MUsaSCRdtY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rug.nl/staff/j.h.von.eij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lack-time.com/music-video-4944-wiley-money-in-my-pocket-cash-in-my-hand"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68760"/>
            <a:ext cx="9144000" cy="3024336"/>
          </a:xfrm>
        </p:spPr>
        <p:txBody>
          <a:bodyPr/>
          <a:lstStyle/>
          <a:p>
            <a:pPr algn="ctr"/>
            <a:r>
              <a:rPr lang="nl-NL" sz="3600" smtClean="0"/>
              <a:t>Strategic </a:t>
            </a:r>
            <a:r>
              <a:rPr lang="nl-NL" sz="3600" dirty="0" smtClean="0"/>
              <a:t>Corporate Finance</a:t>
            </a:r>
            <a:br>
              <a:rPr lang="nl-NL" sz="3600" dirty="0" smtClean="0"/>
            </a:br>
            <a:r>
              <a:rPr lang="nl-NL" sz="3600" dirty="0" smtClean="0"/>
              <a:t>Recent insights in payout policies</a:t>
            </a:r>
            <a:r>
              <a:rPr lang="nl-NL" sz="3900" dirty="0" smtClean="0"/>
              <a:t/>
            </a:r>
            <a:br>
              <a:rPr lang="nl-NL" sz="3900" dirty="0" smtClean="0"/>
            </a:br>
            <a:r>
              <a:rPr lang="nl-NL" sz="3900" dirty="0" smtClean="0"/>
              <a:t/>
            </a:r>
            <a:br>
              <a:rPr lang="nl-NL" sz="3900" dirty="0" smtClean="0"/>
            </a:br>
            <a:r>
              <a:rPr lang="nl-NL" sz="3000" dirty="0" smtClean="0"/>
              <a:t>Henk von Eije</a:t>
            </a:r>
            <a:br>
              <a:rPr lang="nl-NL" sz="3000" dirty="0" smtClean="0"/>
            </a:br>
            <a:r>
              <a:rPr lang="nl-NL" sz="3000" dirty="0" smtClean="0"/>
              <a:t>University of Groningen</a:t>
            </a:r>
            <a:endParaRPr lang="en-US" dirty="0"/>
          </a:p>
        </p:txBody>
      </p:sp>
    </p:spTree>
    <p:extLst>
      <p:ext uri="{BB962C8B-B14F-4D97-AF65-F5344CB8AC3E}">
        <p14:creationId xmlns:p14="http://schemas.microsoft.com/office/powerpoint/2010/main" val="181443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Background: 2 papers</a:t>
            </a:r>
            <a:endParaRPr lang="en-US" dirty="0"/>
          </a:p>
        </p:txBody>
      </p:sp>
      <p:sp>
        <p:nvSpPr>
          <p:cNvPr id="3" name="Content Placeholder 2"/>
          <p:cNvSpPr>
            <a:spLocks noGrp="1"/>
          </p:cNvSpPr>
          <p:nvPr>
            <p:ph idx="1"/>
          </p:nvPr>
        </p:nvSpPr>
        <p:spPr/>
        <p:txBody>
          <a:bodyPr/>
          <a:lstStyle/>
          <a:p>
            <a:r>
              <a:rPr lang="en-US" dirty="0" err="1"/>
              <a:t>Henk</a:t>
            </a:r>
            <a:r>
              <a:rPr lang="en-US" dirty="0"/>
              <a:t> von </a:t>
            </a:r>
            <a:r>
              <a:rPr lang="en-US" dirty="0" err="1"/>
              <a:t>Eije</a:t>
            </a:r>
            <a:r>
              <a:rPr lang="en-US" dirty="0"/>
              <a:t> and William L. </a:t>
            </a:r>
            <a:r>
              <a:rPr lang="en-US" dirty="0" err="1"/>
              <a:t>Megginson</a:t>
            </a:r>
            <a:r>
              <a:rPr lang="en-US" dirty="0"/>
              <a:t> (2008), Dividends and share repurchases in the European Union, Journal of Financial Economics, 89, 347-374. </a:t>
            </a:r>
            <a:endParaRPr lang="en-US" dirty="0" smtClean="0"/>
          </a:p>
          <a:p>
            <a:endParaRPr lang="en-US" dirty="0"/>
          </a:p>
          <a:p>
            <a:r>
              <a:rPr lang="en-US" dirty="0" err="1" smtClean="0"/>
              <a:t>Henk</a:t>
            </a:r>
            <a:r>
              <a:rPr lang="en-US" dirty="0" smtClean="0"/>
              <a:t> </a:t>
            </a:r>
            <a:r>
              <a:rPr lang="en-US" dirty="0"/>
              <a:t>von </a:t>
            </a:r>
            <a:r>
              <a:rPr lang="en-US" dirty="0" err="1"/>
              <a:t>Eije</a:t>
            </a:r>
            <a:r>
              <a:rPr lang="en-US" dirty="0"/>
              <a:t>, </a:t>
            </a:r>
            <a:r>
              <a:rPr lang="en-US" dirty="0" err="1"/>
              <a:t>Abhinav</a:t>
            </a:r>
            <a:r>
              <a:rPr lang="en-US" dirty="0"/>
              <a:t> </a:t>
            </a:r>
            <a:r>
              <a:rPr lang="en-US" dirty="0" err="1"/>
              <a:t>Goyal</a:t>
            </a:r>
            <a:r>
              <a:rPr lang="en-US" dirty="0"/>
              <a:t>, Cal </a:t>
            </a:r>
            <a:r>
              <a:rPr lang="en-US" dirty="0" err="1"/>
              <a:t>Muckley</a:t>
            </a:r>
            <a:r>
              <a:rPr lang="en-US" dirty="0"/>
              <a:t>, Does the information content of payout initiations and omissions influence firm risks?, Journal of </a:t>
            </a:r>
            <a:r>
              <a:rPr lang="en-US" dirty="0" smtClean="0"/>
              <a:t>Econometrics</a:t>
            </a:r>
            <a:r>
              <a:rPr lang="en-US" dirty="0"/>
              <a:t>, forthcoming</a:t>
            </a:r>
          </a:p>
        </p:txBody>
      </p:sp>
    </p:spTree>
    <p:extLst>
      <p:ext uri="{BB962C8B-B14F-4D97-AF65-F5344CB8AC3E}">
        <p14:creationId xmlns:p14="http://schemas.microsoft.com/office/powerpoint/2010/main" val="671049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Many payout questions</a:t>
            </a:r>
            <a:endParaRPr lang="en-US" sz="4000" dirty="0"/>
          </a:p>
        </p:txBody>
      </p:sp>
      <p:sp>
        <p:nvSpPr>
          <p:cNvPr id="3" name="Content Placeholder 2"/>
          <p:cNvSpPr>
            <a:spLocks noGrp="1"/>
          </p:cNvSpPr>
          <p:nvPr>
            <p:ph idx="1"/>
          </p:nvPr>
        </p:nvSpPr>
        <p:spPr/>
        <p:txBody>
          <a:bodyPr/>
          <a:lstStyle/>
          <a:p>
            <a:r>
              <a:rPr lang="en-US" dirty="0" smtClean="0"/>
              <a:t>What are payouts?</a:t>
            </a:r>
          </a:p>
          <a:p>
            <a:r>
              <a:rPr lang="en-US" dirty="0" smtClean="0"/>
              <a:t>How do we measure them?</a:t>
            </a:r>
          </a:p>
          <a:p>
            <a:r>
              <a:rPr lang="en-US" dirty="0" smtClean="0"/>
              <a:t>Do managers like them?</a:t>
            </a:r>
            <a:endParaRPr lang="en-US" dirty="0"/>
          </a:p>
          <a:p>
            <a:r>
              <a:rPr lang="en-US" dirty="0" smtClean="0"/>
              <a:t>What are the long term trends?</a:t>
            </a:r>
          </a:p>
          <a:p>
            <a:r>
              <a:rPr lang="en-US" dirty="0" smtClean="0"/>
              <a:t>What causes firms to pay or not to pay</a:t>
            </a:r>
          </a:p>
          <a:p>
            <a:r>
              <a:rPr lang="en-US" dirty="0" smtClean="0"/>
              <a:t>If firms pay, what causes them to pay more?</a:t>
            </a:r>
          </a:p>
          <a:p>
            <a:r>
              <a:rPr lang="en-US" dirty="0" smtClean="0"/>
              <a:t>Do shareholders like payouts?</a:t>
            </a:r>
          </a:p>
          <a:p>
            <a:r>
              <a:rPr lang="en-US" dirty="0" smtClean="0"/>
              <a:t>Do </a:t>
            </a:r>
            <a:r>
              <a:rPr lang="en-US" dirty="0" err="1" smtClean="0"/>
              <a:t>debtholders</a:t>
            </a:r>
            <a:r>
              <a:rPr lang="en-US" dirty="0" smtClean="0"/>
              <a:t> like payouts?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95375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What can you tell me on payouts?</a:t>
            </a:r>
            <a:endParaRPr lang="en-US" dirty="0"/>
          </a:p>
        </p:txBody>
      </p:sp>
    </p:spTree>
    <p:extLst>
      <p:ext uri="{BB962C8B-B14F-4D97-AF65-F5344CB8AC3E}">
        <p14:creationId xmlns:p14="http://schemas.microsoft.com/office/powerpoint/2010/main" val="4178126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Payouts</a:t>
            </a:r>
            <a:endParaRPr lang="en-US" dirty="0"/>
          </a:p>
        </p:txBody>
      </p:sp>
      <p:sp>
        <p:nvSpPr>
          <p:cNvPr id="3" name="Content Placeholder 2"/>
          <p:cNvSpPr>
            <a:spLocks noGrp="1"/>
          </p:cNvSpPr>
          <p:nvPr>
            <p:ph idx="1"/>
          </p:nvPr>
        </p:nvSpPr>
        <p:spPr/>
        <p:txBody>
          <a:bodyPr/>
          <a:lstStyle/>
          <a:p>
            <a:r>
              <a:rPr lang="nl-NL" dirty="0" smtClean="0"/>
              <a:t>What are payouts?</a:t>
            </a:r>
          </a:p>
          <a:p>
            <a:pPr lvl="1"/>
            <a:r>
              <a:rPr lang="nl-NL" dirty="0" smtClean="0"/>
              <a:t>cash dividends and </a:t>
            </a:r>
          </a:p>
          <a:p>
            <a:pPr lvl="1"/>
            <a:r>
              <a:rPr lang="nl-NL" dirty="0" smtClean="0"/>
              <a:t>repurchases (buy backs)</a:t>
            </a:r>
          </a:p>
          <a:p>
            <a:pPr lvl="1"/>
            <a:endParaRPr lang="nl-NL" dirty="0"/>
          </a:p>
          <a:p>
            <a:r>
              <a:rPr lang="nl-NL" dirty="0" smtClean="0"/>
              <a:t>How do we measure them?</a:t>
            </a:r>
          </a:p>
          <a:p>
            <a:pPr lvl="1"/>
            <a:r>
              <a:rPr lang="nl-NL" dirty="0" smtClean="0"/>
              <a:t>by amounts paid and </a:t>
            </a:r>
          </a:p>
          <a:p>
            <a:pPr lvl="1"/>
            <a:r>
              <a:rPr lang="nl-NL" dirty="0" smtClean="0"/>
              <a:t>whether firms pay or not</a:t>
            </a:r>
          </a:p>
          <a:p>
            <a:pPr lvl="1"/>
            <a:endParaRPr lang="nl-NL" dirty="0"/>
          </a:p>
          <a:p>
            <a:pPr marL="0" indent="0">
              <a:buNone/>
            </a:pPr>
            <a:endParaRPr lang="nl-NL" dirty="0" smtClean="0"/>
          </a:p>
        </p:txBody>
      </p:sp>
    </p:spTree>
    <p:extLst>
      <p:ext uri="{BB962C8B-B14F-4D97-AF65-F5344CB8AC3E}">
        <p14:creationId xmlns:p14="http://schemas.microsoft.com/office/powerpoint/2010/main" val="1427220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When do they occur? (institutional aspects)</a:t>
            </a:r>
            <a:endParaRPr lang="en-US" sz="2800" dirty="0"/>
          </a:p>
        </p:txBody>
      </p:sp>
      <p:sp>
        <p:nvSpPr>
          <p:cNvPr id="3" name="Content Placeholder 2"/>
          <p:cNvSpPr>
            <a:spLocks noGrp="1"/>
          </p:cNvSpPr>
          <p:nvPr>
            <p:ph idx="1"/>
          </p:nvPr>
        </p:nvSpPr>
        <p:spPr/>
        <p:txBody>
          <a:bodyPr/>
          <a:lstStyle/>
          <a:p>
            <a:r>
              <a:rPr lang="en-US" sz="2400" dirty="0" smtClean="0"/>
              <a:t>Dividends are </a:t>
            </a:r>
            <a:r>
              <a:rPr lang="en-US" sz="2400" dirty="0" smtClean="0"/>
              <a:t>announced (</a:t>
            </a:r>
            <a:r>
              <a:rPr lang="en-US" sz="2400" i="1" dirty="0" smtClean="0"/>
              <a:t>announcement day</a:t>
            </a:r>
            <a:r>
              <a:rPr lang="en-US" sz="2400" dirty="0" smtClean="0"/>
              <a:t>), </a:t>
            </a:r>
            <a:r>
              <a:rPr lang="en-US" sz="2400" dirty="0" smtClean="0"/>
              <a:t>if restrictions set by </a:t>
            </a:r>
            <a:r>
              <a:rPr lang="en-US" sz="2400" dirty="0"/>
              <a:t>banks and </a:t>
            </a:r>
            <a:r>
              <a:rPr lang="en-US" sz="2400" dirty="0" smtClean="0"/>
              <a:t>bondholders are avoided</a:t>
            </a:r>
            <a:endParaRPr lang="en-US" sz="2400" dirty="0"/>
          </a:p>
          <a:p>
            <a:r>
              <a:rPr lang="en-US" sz="2400" i="1" dirty="0" smtClean="0"/>
              <a:t>Record day</a:t>
            </a:r>
            <a:r>
              <a:rPr lang="en-US" sz="2400" dirty="0" smtClean="0"/>
              <a:t> owners get dividends, then the stock is ex </a:t>
            </a:r>
            <a:r>
              <a:rPr lang="en-US" sz="2400" dirty="0" smtClean="0"/>
              <a:t>dividend (</a:t>
            </a:r>
            <a:r>
              <a:rPr lang="en-US" sz="2400" i="1" dirty="0" smtClean="0"/>
              <a:t>ex dividend day</a:t>
            </a:r>
            <a:r>
              <a:rPr lang="en-US" sz="2400" dirty="0" smtClean="0"/>
              <a:t>)</a:t>
            </a:r>
            <a:endParaRPr lang="en-US" sz="2400" dirty="0" smtClean="0"/>
          </a:p>
          <a:p>
            <a:r>
              <a:rPr lang="en-US" sz="2400" dirty="0" smtClean="0"/>
              <a:t>Generally the price of the stock declines but with a smaller amount per share than what is paid per </a:t>
            </a:r>
            <a:r>
              <a:rPr lang="en-US" sz="2400" dirty="0" smtClean="0"/>
              <a:t>share (tax reasons?)</a:t>
            </a:r>
            <a:endParaRPr lang="en-US" sz="2400" dirty="0" smtClean="0"/>
          </a:p>
          <a:p>
            <a:r>
              <a:rPr lang="en-US" sz="2400" dirty="0" smtClean="0"/>
              <a:t>Repurchases are announced, and generally during a (long period of time) shares are bought back</a:t>
            </a:r>
          </a:p>
        </p:txBody>
      </p:sp>
    </p:spTree>
    <p:extLst>
      <p:ext uri="{BB962C8B-B14F-4D97-AF65-F5344CB8AC3E}">
        <p14:creationId xmlns:p14="http://schemas.microsoft.com/office/powerpoint/2010/main" val="2164674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Payout</a:t>
            </a:r>
            <a:r>
              <a:rPr lang="nl-NL" dirty="0" smtClean="0"/>
              <a:t> issues</a:t>
            </a:r>
            <a:endParaRPr lang="en-US" dirty="0"/>
          </a:p>
        </p:txBody>
      </p:sp>
      <p:sp>
        <p:nvSpPr>
          <p:cNvPr id="3" name="Content Placeholder 2"/>
          <p:cNvSpPr>
            <a:spLocks noGrp="1"/>
          </p:cNvSpPr>
          <p:nvPr>
            <p:ph idx="1"/>
          </p:nvPr>
        </p:nvSpPr>
        <p:spPr/>
        <p:txBody>
          <a:bodyPr/>
          <a:lstStyle/>
          <a:p>
            <a:r>
              <a:rPr lang="nl-NL" dirty="0" smtClean="0"/>
              <a:t>Lintner (1956) </a:t>
            </a:r>
          </a:p>
          <a:p>
            <a:endParaRPr lang="nl-NL" dirty="0"/>
          </a:p>
          <a:p>
            <a:r>
              <a:rPr lang="nl-NL" dirty="0" smtClean="0"/>
              <a:t>M&amp;M (1961) and market imperfections</a:t>
            </a:r>
          </a:p>
          <a:p>
            <a:pPr lvl="1"/>
            <a:r>
              <a:rPr lang="nl-NL" dirty="0" err="1" smtClean="0"/>
              <a:t>Payout</a:t>
            </a:r>
            <a:r>
              <a:rPr lang="nl-NL" dirty="0" smtClean="0"/>
              <a:t> </a:t>
            </a:r>
            <a:r>
              <a:rPr lang="nl-NL" dirty="0" err="1" smtClean="0"/>
              <a:t>puzzles</a:t>
            </a:r>
            <a:r>
              <a:rPr lang="nl-NL" dirty="0" smtClean="0"/>
              <a:t> (tax </a:t>
            </a:r>
            <a:r>
              <a:rPr lang="nl-NL" dirty="0" err="1" smtClean="0"/>
              <a:t>imperfection</a:t>
            </a:r>
            <a:r>
              <a:rPr lang="nl-NL" dirty="0" smtClean="0"/>
              <a:t>)</a:t>
            </a:r>
          </a:p>
          <a:p>
            <a:pPr lvl="1"/>
            <a:r>
              <a:rPr lang="nl-NL" dirty="0" smtClean="0"/>
              <a:t>Declining </a:t>
            </a:r>
            <a:r>
              <a:rPr lang="nl-NL" dirty="0" smtClean="0"/>
              <a:t>propensity to </a:t>
            </a:r>
            <a:r>
              <a:rPr lang="nl-NL" dirty="0" smtClean="0"/>
              <a:t>pay</a:t>
            </a:r>
            <a:endParaRPr lang="nl-NL" dirty="0" smtClean="0"/>
          </a:p>
          <a:p>
            <a:pPr lvl="1"/>
            <a:r>
              <a:rPr lang="nl-NL" dirty="0" smtClean="0"/>
              <a:t>Agency theory and other imperfections</a:t>
            </a:r>
          </a:p>
          <a:p>
            <a:endParaRPr lang="nl-NL" dirty="0" smtClean="0"/>
          </a:p>
          <a:p>
            <a:r>
              <a:rPr lang="nl-NL" dirty="0" smtClean="0"/>
              <a:t>Signaling (maturity and risk reduction)</a:t>
            </a:r>
          </a:p>
          <a:p>
            <a:endParaRPr lang="nl-NL" dirty="0" smtClean="0"/>
          </a:p>
          <a:p>
            <a:endParaRPr lang="nl-NL" dirty="0" smtClean="0"/>
          </a:p>
          <a:p>
            <a:endParaRPr lang="en-US" dirty="0"/>
          </a:p>
        </p:txBody>
      </p:sp>
    </p:spTree>
    <p:extLst>
      <p:ext uri="{BB962C8B-B14F-4D97-AF65-F5344CB8AC3E}">
        <p14:creationId xmlns:p14="http://schemas.microsoft.com/office/powerpoint/2010/main" val="1868893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Do managers like dividends?</a:t>
            </a:r>
            <a:endParaRPr lang="en-US" dirty="0"/>
          </a:p>
        </p:txBody>
      </p:sp>
      <p:sp>
        <p:nvSpPr>
          <p:cNvPr id="3" name="Content Placeholder 2"/>
          <p:cNvSpPr>
            <a:spLocks noGrp="1"/>
          </p:cNvSpPr>
          <p:nvPr>
            <p:ph idx="1"/>
          </p:nvPr>
        </p:nvSpPr>
        <p:spPr/>
        <p:txBody>
          <a:bodyPr/>
          <a:lstStyle/>
          <a:p>
            <a:r>
              <a:rPr lang="nl-NL" dirty="0" smtClean="0"/>
              <a:t>Lintner (1956) interviewed managers and developed a theory, which is still very relevant</a:t>
            </a:r>
          </a:p>
          <a:p>
            <a:pPr lvl="1"/>
            <a:r>
              <a:rPr lang="nl-NL" dirty="0" smtClean="0"/>
              <a:t>Firms increase dividends if their earnings increase</a:t>
            </a:r>
            <a:endParaRPr lang="nl-NL" dirty="0"/>
          </a:p>
          <a:p>
            <a:pPr lvl="1"/>
            <a:r>
              <a:rPr lang="nl-NL" dirty="0" smtClean="0"/>
              <a:t>BUT, firms do not increase dividends directly </a:t>
            </a:r>
          </a:p>
          <a:p>
            <a:endParaRPr lang="nl-NL" dirty="0" smtClean="0"/>
          </a:p>
          <a:p>
            <a:r>
              <a:rPr lang="nl-NL" dirty="0" smtClean="0"/>
              <a:t>Managers </a:t>
            </a:r>
            <a:r>
              <a:rPr lang="nl-NL" dirty="0"/>
              <a:t>are risk </a:t>
            </a:r>
            <a:r>
              <a:rPr lang="nl-NL" dirty="0" smtClean="0"/>
              <a:t>averse and adapt dividends slowly to earnings, because they are very afraid to reduce dividends if earnings become less</a:t>
            </a:r>
            <a:endParaRPr lang="en-US" dirty="0"/>
          </a:p>
        </p:txBody>
      </p:sp>
    </p:spTree>
    <p:extLst>
      <p:ext uri="{BB962C8B-B14F-4D97-AF65-F5344CB8AC3E}">
        <p14:creationId xmlns:p14="http://schemas.microsoft.com/office/powerpoint/2010/main" val="3695906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Lintner</a:t>
            </a:r>
            <a:endParaRPr lang="en-US" dirty="0"/>
          </a:p>
        </p:txBody>
      </p:sp>
      <p:sp>
        <p:nvSpPr>
          <p:cNvPr id="3" name="Content Placeholder 2"/>
          <p:cNvSpPr>
            <a:spLocks noGrp="1"/>
          </p:cNvSpPr>
          <p:nvPr>
            <p:ph idx="1"/>
          </p:nvPr>
        </p:nvSpPr>
        <p:spPr/>
        <p:txBody>
          <a:bodyPr/>
          <a:lstStyle/>
          <a:p>
            <a:r>
              <a:rPr lang="nl-NL" dirty="0" err="1" smtClean="0"/>
              <a:t>Lintner’s</a:t>
            </a:r>
            <a:r>
              <a:rPr lang="nl-NL" dirty="0" smtClean="0"/>
              <a:t> </a:t>
            </a:r>
            <a:r>
              <a:rPr lang="nl-NL" dirty="0" err="1" smtClean="0"/>
              <a:t>theory</a:t>
            </a:r>
            <a:r>
              <a:rPr lang="nl-NL" dirty="0" smtClean="0"/>
              <a:t> </a:t>
            </a:r>
            <a:r>
              <a:rPr lang="nl-NL" dirty="0" err="1" smtClean="0"/>
              <a:t>can</a:t>
            </a:r>
            <a:r>
              <a:rPr lang="nl-NL" dirty="0" smtClean="0"/>
              <a:t> </a:t>
            </a:r>
            <a:r>
              <a:rPr lang="nl-NL" dirty="0" err="1" smtClean="0"/>
              <a:t>be</a:t>
            </a:r>
            <a:r>
              <a:rPr lang="nl-NL" dirty="0" smtClean="0"/>
              <a:t> </a:t>
            </a:r>
            <a:r>
              <a:rPr lang="nl-NL" dirty="0" err="1" smtClean="0"/>
              <a:t>measured</a:t>
            </a:r>
            <a:r>
              <a:rPr lang="nl-NL" dirty="0" smtClean="0"/>
              <a:t> </a:t>
            </a:r>
            <a:r>
              <a:rPr lang="nl-NL" dirty="0" err="1" smtClean="0"/>
              <a:t>by</a:t>
            </a:r>
            <a:r>
              <a:rPr lang="nl-NL" dirty="0" smtClean="0"/>
              <a:t>:</a:t>
            </a:r>
          </a:p>
          <a:p>
            <a:pPr marL="0" indent="0">
              <a:buNone/>
            </a:pPr>
            <a:endParaRPr lang="nl-NL" dirty="0" smtClean="0"/>
          </a:p>
          <a:p>
            <a:pPr marL="0" indent="0">
              <a:buNone/>
            </a:pPr>
            <a:r>
              <a:rPr lang="nl-NL" dirty="0" smtClean="0"/>
              <a:t>	Dt </a:t>
            </a:r>
            <a:r>
              <a:rPr lang="nl-NL" dirty="0"/>
              <a:t>= a0 + a1Et </a:t>
            </a:r>
            <a:r>
              <a:rPr lang="nl-NL" dirty="0" smtClean="0"/>
              <a:t> + (1 - a2)Dt-1 </a:t>
            </a:r>
            <a:endParaRPr lang="nl-NL" dirty="0"/>
          </a:p>
          <a:p>
            <a:pPr marL="0" lvl="0" indent="0">
              <a:buNone/>
            </a:pPr>
            <a:r>
              <a:rPr lang="nl-NL" dirty="0" smtClean="0"/>
              <a:t> 	</a:t>
            </a:r>
          </a:p>
          <a:p>
            <a:pPr lvl="1"/>
            <a:r>
              <a:rPr lang="nl-NL" dirty="0" smtClean="0"/>
              <a:t>Where a</a:t>
            </a:r>
            <a:r>
              <a:rPr lang="nl-NL" baseline="-25000" dirty="0" smtClean="0"/>
              <a:t>1</a:t>
            </a:r>
            <a:r>
              <a:rPr lang="nl-NL" dirty="0" smtClean="0"/>
              <a:t> represents the sensitivity of dividends to current earnings and a</a:t>
            </a:r>
            <a:r>
              <a:rPr lang="nl-NL" baseline="-25000" dirty="0" smtClean="0"/>
              <a:t>2</a:t>
            </a:r>
            <a:r>
              <a:rPr lang="nl-NL" dirty="0" smtClean="0"/>
              <a:t> the speed of </a:t>
            </a:r>
            <a:r>
              <a:rPr lang="nl-NL" dirty="0" smtClean="0"/>
              <a:t>adjustment to current earnings</a:t>
            </a:r>
            <a:endParaRPr lang="en-US" dirty="0"/>
          </a:p>
        </p:txBody>
      </p:sp>
    </p:spTree>
    <p:extLst>
      <p:ext uri="{BB962C8B-B14F-4D97-AF65-F5344CB8AC3E}">
        <p14:creationId xmlns:p14="http://schemas.microsoft.com/office/powerpoint/2010/main" val="1738675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solidFill>
                  <a:srgbClr val="000000"/>
                </a:solidFill>
              </a:rPr>
              <a:t>a</a:t>
            </a:r>
            <a:r>
              <a:rPr lang="nl-NL" baseline="-25000" dirty="0">
                <a:solidFill>
                  <a:srgbClr val="000000"/>
                </a:solidFill>
              </a:rPr>
              <a:t>1</a:t>
            </a:r>
            <a:r>
              <a:rPr lang="nl-NL" dirty="0">
                <a:solidFill>
                  <a:srgbClr val="000000"/>
                </a:solidFill>
              </a:rPr>
              <a:t> </a:t>
            </a:r>
            <a:r>
              <a:rPr lang="nl-NL" dirty="0" err="1">
                <a:solidFill>
                  <a:srgbClr val="000000"/>
                </a:solidFill>
              </a:rPr>
              <a:t>and</a:t>
            </a:r>
            <a:r>
              <a:rPr lang="nl-NL" dirty="0">
                <a:solidFill>
                  <a:srgbClr val="000000"/>
                </a:solidFill>
              </a:rPr>
              <a:t> a</a:t>
            </a:r>
            <a:r>
              <a:rPr lang="nl-NL" baseline="-25000" dirty="0">
                <a:solidFill>
                  <a:srgbClr val="000000"/>
                </a:solidFill>
              </a:rPr>
              <a:t>2</a:t>
            </a:r>
            <a:r>
              <a:rPr lang="nl-NL" dirty="0">
                <a:solidFill>
                  <a:srgbClr val="000000"/>
                </a:solidFill>
              </a:rPr>
              <a:t> in the EU</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420888"/>
            <a:ext cx="8568951" cy="3744416"/>
          </a:xfrm>
        </p:spPr>
      </p:pic>
    </p:spTree>
    <p:extLst>
      <p:ext uri="{BB962C8B-B14F-4D97-AF65-F5344CB8AC3E}">
        <p14:creationId xmlns:p14="http://schemas.microsoft.com/office/powerpoint/2010/main" val="3579747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Dividends and repurchases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852936"/>
            <a:ext cx="8670683" cy="2592288"/>
          </a:xfrm>
        </p:spPr>
      </p:pic>
    </p:spTree>
    <p:extLst>
      <p:ext uri="{BB962C8B-B14F-4D97-AF65-F5344CB8AC3E}">
        <p14:creationId xmlns:p14="http://schemas.microsoft.com/office/powerpoint/2010/main" val="1858889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to be invited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636912"/>
            <a:ext cx="7925907" cy="2810267"/>
          </a:xfrm>
        </p:spPr>
      </p:pic>
    </p:spTree>
    <p:extLst>
      <p:ext uri="{BB962C8B-B14F-4D97-AF65-F5344CB8AC3E}">
        <p14:creationId xmlns:p14="http://schemas.microsoft.com/office/powerpoint/2010/main" val="7212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Lintner conclusion for EU</a:t>
            </a:r>
            <a:endParaRPr lang="en-US" dirty="0"/>
          </a:p>
        </p:txBody>
      </p:sp>
      <p:sp>
        <p:nvSpPr>
          <p:cNvPr id="3" name="Content Placeholder 2"/>
          <p:cNvSpPr>
            <a:spLocks noGrp="1"/>
          </p:cNvSpPr>
          <p:nvPr>
            <p:ph idx="1"/>
          </p:nvPr>
        </p:nvSpPr>
        <p:spPr/>
        <p:txBody>
          <a:bodyPr/>
          <a:lstStyle/>
          <a:p>
            <a:r>
              <a:rPr lang="nl-NL" dirty="0" smtClean="0"/>
              <a:t>Managers are inclined (or forced) to payout more dividends (10.9% before 2000, 21.2% thereafter) …</a:t>
            </a:r>
          </a:p>
          <a:p>
            <a:r>
              <a:rPr lang="nl-NL" dirty="0" smtClean="0"/>
              <a:t>Similar for total payouts (16.5% and 33.9%)</a:t>
            </a:r>
          </a:p>
          <a:p>
            <a:endParaRPr lang="nl-NL" dirty="0" smtClean="0"/>
          </a:p>
          <a:p>
            <a:r>
              <a:rPr lang="nl-NL" dirty="0" smtClean="0"/>
              <a:t>AND </a:t>
            </a:r>
            <a:r>
              <a:rPr lang="nl-NL" dirty="0" err="1" smtClean="0"/>
              <a:t>they</a:t>
            </a:r>
            <a:r>
              <a:rPr lang="nl-NL" dirty="0" smtClean="0"/>
              <a:t> </a:t>
            </a:r>
            <a:r>
              <a:rPr lang="nl-NL" dirty="0" err="1" smtClean="0"/>
              <a:t>also</a:t>
            </a:r>
            <a:r>
              <a:rPr lang="nl-NL" dirty="0" smtClean="0"/>
              <a:t> </a:t>
            </a:r>
            <a:r>
              <a:rPr lang="nl-NL" dirty="0" err="1" smtClean="0"/>
              <a:t>react</a:t>
            </a:r>
            <a:r>
              <a:rPr lang="nl-NL" dirty="0" smtClean="0"/>
              <a:t> </a:t>
            </a:r>
            <a:r>
              <a:rPr lang="nl-NL" dirty="0" err="1" smtClean="0"/>
              <a:t>faster</a:t>
            </a:r>
            <a:r>
              <a:rPr lang="nl-NL" dirty="0" smtClean="0"/>
              <a:t> </a:t>
            </a:r>
            <a:r>
              <a:rPr lang="nl-NL" dirty="0" err="1" smtClean="0"/>
              <a:t>to</a:t>
            </a:r>
            <a:r>
              <a:rPr lang="nl-NL" dirty="0" smtClean="0"/>
              <a:t> </a:t>
            </a:r>
            <a:r>
              <a:rPr lang="nl-NL" dirty="0" err="1" smtClean="0"/>
              <a:t>earnings</a:t>
            </a:r>
            <a:endParaRPr lang="en-US" dirty="0"/>
          </a:p>
        </p:txBody>
      </p:sp>
    </p:spTree>
    <p:extLst>
      <p:ext uri="{BB962C8B-B14F-4D97-AF65-F5344CB8AC3E}">
        <p14:creationId xmlns:p14="http://schemas.microsoft.com/office/powerpoint/2010/main" val="3408088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dirty="0" err="1" smtClean="0"/>
              <a:t>Then</a:t>
            </a:r>
            <a:r>
              <a:rPr lang="nl-NL" sz="3200" dirty="0" smtClean="0"/>
              <a:t> </a:t>
            </a:r>
            <a:r>
              <a:rPr lang="nl-NL" sz="3200" dirty="0" err="1" smtClean="0"/>
              <a:t>came</a:t>
            </a:r>
            <a:r>
              <a:rPr lang="nl-NL" sz="3200" dirty="0" smtClean="0"/>
              <a:t> modern </a:t>
            </a:r>
            <a:r>
              <a:rPr lang="nl-NL" sz="3200" dirty="0" err="1" smtClean="0"/>
              <a:t>finance</a:t>
            </a:r>
            <a:r>
              <a:rPr lang="nl-NL" sz="3200" dirty="0" smtClean="0"/>
              <a:t> </a:t>
            </a:r>
            <a:r>
              <a:rPr lang="nl-NL" sz="3200" dirty="0" err="1" smtClean="0"/>
              <a:t>theory</a:t>
            </a:r>
            <a:endParaRPr lang="en-US" sz="3200" dirty="0"/>
          </a:p>
        </p:txBody>
      </p:sp>
      <p:sp>
        <p:nvSpPr>
          <p:cNvPr id="3" name="Content Placeholder 2"/>
          <p:cNvSpPr>
            <a:spLocks noGrp="1"/>
          </p:cNvSpPr>
          <p:nvPr>
            <p:ph idx="1"/>
          </p:nvPr>
        </p:nvSpPr>
        <p:spPr/>
        <p:txBody>
          <a:bodyPr/>
          <a:lstStyle/>
          <a:p>
            <a:r>
              <a:rPr lang="nl-NL" dirty="0" err="1" smtClean="0"/>
              <a:t>Modigliani</a:t>
            </a:r>
            <a:r>
              <a:rPr lang="nl-NL" dirty="0" smtClean="0"/>
              <a:t> </a:t>
            </a:r>
            <a:r>
              <a:rPr lang="nl-NL" dirty="0" err="1" smtClean="0"/>
              <a:t>and</a:t>
            </a:r>
            <a:r>
              <a:rPr lang="nl-NL" dirty="0" smtClean="0"/>
              <a:t> Miller (1958) </a:t>
            </a:r>
            <a:r>
              <a:rPr lang="nl-NL" dirty="0" err="1" smtClean="0"/>
              <a:t>capital</a:t>
            </a:r>
            <a:r>
              <a:rPr lang="nl-NL" dirty="0" smtClean="0"/>
              <a:t> </a:t>
            </a:r>
            <a:r>
              <a:rPr lang="nl-NL" dirty="0" err="1" smtClean="0"/>
              <a:t>structure</a:t>
            </a:r>
            <a:r>
              <a:rPr lang="nl-NL" dirty="0" smtClean="0"/>
              <a:t> </a:t>
            </a:r>
          </a:p>
          <a:p>
            <a:endParaRPr lang="nl-NL" dirty="0"/>
          </a:p>
          <a:p>
            <a:r>
              <a:rPr lang="nl-NL" dirty="0" smtClean="0"/>
              <a:t>Miller </a:t>
            </a:r>
            <a:r>
              <a:rPr lang="nl-NL" dirty="0" err="1" smtClean="0"/>
              <a:t>and</a:t>
            </a:r>
            <a:r>
              <a:rPr lang="nl-NL" dirty="0" smtClean="0"/>
              <a:t> </a:t>
            </a:r>
            <a:r>
              <a:rPr lang="nl-NL" dirty="0" err="1" smtClean="0"/>
              <a:t>Modigliani</a:t>
            </a:r>
            <a:r>
              <a:rPr lang="nl-NL" dirty="0" smtClean="0"/>
              <a:t> (1961) dividend policy (</a:t>
            </a:r>
            <a:r>
              <a:rPr lang="nl-NL" dirty="0" err="1" smtClean="0"/>
              <a:t>paying</a:t>
            </a:r>
            <a:r>
              <a:rPr lang="nl-NL" dirty="0" smtClean="0"/>
              <a:t> </a:t>
            </a:r>
            <a:r>
              <a:rPr lang="nl-NL" dirty="0" err="1" smtClean="0"/>
              <a:t>now</a:t>
            </a:r>
            <a:r>
              <a:rPr lang="nl-NL" dirty="0" smtClean="0"/>
              <a:t> or later, or </a:t>
            </a:r>
            <a:r>
              <a:rPr lang="nl-NL" dirty="0" err="1" smtClean="0"/>
              <a:t>by</a:t>
            </a:r>
            <a:r>
              <a:rPr lang="nl-NL" dirty="0" smtClean="0"/>
              <a:t> </a:t>
            </a:r>
            <a:r>
              <a:rPr lang="nl-NL" dirty="0" err="1" smtClean="0"/>
              <a:t>dividends</a:t>
            </a:r>
            <a:r>
              <a:rPr lang="nl-NL" dirty="0" smtClean="0"/>
              <a:t> or </a:t>
            </a:r>
            <a:r>
              <a:rPr lang="nl-NL" dirty="0" err="1" smtClean="0"/>
              <a:t>repurchases</a:t>
            </a:r>
            <a:r>
              <a:rPr lang="nl-NL" dirty="0" smtClean="0"/>
              <a:t>) </a:t>
            </a:r>
            <a:r>
              <a:rPr lang="nl-NL" dirty="0"/>
              <a:t>is irrelevant</a:t>
            </a:r>
            <a:endParaRPr lang="nl-NL" dirty="0" smtClean="0"/>
          </a:p>
          <a:p>
            <a:endParaRPr lang="nl-NL" dirty="0"/>
          </a:p>
          <a:p>
            <a:r>
              <a:rPr lang="nl-NL" dirty="0" smtClean="0"/>
              <a:t>IFF the capital markets are perfect and investors rational, then it is impossible to create value systematically through payout policies</a:t>
            </a:r>
            <a:endParaRPr lang="en-US" dirty="0"/>
          </a:p>
        </p:txBody>
      </p:sp>
    </p:spTree>
    <p:extLst>
      <p:ext uri="{BB962C8B-B14F-4D97-AF65-F5344CB8AC3E}">
        <p14:creationId xmlns:p14="http://schemas.microsoft.com/office/powerpoint/2010/main" val="248501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nl-NL" dirty="0" err="1" smtClean="0"/>
              <a:t>What</a:t>
            </a:r>
            <a:r>
              <a:rPr lang="nl-NL" dirty="0" smtClean="0"/>
              <a:t> was the </a:t>
            </a:r>
            <a:r>
              <a:rPr lang="nl-NL" dirty="0" err="1" smtClean="0"/>
              <a:t>imperfection</a:t>
            </a:r>
            <a:r>
              <a:rPr lang="nl-NL" dirty="0" smtClean="0"/>
              <a:t> </a:t>
            </a:r>
            <a:r>
              <a:rPr lang="nl-NL" dirty="0" err="1" smtClean="0"/>
              <a:t>that</a:t>
            </a:r>
            <a:r>
              <a:rPr lang="nl-NL" dirty="0" smtClean="0"/>
              <a:t> </a:t>
            </a:r>
            <a:r>
              <a:rPr lang="nl-NL" dirty="0" err="1" smtClean="0"/>
              <a:t>Lintner</a:t>
            </a:r>
            <a:r>
              <a:rPr lang="nl-NL" dirty="0" smtClean="0"/>
              <a:t> (1956) found?</a:t>
            </a:r>
            <a:endParaRPr lang="en-US" dirty="0"/>
          </a:p>
        </p:txBody>
      </p:sp>
    </p:spTree>
    <p:extLst>
      <p:ext uri="{BB962C8B-B14F-4D97-AF65-F5344CB8AC3E}">
        <p14:creationId xmlns:p14="http://schemas.microsoft.com/office/powerpoint/2010/main" val="37893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Lintner</a:t>
            </a:r>
            <a:r>
              <a:rPr lang="en-US" dirty="0" smtClean="0"/>
              <a:t> after M&amp;M 1961</a:t>
            </a:r>
            <a:endParaRPr lang="en-US" dirty="0"/>
          </a:p>
        </p:txBody>
      </p:sp>
      <p:sp>
        <p:nvSpPr>
          <p:cNvPr id="3" name="Content Placeholder 2"/>
          <p:cNvSpPr>
            <a:spLocks noGrp="1"/>
          </p:cNvSpPr>
          <p:nvPr>
            <p:ph idx="1"/>
          </p:nvPr>
        </p:nvSpPr>
        <p:spPr/>
        <p:txBody>
          <a:bodyPr/>
          <a:lstStyle/>
          <a:p>
            <a:r>
              <a:rPr lang="nl-NL" dirty="0" smtClean="0"/>
              <a:t>Lintner found that managers may not be indifferent, </a:t>
            </a:r>
            <a:r>
              <a:rPr lang="nl-NL" dirty="0" smtClean="0"/>
              <a:t>though according to M&amp;M investers/owners/stockholders </a:t>
            </a:r>
            <a:r>
              <a:rPr lang="nl-NL" dirty="0" smtClean="0"/>
              <a:t>would be </a:t>
            </a:r>
            <a:r>
              <a:rPr lang="nl-NL" dirty="0" smtClean="0"/>
              <a:t>indifferent </a:t>
            </a:r>
            <a:r>
              <a:rPr lang="nl-NL" dirty="0" smtClean="0"/>
              <a:t>in perfect markets</a:t>
            </a:r>
          </a:p>
          <a:p>
            <a:endParaRPr lang="nl-NL" dirty="0" smtClean="0"/>
          </a:p>
          <a:p>
            <a:r>
              <a:rPr lang="nl-NL" dirty="0" smtClean="0"/>
              <a:t>Moreover, managers are risk averse, and invester/owners allow them to be so with respect to dividends</a:t>
            </a:r>
            <a:endParaRPr lang="en-US" dirty="0"/>
          </a:p>
        </p:txBody>
      </p:sp>
    </p:spTree>
    <p:extLst>
      <p:ext uri="{BB962C8B-B14F-4D97-AF65-F5344CB8AC3E}">
        <p14:creationId xmlns:p14="http://schemas.microsoft.com/office/powerpoint/2010/main" val="664935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 also implies …</a:t>
            </a:r>
            <a:endParaRPr lang="en-US" dirty="0"/>
          </a:p>
        </p:txBody>
      </p:sp>
      <p:sp>
        <p:nvSpPr>
          <p:cNvPr id="3" name="Content Placeholder 2"/>
          <p:cNvSpPr>
            <a:spLocks noGrp="1"/>
          </p:cNvSpPr>
          <p:nvPr>
            <p:ph idx="1"/>
          </p:nvPr>
        </p:nvSpPr>
        <p:spPr/>
        <p:txBody>
          <a:bodyPr/>
          <a:lstStyle/>
          <a:p>
            <a:r>
              <a:rPr lang="en-US" dirty="0" smtClean="0"/>
              <a:t>That shareholders conclude on managerial behavior</a:t>
            </a:r>
          </a:p>
          <a:p>
            <a:pPr lvl="1"/>
            <a:r>
              <a:rPr lang="en-US" dirty="0" smtClean="0"/>
              <a:t>Initiating dividends may be a signal of an increase of higher future earnings (or of more stable future earnings)</a:t>
            </a:r>
          </a:p>
          <a:p>
            <a:pPr lvl="1"/>
            <a:r>
              <a:rPr lang="en-US" dirty="0" smtClean="0"/>
              <a:t>It may also indicate that managers do not want to use the cash for themselves</a:t>
            </a:r>
          </a:p>
          <a:p>
            <a:pPr lvl="1"/>
            <a:endParaRPr lang="en-US" dirty="0" smtClean="0"/>
          </a:p>
          <a:p>
            <a:pPr lvl="1"/>
            <a:r>
              <a:rPr lang="en-US" dirty="0" smtClean="0"/>
              <a:t>Stopping (omitting) dividends is very bad</a:t>
            </a:r>
            <a:endParaRPr lang="en-US" dirty="0"/>
          </a:p>
        </p:txBody>
      </p:sp>
    </p:spTree>
    <p:extLst>
      <p:ext uri="{BB962C8B-B14F-4D97-AF65-F5344CB8AC3E}">
        <p14:creationId xmlns:p14="http://schemas.microsoft.com/office/powerpoint/2010/main" val="865983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6752"/>
            <a:ext cx="9140825" cy="792162"/>
          </a:xfrm>
        </p:spPr>
        <p:txBody>
          <a:bodyPr/>
          <a:lstStyle/>
          <a:p>
            <a:r>
              <a:rPr lang="nl-NL" dirty="0" err="1" smtClean="0"/>
              <a:t>Dividends</a:t>
            </a:r>
            <a:endParaRPr lang="en-US" dirty="0"/>
          </a:p>
        </p:txBody>
      </p:sp>
      <p:sp>
        <p:nvSpPr>
          <p:cNvPr id="3" name="Content Placeholder 2"/>
          <p:cNvSpPr>
            <a:spLocks noGrp="1"/>
          </p:cNvSpPr>
          <p:nvPr>
            <p:ph idx="1"/>
          </p:nvPr>
        </p:nvSpPr>
        <p:spPr>
          <a:xfrm>
            <a:off x="3175" y="2060848"/>
            <a:ext cx="9140825" cy="4318000"/>
          </a:xfrm>
        </p:spPr>
        <p:txBody>
          <a:bodyPr/>
          <a:lstStyle/>
          <a:p>
            <a:r>
              <a:rPr lang="nl-NL" dirty="0" smtClean="0"/>
              <a:t>With dividends the shareholders are indifferent to paying dividends if the dividend per share (after tax) is equal to the reduction in asset value per share caused by the cash dividend payment</a:t>
            </a:r>
          </a:p>
          <a:p>
            <a:r>
              <a:rPr lang="nl-NL" dirty="0" smtClean="0"/>
              <a:t>However, dividends are taxed by personal income tax, and then shareholders lose some value to the government</a:t>
            </a:r>
            <a:endParaRPr lang="nl-NL" dirty="0"/>
          </a:p>
          <a:p>
            <a:endParaRPr lang="nl-NL" dirty="0" smtClean="0"/>
          </a:p>
          <a:p>
            <a:r>
              <a:rPr lang="nl-NL" dirty="0" err="1" smtClean="0"/>
              <a:t>With</a:t>
            </a:r>
            <a:r>
              <a:rPr lang="nl-NL" dirty="0" smtClean="0"/>
              <a:t> a tax </a:t>
            </a:r>
            <a:r>
              <a:rPr lang="nl-NL" dirty="0" err="1" smtClean="0"/>
              <a:t>imperfection</a:t>
            </a:r>
            <a:r>
              <a:rPr lang="nl-NL" dirty="0" smtClean="0"/>
              <a:t>: do </a:t>
            </a:r>
            <a:r>
              <a:rPr lang="nl-NL" dirty="0" err="1" smtClean="0"/>
              <a:t>not</a:t>
            </a:r>
            <a:r>
              <a:rPr lang="nl-NL" dirty="0" smtClean="0"/>
              <a:t> </a:t>
            </a:r>
            <a:r>
              <a:rPr lang="nl-NL" dirty="0" err="1" smtClean="0"/>
              <a:t>pay</a:t>
            </a:r>
            <a:r>
              <a:rPr lang="nl-NL" dirty="0" smtClean="0"/>
              <a:t> </a:t>
            </a:r>
            <a:r>
              <a:rPr lang="nl-NL" dirty="0" err="1" smtClean="0"/>
              <a:t>dividends</a:t>
            </a:r>
            <a:r>
              <a:rPr lang="nl-NL" dirty="0" smtClean="0"/>
              <a:t>!</a:t>
            </a:r>
            <a:endParaRPr lang="en-US" dirty="0"/>
          </a:p>
        </p:txBody>
      </p:sp>
    </p:spTree>
    <p:extLst>
      <p:ext uri="{BB962C8B-B14F-4D97-AF65-F5344CB8AC3E}">
        <p14:creationId xmlns:p14="http://schemas.microsoft.com/office/powerpoint/2010/main" val="2149515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Repurchases</a:t>
            </a:r>
            <a:endParaRPr lang="en-US" dirty="0"/>
          </a:p>
        </p:txBody>
      </p:sp>
      <p:sp>
        <p:nvSpPr>
          <p:cNvPr id="3" name="Content Placeholder 2"/>
          <p:cNvSpPr>
            <a:spLocks noGrp="1"/>
          </p:cNvSpPr>
          <p:nvPr>
            <p:ph idx="1"/>
          </p:nvPr>
        </p:nvSpPr>
        <p:spPr/>
        <p:txBody>
          <a:bodyPr/>
          <a:lstStyle/>
          <a:p>
            <a:r>
              <a:rPr lang="en-US" dirty="0"/>
              <a:t>With repurchases the firm uses the cash to buy shares. Shareholders who sell the shares get the </a:t>
            </a:r>
            <a:r>
              <a:rPr lang="en-US" dirty="0" smtClean="0"/>
              <a:t>cash. Shareholders </a:t>
            </a:r>
            <a:r>
              <a:rPr lang="en-US" dirty="0"/>
              <a:t>who do not sell get access to the </a:t>
            </a:r>
            <a:r>
              <a:rPr lang="en-US" dirty="0" smtClean="0"/>
              <a:t>remaining cash flows and assets</a:t>
            </a:r>
          </a:p>
          <a:p>
            <a:r>
              <a:rPr lang="nl-NL" dirty="0" smtClean="0"/>
              <a:t>A fair repurchase price equals the value of the remaining assets per remaining shareholder</a:t>
            </a:r>
          </a:p>
          <a:p>
            <a:endParaRPr lang="nl-NL" dirty="0" smtClean="0"/>
          </a:p>
          <a:p>
            <a:r>
              <a:rPr lang="nl-NL" dirty="0" smtClean="0"/>
              <a:t>But, because repurchases are also taxed, firms should not repurchase either!</a:t>
            </a:r>
          </a:p>
          <a:p>
            <a:endParaRPr lang="en-US" dirty="0"/>
          </a:p>
        </p:txBody>
      </p:sp>
    </p:spTree>
    <p:extLst>
      <p:ext uri="{BB962C8B-B14F-4D97-AF65-F5344CB8AC3E}">
        <p14:creationId xmlns:p14="http://schemas.microsoft.com/office/powerpoint/2010/main" val="2302005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Funky dividends</a:t>
            </a:r>
            <a:endParaRPr lang="en-US" dirty="0"/>
          </a:p>
        </p:txBody>
      </p:sp>
      <p:sp>
        <p:nvSpPr>
          <p:cNvPr id="3" name="Content Placeholder 2"/>
          <p:cNvSpPr>
            <a:spLocks noGrp="1"/>
          </p:cNvSpPr>
          <p:nvPr>
            <p:ph idx="1"/>
          </p:nvPr>
        </p:nvSpPr>
        <p:spPr/>
        <p:txBody>
          <a:bodyPr/>
          <a:lstStyle/>
          <a:p>
            <a:r>
              <a:rPr lang="en-US" dirty="0">
                <a:hlinkClick r:id="rId2"/>
              </a:rPr>
              <a:t>http://www.youtube.com/watch?v=MUsaSCRdtYI</a:t>
            </a:r>
            <a:endParaRPr lang="en-US" dirty="0"/>
          </a:p>
        </p:txBody>
      </p:sp>
    </p:spTree>
    <p:extLst>
      <p:ext uri="{BB962C8B-B14F-4D97-AF65-F5344CB8AC3E}">
        <p14:creationId xmlns:p14="http://schemas.microsoft.com/office/powerpoint/2010/main" val="556262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Payout</a:t>
            </a:r>
            <a:r>
              <a:rPr lang="nl-NL" dirty="0" smtClean="0"/>
              <a:t> </a:t>
            </a:r>
            <a:r>
              <a:rPr lang="nl-NL" dirty="0" err="1" smtClean="0"/>
              <a:t>puzzle</a:t>
            </a:r>
            <a:endParaRPr lang="en-US" dirty="0"/>
          </a:p>
        </p:txBody>
      </p:sp>
      <p:sp>
        <p:nvSpPr>
          <p:cNvPr id="3" name="Content Placeholder 2"/>
          <p:cNvSpPr>
            <a:spLocks noGrp="1"/>
          </p:cNvSpPr>
          <p:nvPr>
            <p:ph idx="1"/>
          </p:nvPr>
        </p:nvSpPr>
        <p:spPr/>
        <p:txBody>
          <a:bodyPr/>
          <a:lstStyle/>
          <a:p>
            <a:r>
              <a:rPr lang="nl-NL" dirty="0" smtClean="0"/>
              <a:t>Despite taxation of dividends and repurchases, firms still pay out! </a:t>
            </a:r>
          </a:p>
          <a:p>
            <a:endParaRPr lang="nl-NL" dirty="0" smtClean="0"/>
          </a:p>
          <a:p>
            <a:r>
              <a:rPr lang="nl-NL" dirty="0" smtClean="0"/>
              <a:t>Is this caused by stupidly managed firms?</a:t>
            </a:r>
          </a:p>
          <a:p>
            <a:pPr lvl="1"/>
            <a:endParaRPr lang="nl-NL" dirty="0"/>
          </a:p>
          <a:p>
            <a:endParaRPr lang="nl-NL" dirty="0"/>
          </a:p>
          <a:p>
            <a:endParaRPr lang="nl-NL" dirty="0"/>
          </a:p>
          <a:p>
            <a:endParaRPr lang="en-US" dirty="0"/>
          </a:p>
        </p:txBody>
      </p:sp>
    </p:spTree>
    <p:extLst>
      <p:ext uri="{BB962C8B-B14F-4D97-AF65-F5344CB8AC3E}">
        <p14:creationId xmlns:p14="http://schemas.microsoft.com/office/powerpoint/2010/main" val="1145417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Payouts by asset </a:t>
            </a:r>
            <a:r>
              <a:rPr lang="en-US" dirty="0" err="1" smtClean="0"/>
              <a:t>decile</a:t>
            </a:r>
            <a:r>
              <a:rPr lang="en-US" dirty="0" smtClean="0"/>
              <a:t> EU</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76872"/>
            <a:ext cx="7459843" cy="447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929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lstStyle/>
          <a:p>
            <a:r>
              <a:rPr lang="en-US" dirty="0">
                <a:hlinkClick r:id="rId2"/>
              </a:rPr>
              <a:t>http://www.rug.nl/staff/j.h.von.eije</a:t>
            </a:r>
            <a:r>
              <a:rPr lang="en-US" dirty="0" smtClean="0">
                <a:hlinkClick r:id="rId2"/>
              </a:rPr>
              <a:t>/</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894" y="3089883"/>
            <a:ext cx="2104178" cy="2643373"/>
          </a:xfrm>
          <a:prstGeom prst="rect">
            <a:avLst/>
          </a:prstGeom>
        </p:spPr>
      </p:pic>
    </p:spTree>
    <p:extLst>
      <p:ext uri="{BB962C8B-B14F-4D97-AF65-F5344CB8AC3E}">
        <p14:creationId xmlns:p14="http://schemas.microsoft.com/office/powerpoint/2010/main" val="89428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Dominance of large firms</a:t>
            </a:r>
            <a:endParaRPr lang="en-US" dirty="0"/>
          </a:p>
        </p:txBody>
      </p:sp>
      <p:sp>
        <p:nvSpPr>
          <p:cNvPr id="3" name="Content Placeholder 2"/>
          <p:cNvSpPr>
            <a:spLocks noGrp="1"/>
          </p:cNvSpPr>
          <p:nvPr>
            <p:ph idx="1"/>
          </p:nvPr>
        </p:nvSpPr>
        <p:spPr/>
        <p:txBody>
          <a:bodyPr/>
          <a:lstStyle/>
          <a:p>
            <a:r>
              <a:rPr lang="en-US" dirty="0"/>
              <a:t>Mostly payouts are done by large </a:t>
            </a:r>
            <a:r>
              <a:rPr lang="en-US" dirty="0" smtClean="0"/>
              <a:t>firms. </a:t>
            </a:r>
            <a:endParaRPr lang="en-US" dirty="0" smtClean="0"/>
          </a:p>
          <a:p>
            <a:r>
              <a:rPr lang="en-US" dirty="0" smtClean="0"/>
              <a:t>Are </a:t>
            </a:r>
            <a:r>
              <a:rPr lang="en-US" dirty="0" smtClean="0"/>
              <a:t>their managers less knowledgeable than managers of small firms?</a:t>
            </a:r>
          </a:p>
          <a:p>
            <a:endParaRPr lang="en-US" dirty="0"/>
          </a:p>
          <a:p>
            <a:r>
              <a:rPr lang="en-US" dirty="0" smtClean="0"/>
              <a:t>This </a:t>
            </a:r>
            <a:r>
              <a:rPr lang="en-US" dirty="0"/>
              <a:t>is not very likely; in fact </a:t>
            </a:r>
            <a:r>
              <a:rPr lang="en-US" dirty="0" smtClean="0"/>
              <a:t>small and large firms </a:t>
            </a:r>
            <a:r>
              <a:rPr lang="en-US" dirty="0"/>
              <a:t>are generally rationally managed, though not necessarily on behalf of the </a:t>
            </a:r>
            <a:r>
              <a:rPr lang="en-US" dirty="0" smtClean="0"/>
              <a:t>shareholders</a:t>
            </a:r>
          </a:p>
          <a:p>
            <a:endParaRPr lang="en-US" dirty="0" smtClean="0"/>
          </a:p>
          <a:p>
            <a:r>
              <a:rPr lang="en-US" dirty="0" smtClean="0"/>
              <a:t>So there may be other reasons than stupidity!</a:t>
            </a:r>
            <a:endParaRPr lang="en-US" dirty="0"/>
          </a:p>
          <a:p>
            <a:endParaRPr lang="en-US" dirty="0"/>
          </a:p>
          <a:p>
            <a:endParaRPr lang="en-US" dirty="0"/>
          </a:p>
        </p:txBody>
      </p:sp>
    </p:spTree>
    <p:extLst>
      <p:ext uri="{BB962C8B-B14F-4D97-AF65-F5344CB8AC3E}">
        <p14:creationId xmlns:p14="http://schemas.microsoft.com/office/powerpoint/2010/main" val="191995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rates </a:t>
            </a:r>
            <a:r>
              <a:rPr lang="en-US" dirty="0" smtClean="0"/>
              <a:t>differ too</a:t>
            </a:r>
            <a:endParaRPr lang="en-US" dirty="0"/>
          </a:p>
        </p:txBody>
      </p:sp>
      <p:sp>
        <p:nvSpPr>
          <p:cNvPr id="3" name="Content Placeholder 2"/>
          <p:cNvSpPr>
            <a:spLocks noGrp="1"/>
          </p:cNvSpPr>
          <p:nvPr>
            <p:ph idx="1"/>
          </p:nvPr>
        </p:nvSpPr>
        <p:spPr/>
        <p:txBody>
          <a:bodyPr/>
          <a:lstStyle/>
          <a:p>
            <a:r>
              <a:rPr lang="nl-NL" dirty="0" smtClean="0"/>
              <a:t>Dividends </a:t>
            </a:r>
            <a:r>
              <a:rPr lang="nl-NL" dirty="0" smtClean="0"/>
              <a:t>are </a:t>
            </a:r>
            <a:r>
              <a:rPr lang="en-US" dirty="0" smtClean="0"/>
              <a:t>often </a:t>
            </a:r>
            <a:r>
              <a:rPr lang="en-US" dirty="0"/>
              <a:t>taxed at a </a:t>
            </a:r>
            <a:r>
              <a:rPr lang="en-US" dirty="0" smtClean="0"/>
              <a:t>higher rate </a:t>
            </a:r>
            <a:r>
              <a:rPr lang="en-US" dirty="0"/>
              <a:t>than </a:t>
            </a:r>
            <a:r>
              <a:rPr lang="en-US" dirty="0" smtClean="0"/>
              <a:t>repurchases</a:t>
            </a:r>
            <a:endParaRPr lang="en-US" dirty="0"/>
          </a:p>
          <a:p>
            <a:endParaRPr lang="nl-NL" dirty="0" smtClean="0"/>
          </a:p>
          <a:p>
            <a:r>
              <a:rPr lang="nl-NL" dirty="0" smtClean="0"/>
              <a:t>So what should be paid more?</a:t>
            </a:r>
          </a:p>
          <a:p>
            <a:pPr lvl="1"/>
            <a:r>
              <a:rPr lang="nl-NL" dirty="0" err="1" smtClean="0"/>
              <a:t>Dividends</a:t>
            </a:r>
            <a:r>
              <a:rPr lang="nl-NL" dirty="0" smtClean="0"/>
              <a:t> or </a:t>
            </a:r>
            <a:r>
              <a:rPr lang="nl-NL" dirty="0" err="1" smtClean="0"/>
              <a:t>repurchases</a:t>
            </a:r>
            <a:r>
              <a:rPr lang="nl-NL" dirty="0" smtClean="0"/>
              <a:t>?</a:t>
            </a:r>
            <a:endParaRPr lang="en-US" dirty="0"/>
          </a:p>
        </p:txBody>
      </p:sp>
    </p:spTree>
    <p:extLst>
      <p:ext uri="{BB962C8B-B14F-4D97-AF65-F5344CB8AC3E}">
        <p14:creationId xmlns:p14="http://schemas.microsoft.com/office/powerpoint/2010/main" val="2252493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dirty="0" smtClean="0"/>
              <a:t>Trend in total </a:t>
            </a:r>
            <a:r>
              <a:rPr lang="nl-NL" sz="3200" dirty="0"/>
              <a:t>p</a:t>
            </a:r>
            <a:r>
              <a:rPr lang="nl-NL" sz="3200" dirty="0" smtClean="0"/>
              <a:t>ayout amounts (EU)</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563" y="2293645"/>
            <a:ext cx="8935698" cy="4191585"/>
          </a:xfrm>
        </p:spPr>
      </p:pic>
    </p:spTree>
    <p:extLst>
      <p:ext uri="{BB962C8B-B14F-4D97-AF65-F5344CB8AC3E}">
        <p14:creationId xmlns:p14="http://schemas.microsoft.com/office/powerpoint/2010/main" val="1074966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600" dirty="0" smtClean="0"/>
              <a:t>Dividend </a:t>
            </a:r>
            <a:r>
              <a:rPr lang="nl-NL" sz="3600" dirty="0" err="1" smtClean="0"/>
              <a:t>and</a:t>
            </a:r>
            <a:r>
              <a:rPr lang="nl-NL" sz="3600" dirty="0" smtClean="0"/>
              <a:t> </a:t>
            </a:r>
            <a:r>
              <a:rPr lang="nl-NL" sz="3600" dirty="0" err="1" smtClean="0"/>
              <a:t>repurchase</a:t>
            </a:r>
            <a:r>
              <a:rPr lang="nl-NL" sz="3600" dirty="0" smtClean="0"/>
              <a:t> </a:t>
            </a:r>
            <a:r>
              <a:rPr lang="nl-NL" sz="3600" dirty="0" err="1" smtClean="0"/>
              <a:t>amounts</a:t>
            </a:r>
            <a:endParaRPr lang="en-US" sz="3600" dirty="0"/>
          </a:p>
        </p:txBody>
      </p:sp>
      <p:sp>
        <p:nvSpPr>
          <p:cNvPr id="3" name="Content Placeholder 2"/>
          <p:cNvSpPr>
            <a:spLocks noGrp="1"/>
          </p:cNvSpPr>
          <p:nvPr>
            <p:ph idx="1"/>
          </p:nvPr>
        </p:nvSpPr>
        <p:spPr/>
        <p:txBody>
          <a:bodyPr/>
          <a:lstStyle/>
          <a:p>
            <a:r>
              <a:rPr lang="nl-NL" dirty="0" err="1" smtClean="0"/>
              <a:t>If</a:t>
            </a:r>
            <a:r>
              <a:rPr lang="nl-NL" dirty="0" smtClean="0"/>
              <a:t> </a:t>
            </a:r>
            <a:r>
              <a:rPr lang="nl-NL" dirty="0" err="1" smtClean="0"/>
              <a:t>dividends</a:t>
            </a:r>
            <a:r>
              <a:rPr lang="nl-NL" dirty="0" smtClean="0"/>
              <a:t> are </a:t>
            </a:r>
            <a:r>
              <a:rPr lang="nl-NL" dirty="0" err="1" smtClean="0"/>
              <a:t>taxed</a:t>
            </a:r>
            <a:r>
              <a:rPr lang="nl-NL" dirty="0" smtClean="0"/>
              <a:t> more, dividend </a:t>
            </a:r>
            <a:r>
              <a:rPr lang="nl-NL" dirty="0" err="1" smtClean="0"/>
              <a:t>amounts</a:t>
            </a:r>
            <a:r>
              <a:rPr lang="nl-NL" dirty="0" smtClean="0"/>
              <a:t> </a:t>
            </a:r>
            <a:r>
              <a:rPr lang="nl-NL" dirty="0" err="1" smtClean="0"/>
              <a:t>should</a:t>
            </a:r>
            <a:r>
              <a:rPr lang="nl-NL" dirty="0" smtClean="0"/>
              <a:t> </a:t>
            </a:r>
            <a:r>
              <a:rPr lang="nl-NL" dirty="0" err="1" smtClean="0"/>
              <a:t>be</a:t>
            </a:r>
            <a:r>
              <a:rPr lang="nl-NL" dirty="0" smtClean="0"/>
              <a:t> </a:t>
            </a:r>
            <a:r>
              <a:rPr lang="nl-NL" dirty="0" err="1" smtClean="0"/>
              <a:t>lower</a:t>
            </a:r>
            <a:r>
              <a:rPr lang="nl-NL" dirty="0" smtClean="0"/>
              <a:t> </a:t>
            </a:r>
            <a:r>
              <a:rPr lang="nl-NL" dirty="0" err="1" smtClean="0"/>
              <a:t>than</a:t>
            </a:r>
            <a:r>
              <a:rPr lang="nl-NL" dirty="0" smtClean="0"/>
              <a:t> </a:t>
            </a:r>
            <a:r>
              <a:rPr lang="nl-NL" dirty="0" err="1" smtClean="0"/>
              <a:t>repurchase</a:t>
            </a:r>
            <a:r>
              <a:rPr lang="nl-NL" dirty="0" smtClean="0"/>
              <a:t> </a:t>
            </a:r>
            <a:r>
              <a:rPr lang="nl-NL" dirty="0" err="1" smtClean="0"/>
              <a:t>amounts</a:t>
            </a:r>
            <a:endParaRPr lang="nl-NL" dirty="0" smtClean="0"/>
          </a:p>
          <a:p>
            <a:r>
              <a:rPr lang="nl-NL" dirty="0" smtClean="0"/>
              <a:t>In fact the opposite is true, so tax may not be the major driver</a:t>
            </a:r>
          </a:p>
          <a:p>
            <a:endParaRPr lang="nl-NL" dirty="0"/>
          </a:p>
          <a:p>
            <a:r>
              <a:rPr lang="nl-NL" dirty="0" smtClean="0"/>
              <a:t>But … repurchase amounts increase faster and Skinner (2008) finds that repurchases are dominant now in the US</a:t>
            </a:r>
          </a:p>
          <a:p>
            <a:endParaRPr lang="nl-NL" dirty="0"/>
          </a:p>
          <a:p>
            <a:r>
              <a:rPr lang="nl-NL" dirty="0" smtClean="0"/>
              <a:t>Still, tax is -at best- a </a:t>
            </a:r>
            <a:r>
              <a:rPr lang="nl-NL" dirty="0" smtClean="0"/>
              <a:t>relative </a:t>
            </a:r>
            <a:r>
              <a:rPr lang="nl-NL" dirty="0" smtClean="0"/>
              <a:t>explanation</a:t>
            </a:r>
          </a:p>
        </p:txBody>
      </p:sp>
    </p:spTree>
    <p:extLst>
      <p:ext uri="{BB962C8B-B14F-4D97-AF65-F5344CB8AC3E}">
        <p14:creationId xmlns:p14="http://schemas.microsoft.com/office/powerpoint/2010/main" val="3218850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dirty="0" smtClean="0"/>
              <a:t>Non-tax explanations</a:t>
            </a:r>
            <a:endParaRPr lang="en-US" sz="3200" dirty="0"/>
          </a:p>
        </p:txBody>
      </p:sp>
      <p:sp>
        <p:nvSpPr>
          <p:cNvPr id="3" name="Content Placeholder 2"/>
          <p:cNvSpPr>
            <a:spLocks noGrp="1"/>
          </p:cNvSpPr>
          <p:nvPr>
            <p:ph idx="1"/>
          </p:nvPr>
        </p:nvSpPr>
        <p:spPr/>
        <p:txBody>
          <a:bodyPr/>
          <a:lstStyle/>
          <a:p>
            <a:r>
              <a:rPr lang="nl-NL" dirty="0" smtClean="0"/>
              <a:t>Irrational behavior?</a:t>
            </a:r>
          </a:p>
          <a:p>
            <a:r>
              <a:rPr lang="en-US" dirty="0"/>
              <a:t>Asymmetric information</a:t>
            </a:r>
            <a:r>
              <a:rPr lang="en-US" dirty="0" smtClean="0"/>
              <a:t>?</a:t>
            </a:r>
          </a:p>
          <a:p>
            <a:pPr lvl="1"/>
            <a:r>
              <a:rPr lang="en-US" dirty="0" smtClean="0"/>
              <a:t>Signals on future earnings</a:t>
            </a:r>
            <a:endParaRPr lang="en-US" dirty="0"/>
          </a:p>
          <a:p>
            <a:pPr lvl="1"/>
            <a:r>
              <a:rPr lang="en-US" dirty="0" smtClean="0"/>
              <a:t>Signal on lower growth opportunities</a:t>
            </a:r>
            <a:endParaRPr lang="nl-NL" dirty="0" smtClean="0"/>
          </a:p>
          <a:p>
            <a:r>
              <a:rPr lang="nl-NL" dirty="0" smtClean="0"/>
              <a:t>Agency problems?</a:t>
            </a:r>
          </a:p>
          <a:p>
            <a:pPr lvl="1"/>
            <a:r>
              <a:rPr lang="nl-NL" dirty="0" smtClean="0"/>
              <a:t>Size, leverage, retained earnings, age </a:t>
            </a:r>
          </a:p>
          <a:p>
            <a:r>
              <a:rPr lang="nl-NL" dirty="0" smtClean="0"/>
              <a:t>Firm risk?</a:t>
            </a:r>
          </a:p>
          <a:p>
            <a:r>
              <a:rPr lang="nl-NL" dirty="0" smtClean="0"/>
              <a:t>Country </a:t>
            </a:r>
            <a:r>
              <a:rPr lang="nl-NL" dirty="0" smtClean="0"/>
              <a:t>/ industry / firm background?</a:t>
            </a:r>
            <a:endParaRPr lang="nl-NL" dirty="0" smtClean="0"/>
          </a:p>
          <a:p>
            <a:endParaRPr lang="en-US" dirty="0"/>
          </a:p>
        </p:txBody>
      </p:sp>
    </p:spTree>
    <p:extLst>
      <p:ext uri="{BB962C8B-B14F-4D97-AF65-F5344CB8AC3E}">
        <p14:creationId xmlns:p14="http://schemas.microsoft.com/office/powerpoint/2010/main" val="4122323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dirty="0" smtClean="0"/>
              <a:t>Irrational behavioral theories</a:t>
            </a:r>
            <a:endParaRPr lang="en-US" sz="3200" dirty="0"/>
          </a:p>
        </p:txBody>
      </p:sp>
      <p:sp>
        <p:nvSpPr>
          <p:cNvPr id="3" name="Content Placeholder 2"/>
          <p:cNvSpPr>
            <a:spLocks noGrp="1"/>
          </p:cNvSpPr>
          <p:nvPr>
            <p:ph idx="1"/>
          </p:nvPr>
        </p:nvSpPr>
        <p:spPr>
          <a:xfrm>
            <a:off x="9113" y="2060848"/>
            <a:ext cx="9140825" cy="4318000"/>
          </a:xfrm>
        </p:spPr>
        <p:txBody>
          <a:bodyPr/>
          <a:lstStyle/>
          <a:p>
            <a:r>
              <a:rPr lang="nl-NL" dirty="0" smtClean="0"/>
              <a:t>Clientele effects</a:t>
            </a:r>
          </a:p>
          <a:p>
            <a:pPr lvl="1"/>
            <a:r>
              <a:rPr lang="nl-NL" dirty="0" smtClean="0"/>
              <a:t>Shares owned by widows, orphans, elderly and/or financial institutions (Mutual funds)</a:t>
            </a:r>
          </a:p>
          <a:p>
            <a:r>
              <a:rPr lang="nl-NL" dirty="0" smtClean="0"/>
              <a:t>Cyclical managerial behavior</a:t>
            </a:r>
          </a:p>
          <a:p>
            <a:pPr lvl="1"/>
            <a:r>
              <a:rPr lang="nl-NL" dirty="0" smtClean="0"/>
              <a:t>Only paying if dividend payers have a higher price to book value than non-payers (Baker and Wurgler, 2004)</a:t>
            </a:r>
          </a:p>
          <a:p>
            <a:r>
              <a:rPr lang="nl-NL" dirty="0" smtClean="0"/>
              <a:t>Dove in the hand theory</a:t>
            </a:r>
          </a:p>
          <a:p>
            <a:pPr lvl="2"/>
            <a:r>
              <a:rPr lang="nl-NL" dirty="0">
                <a:hlinkClick r:id="rId2"/>
              </a:rPr>
              <a:t>http://</a:t>
            </a:r>
            <a:r>
              <a:rPr lang="nl-NL" dirty="0" smtClean="0">
                <a:hlinkClick r:id="rId2"/>
              </a:rPr>
              <a:t>slack-time.com/music-video-4944-wiley-money-in-my-pocket-cash-in-my-hand</a:t>
            </a:r>
            <a:endParaRPr lang="nl-NL" dirty="0" smtClean="0"/>
          </a:p>
          <a:p>
            <a:pPr lvl="1"/>
            <a:endParaRPr lang="nl-NL" dirty="0"/>
          </a:p>
        </p:txBody>
      </p:sp>
    </p:spTree>
    <p:extLst>
      <p:ext uri="{BB962C8B-B14F-4D97-AF65-F5344CB8AC3E}">
        <p14:creationId xmlns:p14="http://schemas.microsoft.com/office/powerpoint/2010/main" val="911730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Amounts versus payers</a:t>
            </a:r>
            <a:endParaRPr lang="en-US" dirty="0"/>
          </a:p>
        </p:txBody>
      </p:sp>
      <p:sp>
        <p:nvSpPr>
          <p:cNvPr id="3" name="Content Placeholder 2"/>
          <p:cNvSpPr>
            <a:spLocks noGrp="1"/>
          </p:cNvSpPr>
          <p:nvPr>
            <p:ph idx="1"/>
          </p:nvPr>
        </p:nvSpPr>
        <p:spPr/>
        <p:txBody>
          <a:bodyPr/>
          <a:lstStyle/>
          <a:p>
            <a:r>
              <a:rPr lang="en-US" dirty="0" smtClean="0"/>
              <a:t>Dividend and repurchase amounts have been increasing</a:t>
            </a:r>
          </a:p>
          <a:p>
            <a:r>
              <a:rPr lang="en-US" dirty="0" smtClean="0"/>
              <a:t>But what happened to dividend and repurchase payers?</a:t>
            </a:r>
            <a:endParaRPr lang="en-US" dirty="0"/>
          </a:p>
        </p:txBody>
      </p:sp>
    </p:spTree>
    <p:extLst>
      <p:ext uri="{BB962C8B-B14F-4D97-AF65-F5344CB8AC3E}">
        <p14:creationId xmlns:p14="http://schemas.microsoft.com/office/powerpoint/2010/main" val="2698044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600" dirty="0" smtClean="0"/>
              <a:t>Trend in cash dividend payers</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8512" y="2427014"/>
            <a:ext cx="7163800" cy="3924848"/>
          </a:xfrm>
        </p:spPr>
      </p:pic>
    </p:spTree>
    <p:extLst>
      <p:ext uri="{BB962C8B-B14F-4D97-AF65-F5344CB8AC3E}">
        <p14:creationId xmlns:p14="http://schemas.microsoft.com/office/powerpoint/2010/main" val="1622724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may have caused this?</a:t>
            </a:r>
            <a:endParaRPr lang="en-US" dirty="0"/>
          </a:p>
        </p:txBody>
      </p:sp>
      <p:sp>
        <p:nvSpPr>
          <p:cNvPr id="3" name="Content Placeholder 2"/>
          <p:cNvSpPr>
            <a:spLocks noGrp="1"/>
          </p:cNvSpPr>
          <p:nvPr>
            <p:ph idx="1"/>
          </p:nvPr>
        </p:nvSpPr>
        <p:spPr/>
        <p:txBody>
          <a:bodyPr/>
          <a:lstStyle/>
          <a:p>
            <a:r>
              <a:rPr lang="en-US" dirty="0" smtClean="0"/>
              <a:t>1) …</a:t>
            </a:r>
          </a:p>
          <a:p>
            <a:r>
              <a:rPr lang="en-US" dirty="0" smtClean="0"/>
              <a:t>2) …</a:t>
            </a:r>
          </a:p>
          <a:p>
            <a:r>
              <a:rPr lang="en-US" dirty="0" smtClean="0"/>
              <a:t>3) …</a:t>
            </a:r>
          </a:p>
          <a:p>
            <a:endParaRPr lang="en-US" dirty="0"/>
          </a:p>
        </p:txBody>
      </p:sp>
    </p:spTree>
    <p:extLst>
      <p:ext uri="{BB962C8B-B14F-4D97-AF65-F5344CB8AC3E}">
        <p14:creationId xmlns:p14="http://schemas.microsoft.com/office/powerpoint/2010/main" val="32467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may have caused this?</a:t>
            </a:r>
          </a:p>
        </p:txBody>
      </p:sp>
      <p:sp>
        <p:nvSpPr>
          <p:cNvPr id="3" name="Content Placeholder 2"/>
          <p:cNvSpPr>
            <a:spLocks noGrp="1"/>
          </p:cNvSpPr>
          <p:nvPr>
            <p:ph idx="1"/>
          </p:nvPr>
        </p:nvSpPr>
        <p:spPr/>
        <p:txBody>
          <a:bodyPr/>
          <a:lstStyle/>
          <a:p>
            <a:r>
              <a:rPr lang="en-US" dirty="0" smtClean="0"/>
              <a:t>New </a:t>
            </a:r>
            <a:r>
              <a:rPr lang="en-US" dirty="0"/>
              <a:t>firms get </a:t>
            </a:r>
            <a:r>
              <a:rPr lang="en-US" dirty="0" smtClean="0"/>
              <a:t>listed </a:t>
            </a:r>
            <a:r>
              <a:rPr lang="en-US" dirty="0" smtClean="0"/>
              <a:t>and have less spare money (1</a:t>
            </a:r>
            <a:r>
              <a:rPr lang="en-US" dirty="0" smtClean="0"/>
              <a:t>)</a:t>
            </a:r>
          </a:p>
          <a:p>
            <a:r>
              <a:rPr lang="en-US" dirty="0" smtClean="0"/>
              <a:t>Existing firms may also </a:t>
            </a:r>
            <a:r>
              <a:rPr lang="en-US" dirty="0" smtClean="0"/>
              <a:t>have </a:t>
            </a:r>
            <a:r>
              <a:rPr lang="en-US" dirty="0"/>
              <a:t>different characteristics </a:t>
            </a:r>
            <a:r>
              <a:rPr lang="en-US" dirty="0" smtClean="0"/>
              <a:t>nowadays (2)</a:t>
            </a:r>
          </a:p>
          <a:p>
            <a:r>
              <a:rPr lang="en-US" dirty="0" smtClean="0"/>
              <a:t>There may be a </a:t>
            </a:r>
            <a:r>
              <a:rPr lang="en-US" dirty="0"/>
              <a:t>declining propensity to pay </a:t>
            </a:r>
            <a:r>
              <a:rPr lang="en-US" dirty="0" smtClean="0"/>
              <a:t>according to </a:t>
            </a:r>
            <a:r>
              <a:rPr lang="en-US" dirty="0" err="1" smtClean="0"/>
              <a:t>Fama</a:t>
            </a:r>
            <a:r>
              <a:rPr lang="en-US" dirty="0" smtClean="0"/>
              <a:t> </a:t>
            </a:r>
            <a:r>
              <a:rPr lang="en-US" dirty="0"/>
              <a:t>and </a:t>
            </a:r>
            <a:r>
              <a:rPr lang="en-US" dirty="0" smtClean="0"/>
              <a:t>French (2001) (3)</a:t>
            </a:r>
            <a:endParaRPr lang="en-US" dirty="0"/>
          </a:p>
          <a:p>
            <a:endParaRPr lang="en-US" dirty="0"/>
          </a:p>
        </p:txBody>
      </p:sp>
    </p:spTree>
    <p:extLst>
      <p:ext uri="{BB962C8B-B14F-4D97-AF65-F5344CB8AC3E}">
        <p14:creationId xmlns:p14="http://schemas.microsoft.com/office/powerpoint/2010/main" val="3374305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Groningen?</a:t>
            </a:r>
            <a:endParaRPr lang="en-US" dirty="0"/>
          </a:p>
        </p:txBody>
      </p:sp>
      <p:sp>
        <p:nvSpPr>
          <p:cNvPr id="3" name="Slide Number Placeholder 2"/>
          <p:cNvSpPr>
            <a:spLocks noGrp="1"/>
          </p:cNvSpPr>
          <p:nvPr>
            <p:ph type="sldNum" sz="quarter" idx="10"/>
          </p:nvPr>
        </p:nvSpPr>
        <p:spPr/>
        <p:txBody>
          <a:bodyPr/>
          <a:lstStyle/>
          <a:p>
            <a:pPr>
              <a:defRPr/>
            </a:pPr>
            <a:fld id="{9F026246-E3EA-4A67-B5B1-4B3A040453E6}" type="slidenum">
              <a:rPr lang="en-GB" smtClean="0"/>
              <a:pPr>
                <a:defRPr/>
              </a:pPr>
              <a:t>4</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132856"/>
            <a:ext cx="3960440" cy="4526218"/>
          </a:xfrm>
          <a:prstGeom prst="rect">
            <a:avLst/>
          </a:prstGeom>
        </p:spPr>
      </p:pic>
    </p:spTree>
    <p:extLst>
      <p:ext uri="{BB962C8B-B14F-4D97-AF65-F5344CB8AC3E}">
        <p14:creationId xmlns:p14="http://schemas.microsoft.com/office/powerpoint/2010/main" val="3453686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Fama </a:t>
            </a:r>
            <a:r>
              <a:rPr lang="nl-NL" dirty="0" err="1" smtClean="0"/>
              <a:t>and</a:t>
            </a:r>
            <a:r>
              <a:rPr lang="nl-NL" dirty="0" smtClean="0"/>
              <a:t> French, 2001</a:t>
            </a:r>
            <a:endParaRPr lang="en-US" dirty="0"/>
          </a:p>
        </p:txBody>
      </p:sp>
      <p:sp>
        <p:nvSpPr>
          <p:cNvPr id="3" name="Content Placeholder 2"/>
          <p:cNvSpPr>
            <a:spLocks noGrp="1"/>
          </p:cNvSpPr>
          <p:nvPr>
            <p:ph idx="1"/>
          </p:nvPr>
        </p:nvSpPr>
        <p:spPr/>
        <p:txBody>
          <a:bodyPr/>
          <a:lstStyle/>
          <a:p>
            <a:r>
              <a:rPr lang="nl-NL" dirty="0" smtClean="0"/>
              <a:t>The propensity to pay cash dividends has declined in the USA</a:t>
            </a:r>
          </a:p>
          <a:p>
            <a:endParaRPr lang="nl-NL" dirty="0"/>
          </a:p>
          <a:p>
            <a:r>
              <a:rPr lang="nl-NL" dirty="0" smtClean="0"/>
              <a:t>Young listed firms are generally smaller, have less earnings and need more cash for investments and growth</a:t>
            </a:r>
          </a:p>
          <a:p>
            <a:endParaRPr lang="nl-NL" dirty="0"/>
          </a:p>
          <a:p>
            <a:r>
              <a:rPr lang="nl-NL" dirty="0" smtClean="0"/>
              <a:t>So control for these firm characteristics (What </a:t>
            </a:r>
            <a:r>
              <a:rPr lang="nl-NL" dirty="0" smtClean="0"/>
              <a:t>measures would </a:t>
            </a:r>
            <a:r>
              <a:rPr lang="nl-NL" dirty="0" smtClean="0"/>
              <a:t>you use?)</a:t>
            </a:r>
            <a:endParaRPr lang="en-US" dirty="0"/>
          </a:p>
        </p:txBody>
      </p:sp>
    </p:spTree>
    <p:extLst>
      <p:ext uri="{BB962C8B-B14F-4D97-AF65-F5344CB8AC3E}">
        <p14:creationId xmlns:p14="http://schemas.microsoft.com/office/powerpoint/2010/main" val="1732111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variables of F&amp;F 2001</a:t>
            </a:r>
            <a:endParaRPr lang="en-US" dirty="0"/>
          </a:p>
        </p:txBody>
      </p:sp>
      <p:sp>
        <p:nvSpPr>
          <p:cNvPr id="3" name="Content Placeholder 2"/>
          <p:cNvSpPr>
            <a:spLocks noGrp="1"/>
          </p:cNvSpPr>
          <p:nvPr>
            <p:ph idx="1"/>
          </p:nvPr>
        </p:nvSpPr>
        <p:spPr/>
        <p:txBody>
          <a:bodyPr/>
          <a:lstStyle/>
          <a:p>
            <a:r>
              <a:rPr lang="en-US" dirty="0" smtClean="0"/>
              <a:t>Firm size (+), Earnings (+), Past investments (-), Expected growth (-)</a:t>
            </a:r>
          </a:p>
          <a:p>
            <a:r>
              <a:rPr lang="en-US" dirty="0" smtClean="0"/>
              <a:t>Measure the sensitivity of paying (or not paying) for these variables in an early period</a:t>
            </a:r>
          </a:p>
          <a:p>
            <a:r>
              <a:rPr lang="en-US" dirty="0" smtClean="0"/>
              <a:t>Keep the resulting parameter estimates constant for next years and use these to estimate the number of expected payers</a:t>
            </a:r>
          </a:p>
          <a:p>
            <a:endParaRPr lang="en-US" dirty="0" smtClean="0"/>
          </a:p>
          <a:p>
            <a:r>
              <a:rPr lang="en-US" dirty="0" smtClean="0"/>
              <a:t>Compare these to the actual number of payers</a:t>
            </a:r>
            <a:endParaRPr lang="en-US" dirty="0"/>
          </a:p>
        </p:txBody>
      </p:sp>
    </p:spTree>
    <p:extLst>
      <p:ext uri="{BB962C8B-B14F-4D97-AF65-F5344CB8AC3E}">
        <p14:creationId xmlns:p14="http://schemas.microsoft.com/office/powerpoint/2010/main" val="1378837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Dividends disappear also in the EU</a:t>
            </a:r>
            <a:endParaRPr lang="en-US" sz="3200"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98781"/>
            <a:ext cx="6979692" cy="465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047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 y="1216955"/>
            <a:ext cx="9140825" cy="792162"/>
          </a:xfrm>
        </p:spPr>
        <p:txBody>
          <a:bodyPr/>
          <a:lstStyle/>
          <a:p>
            <a:r>
              <a:rPr lang="en-US" sz="4000" dirty="0" smtClean="0"/>
              <a:t>But repurchasing firms appear</a:t>
            </a:r>
            <a:endParaRPr lang="en-US" sz="40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2277439"/>
            <a:ext cx="5616625" cy="4452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951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000" dirty="0" smtClean="0"/>
              <a:t>Remember the explanations</a:t>
            </a:r>
            <a:endParaRPr lang="en-US" sz="4000" dirty="0"/>
          </a:p>
        </p:txBody>
      </p:sp>
      <p:sp>
        <p:nvSpPr>
          <p:cNvPr id="3" name="Content Placeholder 2"/>
          <p:cNvSpPr>
            <a:spLocks noGrp="1"/>
          </p:cNvSpPr>
          <p:nvPr>
            <p:ph idx="1"/>
          </p:nvPr>
        </p:nvSpPr>
        <p:spPr/>
        <p:txBody>
          <a:bodyPr/>
          <a:lstStyle/>
          <a:p>
            <a:r>
              <a:rPr lang="en-US" dirty="0" smtClean="0"/>
              <a:t>Earnings</a:t>
            </a:r>
          </a:p>
          <a:p>
            <a:r>
              <a:rPr lang="en-US" dirty="0" smtClean="0"/>
              <a:t>Asymmetric </a:t>
            </a:r>
            <a:r>
              <a:rPr lang="en-US" dirty="0"/>
              <a:t>information?</a:t>
            </a:r>
          </a:p>
          <a:p>
            <a:pPr lvl="1"/>
            <a:r>
              <a:rPr lang="en-US" dirty="0"/>
              <a:t>Growth opportunities, investments</a:t>
            </a:r>
            <a:endParaRPr lang="nl-NL" dirty="0" smtClean="0"/>
          </a:p>
          <a:p>
            <a:r>
              <a:rPr lang="nl-NL" dirty="0" smtClean="0"/>
              <a:t>Agency problems?</a:t>
            </a:r>
          </a:p>
          <a:p>
            <a:pPr lvl="1"/>
            <a:r>
              <a:rPr lang="nl-NL" dirty="0" smtClean="0"/>
              <a:t>Size, leverage, retained earnings, age </a:t>
            </a:r>
          </a:p>
          <a:p>
            <a:r>
              <a:rPr lang="nl-NL" dirty="0" smtClean="0"/>
              <a:t>Firm risk?</a:t>
            </a:r>
          </a:p>
          <a:p>
            <a:r>
              <a:rPr lang="nl-NL" dirty="0" smtClean="0"/>
              <a:t>Country, industry and firm background?</a:t>
            </a:r>
            <a:endParaRPr lang="nl-NL" dirty="0" smtClean="0"/>
          </a:p>
          <a:p>
            <a:r>
              <a:rPr lang="nl-NL" dirty="0"/>
              <a:t>Irrational behavior?</a:t>
            </a:r>
          </a:p>
          <a:p>
            <a:r>
              <a:rPr lang="nl-NL" dirty="0" smtClean="0"/>
              <a:t>Tax</a:t>
            </a:r>
          </a:p>
          <a:p>
            <a:endParaRPr lang="en-US" dirty="0"/>
          </a:p>
        </p:txBody>
      </p:sp>
    </p:spTree>
    <p:extLst>
      <p:ext uri="{BB962C8B-B14F-4D97-AF65-F5344CB8AC3E}">
        <p14:creationId xmlns:p14="http://schemas.microsoft.com/office/powerpoint/2010/main" val="3250543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2" y="1340768"/>
            <a:ext cx="9140825" cy="792162"/>
          </a:xfrm>
        </p:spPr>
        <p:txBody>
          <a:bodyPr/>
          <a:lstStyle/>
          <a:p>
            <a:r>
              <a:rPr lang="nl-NL" sz="3200" dirty="0" smtClean="0"/>
              <a:t>What drives firms to pay?</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922715"/>
            <a:ext cx="5184576" cy="4802971"/>
          </a:xfrm>
        </p:spPr>
      </p:pic>
    </p:spTree>
    <p:extLst>
      <p:ext uri="{BB962C8B-B14F-4D97-AF65-F5344CB8AC3E}">
        <p14:creationId xmlns:p14="http://schemas.microsoft.com/office/powerpoint/2010/main" val="265889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Conclusions on payers</a:t>
            </a:r>
            <a:endParaRPr lang="en-US" dirty="0"/>
          </a:p>
        </p:txBody>
      </p:sp>
      <p:sp>
        <p:nvSpPr>
          <p:cNvPr id="3" name="Content Placeholder 2"/>
          <p:cNvSpPr>
            <a:spLocks noGrp="1"/>
          </p:cNvSpPr>
          <p:nvPr>
            <p:ph idx="1"/>
          </p:nvPr>
        </p:nvSpPr>
        <p:spPr/>
        <p:txBody>
          <a:bodyPr/>
          <a:lstStyle/>
          <a:p>
            <a:r>
              <a:rPr lang="en-US" dirty="0" smtClean="0"/>
              <a:t>Agency costs </a:t>
            </a:r>
          </a:p>
          <a:p>
            <a:pPr lvl="1"/>
            <a:r>
              <a:rPr lang="en-US" dirty="0" smtClean="0"/>
              <a:t>Size (</a:t>
            </a:r>
            <a:r>
              <a:rPr lang="en-US" dirty="0" err="1" smtClean="0"/>
              <a:t>Lsize</a:t>
            </a:r>
            <a:r>
              <a:rPr lang="en-US" dirty="0" smtClean="0"/>
              <a:t>), Leverage (LLR) and AGE influence cash dividends significantly in the expected direction </a:t>
            </a:r>
          </a:p>
          <a:p>
            <a:pPr lvl="1"/>
            <a:r>
              <a:rPr lang="en-US" dirty="0" smtClean="0"/>
              <a:t>Earnings (LEA), investments (LDDA) and growth opportunities (LMBF), and </a:t>
            </a:r>
            <a:r>
              <a:rPr lang="en-US" dirty="0" smtClean="0"/>
              <a:t>industry (</a:t>
            </a:r>
            <a:r>
              <a:rPr lang="en-US" dirty="0" smtClean="0"/>
              <a:t>T) also do so</a:t>
            </a:r>
          </a:p>
          <a:p>
            <a:pPr lvl="1"/>
            <a:r>
              <a:rPr lang="en-US" dirty="0" smtClean="0"/>
              <a:t>Moreover firm risk (LSDS), Tax (DTP), and being in a common law country </a:t>
            </a:r>
            <a:r>
              <a:rPr lang="en-US" dirty="0" smtClean="0"/>
              <a:t>does so too</a:t>
            </a:r>
            <a:endParaRPr lang="en-US" dirty="0"/>
          </a:p>
        </p:txBody>
      </p:sp>
    </p:spTree>
    <p:extLst>
      <p:ext uri="{BB962C8B-B14F-4D97-AF65-F5344CB8AC3E}">
        <p14:creationId xmlns:p14="http://schemas.microsoft.com/office/powerpoint/2010/main" val="61510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drives payment amounts?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1" y="2132856"/>
            <a:ext cx="4247602" cy="4588460"/>
          </a:xfrm>
        </p:spPr>
      </p:pic>
    </p:spTree>
    <p:extLst>
      <p:ext uri="{BB962C8B-B14F-4D97-AF65-F5344CB8AC3E}">
        <p14:creationId xmlns:p14="http://schemas.microsoft.com/office/powerpoint/2010/main" val="3945286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800" dirty="0" smtClean="0"/>
              <a:t>Similar conclusions on payment amounts</a:t>
            </a:r>
            <a:endParaRPr lang="en-US" sz="2800" dirty="0"/>
          </a:p>
        </p:txBody>
      </p:sp>
      <p:sp>
        <p:nvSpPr>
          <p:cNvPr id="3" name="Content Placeholder 2"/>
          <p:cNvSpPr>
            <a:spLocks noGrp="1"/>
          </p:cNvSpPr>
          <p:nvPr>
            <p:ph idx="1"/>
          </p:nvPr>
        </p:nvSpPr>
        <p:spPr/>
        <p:txBody>
          <a:bodyPr/>
          <a:lstStyle/>
          <a:p>
            <a:r>
              <a:rPr lang="en-US" dirty="0" smtClean="0"/>
              <a:t>Again agency costs and growth opportunities</a:t>
            </a:r>
          </a:p>
          <a:p>
            <a:pPr lvl="1"/>
            <a:r>
              <a:rPr lang="en-US" dirty="0" smtClean="0"/>
              <a:t>Size (</a:t>
            </a:r>
            <a:r>
              <a:rPr lang="en-US" dirty="0" err="1" smtClean="0"/>
              <a:t>Lsize</a:t>
            </a:r>
            <a:r>
              <a:rPr lang="en-US" dirty="0" smtClean="0"/>
              <a:t>), Leverage (LLR), AGE and retained earnings (character of firm age)</a:t>
            </a:r>
          </a:p>
          <a:p>
            <a:pPr lvl="1"/>
            <a:r>
              <a:rPr lang="en-US" dirty="0" smtClean="0"/>
              <a:t>Earnings (LEA), investments (LDDA) and growth opportunities (LMBF), and time (T) also do so</a:t>
            </a:r>
          </a:p>
          <a:p>
            <a:r>
              <a:rPr lang="en-US" dirty="0" smtClean="0"/>
              <a:t>New correct significant variables are cash holdings (LCASHA) and being a privatized firm (PRIV)</a:t>
            </a:r>
            <a:endParaRPr lang="en-US" dirty="0"/>
          </a:p>
        </p:txBody>
      </p:sp>
    </p:spTree>
    <p:extLst>
      <p:ext uri="{BB962C8B-B14F-4D97-AF65-F5344CB8AC3E}">
        <p14:creationId xmlns:p14="http://schemas.microsoft.com/office/powerpoint/2010/main" val="1743618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paper</a:t>
            </a:r>
            <a:endParaRPr lang="en-US" dirty="0"/>
          </a:p>
        </p:txBody>
      </p:sp>
      <p:sp>
        <p:nvSpPr>
          <p:cNvPr id="3" name="Content Placeholder 2"/>
          <p:cNvSpPr>
            <a:spLocks noGrp="1"/>
          </p:cNvSpPr>
          <p:nvPr>
            <p:ph idx="1"/>
          </p:nvPr>
        </p:nvSpPr>
        <p:spPr/>
        <p:txBody>
          <a:bodyPr/>
          <a:lstStyle/>
          <a:p>
            <a:r>
              <a:rPr lang="en-US" dirty="0" smtClean="0"/>
              <a:t>In 2002 </a:t>
            </a:r>
            <a:r>
              <a:rPr lang="en-US" dirty="0" err="1" smtClean="0"/>
              <a:t>Grullon</a:t>
            </a:r>
            <a:r>
              <a:rPr lang="en-US" dirty="0" smtClean="0"/>
              <a:t> et al. indicate that the value may increase –not as much as a signal of future earnings- but as a signal on firm maturity and a concomitant reduction (increase) in risk</a:t>
            </a:r>
          </a:p>
          <a:p>
            <a:pPr lvl="0"/>
            <a:endParaRPr lang="en-US" dirty="0" smtClean="0"/>
          </a:p>
          <a:p>
            <a:pPr lvl="0"/>
            <a:r>
              <a:rPr lang="en-US" dirty="0" smtClean="0"/>
              <a:t>We check whether this is the case after major payout event </a:t>
            </a:r>
            <a:r>
              <a:rPr lang="en-US" dirty="0" smtClean="0">
                <a:solidFill>
                  <a:srgbClr val="000000"/>
                </a:solidFill>
              </a:rPr>
              <a:t>initiations </a:t>
            </a:r>
            <a:r>
              <a:rPr lang="en-US" dirty="0">
                <a:solidFill>
                  <a:srgbClr val="000000"/>
                </a:solidFill>
              </a:rPr>
              <a:t>(omissions</a:t>
            </a:r>
            <a:r>
              <a:rPr lang="en-US" dirty="0" smtClean="0">
                <a:solidFill>
                  <a:srgbClr val="000000"/>
                </a:solidFill>
              </a:rPr>
              <a:t>) in an econometric precise way</a:t>
            </a:r>
            <a:endParaRPr lang="en-US" dirty="0">
              <a:solidFill>
                <a:srgbClr val="000000"/>
              </a:solidFill>
            </a:endParaRPr>
          </a:p>
        </p:txBody>
      </p:sp>
    </p:spTree>
    <p:extLst>
      <p:ext uri="{BB962C8B-B14F-4D97-AF65-F5344CB8AC3E}">
        <p14:creationId xmlns:p14="http://schemas.microsoft.com/office/powerpoint/2010/main" val="984885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small, but old city</a:t>
            </a:r>
            <a:endParaRPr lang="en-US" dirty="0"/>
          </a:p>
        </p:txBody>
      </p:sp>
      <p:sp>
        <p:nvSpPr>
          <p:cNvPr id="3" name="Slide Number Placeholder 2"/>
          <p:cNvSpPr>
            <a:spLocks noGrp="1"/>
          </p:cNvSpPr>
          <p:nvPr>
            <p:ph type="sldNum" sz="quarter" idx="10"/>
          </p:nvPr>
        </p:nvSpPr>
        <p:spPr/>
        <p:txBody>
          <a:bodyPr/>
          <a:lstStyle/>
          <a:p>
            <a:pPr>
              <a:defRPr/>
            </a:pPr>
            <a:fld id="{9F026246-E3EA-4A67-B5B1-4B3A040453E6}" type="slidenum">
              <a:rPr lang="en-GB" smtClean="0"/>
              <a:pPr>
                <a:defRPr/>
              </a:pPr>
              <a:t>5</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209942"/>
            <a:ext cx="5121000" cy="4128374"/>
          </a:xfrm>
          <a:prstGeom prst="rect">
            <a:avLst/>
          </a:prstGeom>
        </p:spPr>
      </p:pic>
    </p:spTree>
    <p:extLst>
      <p:ext uri="{BB962C8B-B14F-4D97-AF65-F5344CB8AC3E}">
        <p14:creationId xmlns:p14="http://schemas.microsoft.com/office/powerpoint/2010/main" val="4157437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effects (US)</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963" y="2636838"/>
            <a:ext cx="8543925"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675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4" y="1340768"/>
            <a:ext cx="9140825" cy="792162"/>
          </a:xfrm>
        </p:spPr>
        <p:txBody>
          <a:bodyPr/>
          <a:lstStyle/>
          <a:p>
            <a:r>
              <a:rPr lang="en-US" sz="3600" dirty="0" smtClean="0"/>
              <a:t>No systematic differences between initiators and </a:t>
            </a:r>
            <a:r>
              <a:rPr lang="en-US" sz="3600" dirty="0" err="1" smtClean="0"/>
              <a:t>omitters</a:t>
            </a:r>
            <a:endParaRPr lang="en-US" sz="3600" dirty="0"/>
          </a:p>
        </p:txBody>
      </p:sp>
      <p:sp>
        <p:nvSpPr>
          <p:cNvPr id="3" name="Content Placeholder 2"/>
          <p:cNvSpPr>
            <a:spLocks noGrp="1"/>
          </p:cNvSpPr>
          <p:nvPr>
            <p:ph idx="1"/>
          </p:nvPr>
        </p:nvSpPr>
        <p:spPr>
          <a:xfrm>
            <a:off x="60324" y="2540000"/>
            <a:ext cx="9140825" cy="4318000"/>
          </a:xfrm>
        </p:spPr>
        <p:txBody>
          <a:bodyPr/>
          <a:lstStyle/>
          <a:p>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 y="2276475"/>
            <a:ext cx="8378825"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560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We find the expected risk effects for dividends but not significantly so for repurchases</a:t>
            </a:r>
          </a:p>
          <a:p>
            <a:endParaRPr lang="en-US" dirty="0"/>
          </a:p>
          <a:p>
            <a:r>
              <a:rPr lang="en-US" dirty="0" smtClean="0"/>
              <a:t>Interestingly, it is not only systematic risk, but also idiosyncratic risks</a:t>
            </a:r>
          </a:p>
          <a:p>
            <a:endParaRPr lang="en-US" dirty="0"/>
          </a:p>
          <a:p>
            <a:r>
              <a:rPr lang="en-US" dirty="0" smtClean="0"/>
              <a:t>Unanswered: Do the positive (negative) value effects after initiations (omissions) arise from risk effects and does idiosyncratic risk also matter?</a:t>
            </a:r>
          </a:p>
        </p:txBody>
      </p:sp>
    </p:spTree>
    <p:extLst>
      <p:ext uri="{BB962C8B-B14F-4D97-AF65-F5344CB8AC3E}">
        <p14:creationId xmlns:p14="http://schemas.microsoft.com/office/powerpoint/2010/main" val="1282510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remember?</a:t>
            </a:r>
            <a:endParaRPr lang="en-US" dirty="0"/>
          </a:p>
        </p:txBody>
      </p:sp>
      <p:sp>
        <p:nvSpPr>
          <p:cNvPr id="3" name="Content Placeholder 2"/>
          <p:cNvSpPr>
            <a:spLocks noGrp="1"/>
          </p:cNvSpPr>
          <p:nvPr>
            <p:ph idx="1"/>
          </p:nvPr>
        </p:nvSpPr>
        <p:spPr/>
        <p:txBody>
          <a:bodyPr/>
          <a:lstStyle/>
          <a:p>
            <a:r>
              <a:rPr lang="en-US" sz="2400" dirty="0"/>
              <a:t>Payouts consist of dividends and </a:t>
            </a:r>
            <a:r>
              <a:rPr lang="en-US" sz="2400" dirty="0" smtClean="0"/>
              <a:t>repurchases and is measured by amounts </a:t>
            </a:r>
            <a:r>
              <a:rPr lang="en-US" sz="2400" dirty="0"/>
              <a:t>and incidence (paying firms)</a:t>
            </a:r>
          </a:p>
          <a:p>
            <a:r>
              <a:rPr lang="en-US" sz="2400" dirty="0" err="1" smtClean="0"/>
              <a:t>Lintner</a:t>
            </a:r>
            <a:r>
              <a:rPr lang="en-US" sz="2400" dirty="0" smtClean="0"/>
              <a:t> (1956) developed a very important theory based on managerial risk aversion</a:t>
            </a:r>
          </a:p>
          <a:p>
            <a:r>
              <a:rPr lang="en-US" sz="2400" dirty="0" smtClean="0"/>
              <a:t>After Miller and Modigliani (1961) many theories are developed that (partially) work in the EU, like tax, irrational behavior, agency theory, and maturity signaling</a:t>
            </a:r>
          </a:p>
          <a:p>
            <a:r>
              <a:rPr lang="en-US" sz="2400" dirty="0" smtClean="0"/>
              <a:t>There is a major reduction in firm risks after initiations and an increase after omissions</a:t>
            </a:r>
            <a:endParaRPr lang="en-US" sz="2400" dirty="0"/>
          </a:p>
        </p:txBody>
      </p:sp>
    </p:spTree>
    <p:extLst>
      <p:ext uri="{BB962C8B-B14F-4D97-AF65-F5344CB8AC3E}">
        <p14:creationId xmlns:p14="http://schemas.microsoft.com/office/powerpoint/2010/main" val="4123622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Cyrl-AZ" dirty="0" smtClean="0"/>
              <a:t>Спасибо</a:t>
            </a:r>
            <a:r>
              <a:rPr lang="en-US" smtClean="0"/>
              <a:t> </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2420888"/>
            <a:ext cx="5487288" cy="3168351"/>
          </a:xfrm>
        </p:spPr>
      </p:pic>
    </p:spTree>
    <p:extLst>
      <p:ext uri="{BB962C8B-B14F-4D97-AF65-F5344CB8AC3E}">
        <p14:creationId xmlns:p14="http://schemas.microsoft.com/office/powerpoint/2010/main" val="2391027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a rather old university</a:t>
            </a:r>
            <a:endParaRPr lang="en-US" dirty="0"/>
          </a:p>
        </p:txBody>
      </p:sp>
      <p:sp>
        <p:nvSpPr>
          <p:cNvPr id="3" name="Slide Number Placeholder 2"/>
          <p:cNvSpPr>
            <a:spLocks noGrp="1"/>
          </p:cNvSpPr>
          <p:nvPr>
            <p:ph type="sldNum" sz="quarter" idx="10"/>
          </p:nvPr>
        </p:nvSpPr>
        <p:spPr/>
        <p:txBody>
          <a:bodyPr/>
          <a:lstStyle/>
          <a:p>
            <a:pPr>
              <a:defRPr/>
            </a:pPr>
            <a:fld id="{9F026246-E3EA-4A67-B5B1-4B3A040453E6}" type="slidenum">
              <a:rPr lang="en-GB" smtClean="0"/>
              <a:pPr>
                <a:defRPr/>
              </a:pPr>
              <a:t>6</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28" y="2462212"/>
            <a:ext cx="7738560" cy="3415060"/>
          </a:xfrm>
          <a:prstGeom prst="rect">
            <a:avLst/>
          </a:prstGeom>
        </p:spPr>
      </p:pic>
    </p:spTree>
    <p:extLst>
      <p:ext uri="{BB962C8B-B14F-4D97-AF65-F5344CB8AC3E}">
        <p14:creationId xmlns:p14="http://schemas.microsoft.com/office/powerpoint/2010/main" val="3563562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student city</a:t>
            </a:r>
            <a:endParaRPr lang="en-US" dirty="0"/>
          </a:p>
        </p:txBody>
      </p:sp>
      <p:sp>
        <p:nvSpPr>
          <p:cNvPr id="3" name="Slide Number Placeholder 2"/>
          <p:cNvSpPr>
            <a:spLocks noGrp="1"/>
          </p:cNvSpPr>
          <p:nvPr>
            <p:ph type="sldNum" sz="quarter" idx="10"/>
          </p:nvPr>
        </p:nvSpPr>
        <p:spPr/>
        <p:txBody>
          <a:bodyPr/>
          <a:lstStyle/>
          <a:p>
            <a:pPr>
              <a:defRPr/>
            </a:pPr>
            <a:fld id="{9F026246-E3EA-4A67-B5B1-4B3A040453E6}" type="slidenum">
              <a:rPr lang="en-GB" smtClean="0"/>
              <a:pPr>
                <a:defRPr/>
              </a:pPr>
              <a:t>7</a:t>
            </a:fld>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0888"/>
            <a:ext cx="9144000" cy="4010025"/>
          </a:xfrm>
          <a:prstGeom prst="rect">
            <a:avLst/>
          </a:prstGeom>
        </p:spPr>
      </p:pic>
    </p:spTree>
    <p:extLst>
      <p:ext uri="{BB962C8B-B14F-4D97-AF65-F5344CB8AC3E}">
        <p14:creationId xmlns:p14="http://schemas.microsoft.com/office/powerpoint/2010/main" val="1334318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a soccer/football club</a:t>
            </a:r>
            <a:endParaRPr lang="en-US" dirty="0"/>
          </a:p>
        </p:txBody>
      </p:sp>
      <p:sp>
        <p:nvSpPr>
          <p:cNvPr id="3" name="Slide Number Placeholder 2"/>
          <p:cNvSpPr>
            <a:spLocks noGrp="1"/>
          </p:cNvSpPr>
          <p:nvPr>
            <p:ph type="sldNum" sz="quarter" idx="10"/>
          </p:nvPr>
        </p:nvSpPr>
        <p:spPr/>
        <p:txBody>
          <a:bodyPr/>
          <a:lstStyle/>
          <a:p>
            <a:pPr>
              <a:defRPr/>
            </a:pPr>
            <a:fld id="{9F026246-E3EA-4A67-B5B1-4B3A040453E6}" type="slidenum">
              <a:rPr lang="en-GB" smtClean="0"/>
              <a:pPr>
                <a:defRPr/>
              </a:pPr>
              <a:t>8</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2398729"/>
            <a:ext cx="6300700" cy="4200467"/>
          </a:xfrm>
          <a:prstGeom prst="rect">
            <a:avLst/>
          </a:prstGeom>
        </p:spPr>
      </p:pic>
    </p:spTree>
    <p:extLst>
      <p:ext uri="{BB962C8B-B14F-4D97-AF65-F5344CB8AC3E}">
        <p14:creationId xmlns:p14="http://schemas.microsoft.com/office/powerpoint/2010/main" val="1595993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the issue of payouts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9195" y="2230438"/>
            <a:ext cx="4242435" cy="4318000"/>
          </a:xfrm>
        </p:spPr>
      </p:pic>
    </p:spTree>
    <p:extLst>
      <p:ext uri="{BB962C8B-B14F-4D97-AF65-F5344CB8AC3E}">
        <p14:creationId xmlns:p14="http://schemas.microsoft.com/office/powerpoint/2010/main" val="722365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reak Design">
  <a:themeElements>
    <a:clrScheme name="Brea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eak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FFFFFF"/>
            </a:solidFill>
            <a:effectLst/>
            <a:latin typeface="Verdana" pitchFamily="34" charset="0"/>
            <a:ea typeface="ＭＳ Ｐゴシック" pitchFamily="-111" charset="-128"/>
            <a:cs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FFFFFF"/>
            </a:solidFill>
            <a:effectLst/>
            <a:latin typeface="Verdana" pitchFamily="34" charset="0"/>
            <a:ea typeface="ＭＳ Ｐゴシック" pitchFamily="-111" charset="-128"/>
            <a:cs typeface="Arial" charset="0"/>
          </a:defRPr>
        </a:defPPr>
      </a:lstStyle>
    </a:lnDef>
  </a:objectDefaults>
  <a:extraClrSchemeLst>
    <a:extraClrScheme>
      <a:clrScheme name="Brea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eak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eak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eak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eak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eak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eak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eak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eak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eak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eak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eak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reak Design 13">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d Design">
  <a:themeElements>
    <a:clrScheme name="End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d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FFFFFF"/>
            </a:solidFill>
            <a:effectLst/>
            <a:latin typeface="Verdana" pitchFamily="34" charset="0"/>
            <a:ea typeface="ＭＳ Ｐゴシック" pitchFamily="-111" charset="-128"/>
            <a:cs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57200"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rgbClr val="FFFFFF"/>
            </a:solidFill>
            <a:effectLst/>
            <a:latin typeface="Verdana" pitchFamily="34" charset="0"/>
            <a:ea typeface="ＭＳ Ｐゴシック" pitchFamily="-111" charset="-128"/>
            <a:cs typeface="Arial" charset="0"/>
          </a:defRPr>
        </a:defPPr>
      </a:lstStyle>
    </a:lnDef>
  </a:objectDefaults>
  <a:extraClrSchemeLst>
    <a:extraClrScheme>
      <a:clrScheme name="End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d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d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d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d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d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d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d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d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d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d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d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nd Design 13">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10604</TotalTime>
  <Words>1598</Words>
  <Application>Microsoft Office PowerPoint</Application>
  <PresentationFormat>On-screen Show (4:3)</PresentationFormat>
  <Paragraphs>211</Paragraphs>
  <Slides>54</Slides>
  <Notes>1</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Break Design</vt:lpstr>
      <vt:lpstr>End Design</vt:lpstr>
      <vt:lpstr>Strategic Corporate Finance Recent insights in payout policies  Henk von Eije University of Groningen</vt:lpstr>
      <vt:lpstr>Great to be invited</vt:lpstr>
      <vt:lpstr>Who am I?</vt:lpstr>
      <vt:lpstr>Where is Groningen?</vt:lpstr>
      <vt:lpstr>A small, but old city</vt:lpstr>
      <vt:lpstr>With a rather old university</vt:lpstr>
      <vt:lpstr>A student city</vt:lpstr>
      <vt:lpstr>With a soccer/football club</vt:lpstr>
      <vt:lpstr>Now the issue of payouts</vt:lpstr>
      <vt:lpstr>Background: 2 papers</vt:lpstr>
      <vt:lpstr>Many payout questions</vt:lpstr>
      <vt:lpstr>PowerPoint Presentation</vt:lpstr>
      <vt:lpstr>Payouts</vt:lpstr>
      <vt:lpstr>When do they occur? (institutional aspects)</vt:lpstr>
      <vt:lpstr>Payout issues</vt:lpstr>
      <vt:lpstr>Do managers like dividends?</vt:lpstr>
      <vt:lpstr>Lintner</vt:lpstr>
      <vt:lpstr>a1 and a2 in the EU</vt:lpstr>
      <vt:lpstr>Dividends and repurchases</vt:lpstr>
      <vt:lpstr>Lintner conclusion for EU</vt:lpstr>
      <vt:lpstr>Then came modern finance theory</vt:lpstr>
      <vt:lpstr>PowerPoint Presentation</vt:lpstr>
      <vt:lpstr>Lintner after M&amp;M 1961</vt:lpstr>
      <vt:lpstr>And it also implies …</vt:lpstr>
      <vt:lpstr>Dividends</vt:lpstr>
      <vt:lpstr>Repurchases</vt:lpstr>
      <vt:lpstr>Funky dividends</vt:lpstr>
      <vt:lpstr>Payout puzzle</vt:lpstr>
      <vt:lpstr>Payouts by asset decile EU</vt:lpstr>
      <vt:lpstr>Dominance of large firms</vt:lpstr>
      <vt:lpstr>Tax rates differ too</vt:lpstr>
      <vt:lpstr>Trend in total payout amounts (EU)</vt:lpstr>
      <vt:lpstr>Dividend and repurchase amounts</vt:lpstr>
      <vt:lpstr>Non-tax explanations</vt:lpstr>
      <vt:lpstr>Irrational behavioral theories</vt:lpstr>
      <vt:lpstr>Amounts versus payers</vt:lpstr>
      <vt:lpstr>Trend in cash dividend payers</vt:lpstr>
      <vt:lpstr>What may have caused this?</vt:lpstr>
      <vt:lpstr>What may have caused this?</vt:lpstr>
      <vt:lpstr>Fama and French, 2001</vt:lpstr>
      <vt:lpstr>Four variables of F&amp;F 2001</vt:lpstr>
      <vt:lpstr>Dividends disappear also in the EU</vt:lpstr>
      <vt:lpstr>But repurchasing firms appear</vt:lpstr>
      <vt:lpstr>Remember the explanations</vt:lpstr>
      <vt:lpstr>What drives firms to pay?</vt:lpstr>
      <vt:lpstr>Conclusions on payers</vt:lpstr>
      <vt:lpstr>What drives payment amounts?</vt:lpstr>
      <vt:lpstr>Similar conclusions on payment amounts</vt:lpstr>
      <vt:lpstr>Second paper</vt:lpstr>
      <vt:lpstr>Risk effects (US)</vt:lpstr>
      <vt:lpstr>No systematic differences between initiators and omitters</vt:lpstr>
      <vt:lpstr>Conclusion</vt:lpstr>
      <vt:lpstr>What to remember?</vt:lpstr>
      <vt:lpstr>Спасибо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dietzenbacher</dc:creator>
  <cp:keywords>Version 2.1</cp:keywords>
  <cp:lastModifiedBy>Henk</cp:lastModifiedBy>
  <cp:revision>833</cp:revision>
  <cp:lastPrinted>2011-11-28T11:43:06Z</cp:lastPrinted>
  <dcterms:created xsi:type="dcterms:W3CDTF">2008-06-10T08:12:30Z</dcterms:created>
  <dcterms:modified xsi:type="dcterms:W3CDTF">2014-11-18T13:21:15Z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
    <vt:lpwstr>RUG</vt:lpwstr>
  </property>
  <property fmtid="{D5CDD505-2E9C-101B-9397-08002B2CF9AE}" pid="3" name="Language">
    <vt:lpwstr>UK</vt:lpwstr>
  </property>
  <property fmtid="{D5CDD505-2E9C-101B-9397-08002B2CF9AE}" pid="4" name="cboLanguage">
    <vt:lpwstr>English</vt:lpwstr>
  </property>
  <property fmtid="{D5CDD505-2E9C-101B-9397-08002B2CF9AE}" pid="5" name="cboFaculty">
    <vt:lpwstr>faculty of economics and business</vt:lpwstr>
  </property>
  <property fmtid="{D5CDD505-2E9C-101B-9397-08002B2CF9AE}" pid="6" name="txtDepartment">
    <vt:lpwstr/>
  </property>
  <property fmtid="{D5CDD505-2E9C-101B-9397-08002B2CF9AE}" pid="7" name="txtDate">
    <vt:lpwstr>15.06.2010</vt:lpwstr>
  </property>
</Properties>
</file>